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7"/>
  </p:notesMasterIdLst>
  <p:sldIdLst>
    <p:sldId id="329" r:id="rId2"/>
    <p:sldId id="332" r:id="rId3"/>
    <p:sldId id="330" r:id="rId4"/>
    <p:sldId id="333" r:id="rId5"/>
    <p:sldId id="259" r:id="rId6"/>
    <p:sldId id="263" r:id="rId7"/>
    <p:sldId id="266" r:id="rId8"/>
    <p:sldId id="268" r:id="rId9"/>
    <p:sldId id="271" r:id="rId10"/>
    <p:sldId id="272" r:id="rId11"/>
    <p:sldId id="273" r:id="rId12"/>
    <p:sldId id="274" r:id="rId13"/>
    <p:sldId id="275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34" r:id="rId40"/>
    <p:sldId id="335" r:id="rId41"/>
    <p:sldId id="336" r:id="rId42"/>
    <p:sldId id="337" r:id="rId43"/>
    <p:sldId id="338" r:id="rId44"/>
    <p:sldId id="285" r:id="rId45"/>
    <p:sldId id="286" r:id="rId46"/>
    <p:sldId id="339" r:id="rId47"/>
    <p:sldId id="340" r:id="rId48"/>
    <p:sldId id="341" r:id="rId49"/>
    <p:sldId id="342" r:id="rId50"/>
    <p:sldId id="343" r:id="rId51"/>
    <p:sldId id="344" r:id="rId52"/>
    <p:sldId id="345" r:id="rId53"/>
    <p:sldId id="346" r:id="rId54"/>
    <p:sldId id="347" r:id="rId55"/>
    <p:sldId id="348" r:id="rId56"/>
    <p:sldId id="349" r:id="rId57"/>
    <p:sldId id="350" r:id="rId58"/>
    <p:sldId id="351" r:id="rId59"/>
    <p:sldId id="352" r:id="rId60"/>
    <p:sldId id="353" r:id="rId61"/>
    <p:sldId id="307" r:id="rId62"/>
    <p:sldId id="308" r:id="rId63"/>
    <p:sldId id="309" r:id="rId64"/>
    <p:sldId id="316" r:id="rId65"/>
    <p:sldId id="317" r:id="rId66"/>
    <p:sldId id="311" r:id="rId67"/>
    <p:sldId id="315" r:id="rId68"/>
    <p:sldId id="318" r:id="rId69"/>
    <p:sldId id="319" r:id="rId70"/>
    <p:sldId id="320" r:id="rId71"/>
    <p:sldId id="321" r:id="rId72"/>
    <p:sldId id="322" r:id="rId73"/>
    <p:sldId id="324" r:id="rId74"/>
    <p:sldId id="326" r:id="rId75"/>
    <p:sldId id="327" r:id="rId76"/>
    <p:sldId id="328" r:id="rId77"/>
    <p:sldId id="354" r:id="rId78"/>
    <p:sldId id="331" r:id="rId79"/>
    <p:sldId id="355" r:id="rId80"/>
    <p:sldId id="356" r:id="rId81"/>
    <p:sldId id="357" r:id="rId82"/>
    <p:sldId id="358" r:id="rId83"/>
    <p:sldId id="359" r:id="rId84"/>
    <p:sldId id="360" r:id="rId85"/>
    <p:sldId id="361" r:id="rId86"/>
    <p:sldId id="362" r:id="rId87"/>
    <p:sldId id="363" r:id="rId88"/>
    <p:sldId id="364" r:id="rId89"/>
    <p:sldId id="365" r:id="rId90"/>
    <p:sldId id="366" r:id="rId91"/>
    <p:sldId id="367" r:id="rId92"/>
    <p:sldId id="368" r:id="rId93"/>
    <p:sldId id="369" r:id="rId94"/>
    <p:sldId id="370" r:id="rId95"/>
    <p:sldId id="371" r:id="rId96"/>
    <p:sldId id="372" r:id="rId97"/>
    <p:sldId id="373" r:id="rId98"/>
    <p:sldId id="267" r:id="rId99"/>
    <p:sldId id="374" r:id="rId100"/>
    <p:sldId id="375" r:id="rId101"/>
    <p:sldId id="376" r:id="rId102"/>
    <p:sldId id="377" r:id="rId103"/>
    <p:sldId id="378" r:id="rId104"/>
    <p:sldId id="379" r:id="rId105"/>
    <p:sldId id="380" r:id="rId106"/>
    <p:sldId id="381" r:id="rId107"/>
    <p:sldId id="382" r:id="rId108"/>
    <p:sldId id="383" r:id="rId109"/>
    <p:sldId id="384" r:id="rId110"/>
    <p:sldId id="385" r:id="rId111"/>
    <p:sldId id="314" r:id="rId112"/>
    <p:sldId id="386" r:id="rId113"/>
    <p:sldId id="387" r:id="rId114"/>
    <p:sldId id="388" r:id="rId115"/>
    <p:sldId id="389" r:id="rId116"/>
    <p:sldId id="390" r:id="rId117"/>
    <p:sldId id="391" r:id="rId118"/>
    <p:sldId id="392" r:id="rId119"/>
    <p:sldId id="393" r:id="rId120"/>
    <p:sldId id="394" r:id="rId121"/>
    <p:sldId id="395" r:id="rId122"/>
    <p:sldId id="396" r:id="rId123"/>
    <p:sldId id="397" r:id="rId124"/>
    <p:sldId id="398" r:id="rId125"/>
    <p:sldId id="399" r:id="rId126"/>
    <p:sldId id="400" r:id="rId127"/>
    <p:sldId id="401" r:id="rId128"/>
    <p:sldId id="402" r:id="rId129"/>
    <p:sldId id="403" r:id="rId130"/>
    <p:sldId id="404" r:id="rId131"/>
    <p:sldId id="405" r:id="rId132"/>
    <p:sldId id="406" r:id="rId133"/>
    <p:sldId id="407" r:id="rId134"/>
    <p:sldId id="408" r:id="rId135"/>
    <p:sldId id="409" r:id="rId136"/>
    <p:sldId id="410" r:id="rId137"/>
    <p:sldId id="411" r:id="rId138"/>
    <p:sldId id="412" r:id="rId139"/>
    <p:sldId id="413" r:id="rId140"/>
    <p:sldId id="414" r:id="rId141"/>
    <p:sldId id="415" r:id="rId142"/>
    <p:sldId id="416" r:id="rId143"/>
    <p:sldId id="417" r:id="rId144"/>
    <p:sldId id="418" r:id="rId145"/>
    <p:sldId id="419" r:id="rId146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0" d="100"/>
          <a:sy n="90" d="100"/>
        </p:scale>
        <p:origin x="660" y="13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84ED67-EDFD-4A93-A848-F16AC183D7D8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D13DA-D0DD-4B5A-B9DC-0D6BE463C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80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1c11b13e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d1c11b13e2_0_2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7558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1c11b13e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d1c11b13e2_0_2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9373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1c11b13e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d1c11b13e2_0_2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7871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3124" y="60386"/>
            <a:ext cx="19797851" cy="603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0" i="0" u="sng">
                <a:solidFill>
                  <a:srgbClr val="53585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50" b="0" i="0">
                <a:solidFill>
                  <a:srgbClr val="C0C0C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0" i="0" u="sng">
                <a:solidFill>
                  <a:srgbClr val="53585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rgbClr val="A6AAA9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50" b="0" i="0">
                <a:solidFill>
                  <a:srgbClr val="C0C0C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0" i="0" u="sng">
                <a:solidFill>
                  <a:srgbClr val="53585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50" b="0" i="0">
                <a:solidFill>
                  <a:srgbClr val="C0C0C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0" i="0" u="sng">
                <a:solidFill>
                  <a:srgbClr val="53585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50" b="0" i="0">
                <a:solidFill>
                  <a:srgbClr val="C0C0C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50" b="0" i="0">
                <a:solidFill>
                  <a:srgbClr val="C0C0C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806FAA53-88C3-4045-828C-CFDC201158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/>
          <a:stretch/>
        </p:blipFill>
        <p:spPr>
          <a:xfrm>
            <a:off x="79621" y="-3769758"/>
            <a:ext cx="20104100" cy="15079109"/>
          </a:xfrm>
          <a:prstGeom prst="rect">
            <a:avLst/>
          </a:prstGeom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85325" y="4407590"/>
            <a:ext cx="18733486" cy="174274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14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14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14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14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14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14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14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14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1433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187080" y="6231576"/>
            <a:ext cx="9729940" cy="174274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156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156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156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156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156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156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156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156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156"/>
            </a:lvl9pPr>
          </a:lstStyle>
          <a:p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8627640" y="10253320"/>
            <a:ext cx="1206378" cy="8654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739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aa" type="tx">
  <p:cSld name="aaa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685307" y="-12579"/>
            <a:ext cx="18733486" cy="9123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685307" y="1344071"/>
            <a:ext cx="18733486" cy="87018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1005200" lvl="0" indent="-753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tx1"/>
                </a:solidFill>
              </a:defRPr>
            </a:lvl1pPr>
            <a:lvl2pPr marL="2010400" lvl="1" indent="-698056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3015600" lvl="2" indent="-698056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4020800" lvl="3" indent="-69805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5026000" lvl="4" indent="-698056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6031200" lvl="5" indent="-698056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7036399" lvl="6" indent="-69805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8041599" lvl="7" indent="-698056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9046799" lvl="8" indent="-698056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8627640" y="10253320"/>
            <a:ext cx="1206378" cy="8654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A035DC7-40F2-4BCC-8250-7750C11F9B10}"/>
              </a:ext>
            </a:extLst>
          </p:cNvPr>
          <p:cNvCxnSpPr/>
          <p:nvPr userDrawn="1"/>
        </p:nvCxnSpPr>
        <p:spPr>
          <a:xfrm>
            <a:off x="685307" y="1021938"/>
            <a:ext cx="1873348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738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3124" y="60386"/>
            <a:ext cx="19797851" cy="603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0" i="0" u="sng">
                <a:solidFill>
                  <a:srgbClr val="53585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150071" y="4104694"/>
            <a:ext cx="13803957" cy="53949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rgbClr val="A6AAA9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854232" y="11010034"/>
            <a:ext cx="1633219" cy="1720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50" b="0" i="0">
                <a:solidFill>
                  <a:srgbClr val="C0C0C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b.hosted.panopto.com/Panopto/Pages/Viewer.aspx?id=524d7f93-c556-4011-af95-ae2f01345820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studio.com/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studio.com/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jpg"/><Relationship Id="rId4" Type="http://schemas.openxmlformats.org/officeDocument/2006/relationships/hyperlink" Target="http://shiny.rstudio.com/gallery/widget-gallery.html" TargetMode="Externa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00.png"/><Relationship Id="rId7" Type="http://schemas.openxmlformats.org/officeDocument/2006/relationships/image" Target="../media/image10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hyperlink" Target="http://shiny.rstudio.com/articles/layout-guide.html" TargetMode="Externa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0.png"/><Relationship Id="rId2" Type="http://schemas.openxmlformats.org/officeDocument/2006/relationships/hyperlink" Target="http://rstudio.github.io/shinydashboard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hyperlink" Target="http://www.rstudio.com/resources/webinars/" TargetMode="External"/><Relationship Id="rId4" Type="http://schemas.openxmlformats.org/officeDocument/2006/relationships/image" Target="../media/image4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jp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rstudio.com/tutorial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rstudio-education/shiny.rstudio.com-tutorial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mastering-shiny.org/" TargetMode="External"/><Relationship Id="rId3" Type="http://schemas.openxmlformats.org/officeDocument/2006/relationships/hyperlink" Target="https://shiny.rstudio.com/articles/" TargetMode="External"/><Relationship Id="rId7" Type="http://schemas.openxmlformats.org/officeDocument/2006/relationships/hyperlink" Target="https://shiny.rstudio.com/gallery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rstudio-education/shiny.rstudio.com-tutorial" TargetMode="External"/><Relationship Id="rId5" Type="http://schemas.openxmlformats.org/officeDocument/2006/relationships/hyperlink" Target="https://shiny.rstudio.com/tutorial/" TargetMode="External"/><Relationship Id="rId4" Type="http://schemas.openxmlformats.org/officeDocument/2006/relationships/hyperlink" Target="https://shiny.rstudio.com/reference/shiny/" TargetMode="External"/><Relationship Id="rId9" Type="http://schemas.openxmlformats.org/officeDocument/2006/relationships/hyperlink" Target="https://plotly-r.com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shiny.rstudio.com/tutorial/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jp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685325" y="4761893"/>
            <a:ext cx="18733486" cy="1388403"/>
          </a:xfrm>
          <a:prstGeom prst="rect">
            <a:avLst/>
          </a:prstGeom>
        </p:spPr>
        <p:txBody>
          <a:bodyPr spcFirstLastPara="1" wrap="square" lIns="201008" tIns="201008" rIns="201008" bIns="201008" anchor="b" anchorCtr="0">
            <a:normAutofit/>
          </a:bodyPr>
          <a:lstStyle/>
          <a:p>
            <a:pPr rtl="0"/>
            <a:r>
              <a:rPr lang="en" sz="5277" dirty="0"/>
              <a:t>L02: Interactive Data Visualization with R-Shiny </a:t>
            </a:r>
            <a:endParaRPr sz="5277" dirty="0"/>
          </a:p>
        </p:txBody>
      </p:sp>
      <p:sp>
        <p:nvSpPr>
          <p:cNvPr id="56" name="Google Shape;56;p13"/>
          <p:cNvSpPr txBox="1"/>
          <p:nvPr/>
        </p:nvSpPr>
        <p:spPr>
          <a:xfrm>
            <a:off x="0" y="-338198"/>
            <a:ext cx="11499835" cy="1014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1008" tIns="201008" rIns="201008" bIns="201008" anchor="t" anchorCtr="0">
            <a:spAutoFit/>
          </a:bodyPr>
          <a:lstStyle/>
          <a:p>
            <a:r>
              <a:rPr lang="en" sz="3957" dirty="0">
                <a:solidFill>
                  <a:schemeClr val="bg1">
                    <a:lumMod val="95000"/>
                  </a:schemeClr>
                </a:solidFill>
              </a:rPr>
              <a:t>EAS  509: Statistical Learning and Data Mining II</a:t>
            </a:r>
            <a:endParaRPr sz="3957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A89B04-D5FE-0AA1-5B1F-A90E866D91CE}"/>
              </a:ext>
            </a:extLst>
          </p:cNvPr>
          <p:cNvSpPr txBox="1"/>
          <p:nvPr/>
        </p:nvSpPr>
        <p:spPr>
          <a:xfrm>
            <a:off x="4718050" y="7712075"/>
            <a:ext cx="10143460" cy="181588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Video recording of this video is available at:</a:t>
            </a:r>
          </a:p>
          <a:p>
            <a:pPr algn="ctr"/>
            <a:r>
              <a:rPr lang="en-US" sz="2800" dirty="0">
                <a:hlinkClick r:id="rId3"/>
              </a:rPr>
              <a:t>https://ub.hosted.panopto.com/Panopto/Pages/Viewer.aspx?id=524d7f93-c556-4011-af95-ae2f01345820</a:t>
            </a:r>
            <a:endParaRPr lang="en-US" sz="2800" dirty="0"/>
          </a:p>
          <a:p>
            <a:pPr algn="ctr"/>
            <a:endParaRPr lang="en-US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55392" y="2041822"/>
            <a:ext cx="13214257" cy="900496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575540">
              <a:lnSpc>
                <a:spcPct val="100000"/>
              </a:lnSpc>
              <a:spcBef>
                <a:spcPts val="90"/>
              </a:spcBef>
            </a:pPr>
            <a:r>
              <a:rPr u="none" spc="-5" dirty="0"/>
              <a:t>Slides</a:t>
            </a:r>
            <a:r>
              <a:rPr u="none" spc="-45" dirty="0"/>
              <a:t> </a:t>
            </a:r>
            <a:r>
              <a:rPr u="none" spc="20" dirty="0"/>
              <a:t>at:</a:t>
            </a:r>
            <a:r>
              <a:rPr u="none" spc="-40" dirty="0"/>
              <a:t> </a:t>
            </a:r>
            <a:r>
              <a:rPr spc="55" dirty="0"/>
              <a:t>bit.ly/shiny-quickstart-1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002221" y="1235610"/>
            <a:ext cx="1398270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70" dirty="0">
                <a:latin typeface="Arial"/>
                <a:cs typeface="Arial"/>
              </a:rPr>
              <a:t>Build</a:t>
            </a:r>
            <a:r>
              <a:rPr sz="5750" spc="-5" dirty="0">
                <a:latin typeface="Arial"/>
                <a:cs typeface="Arial"/>
              </a:rPr>
              <a:t> </a:t>
            </a:r>
            <a:r>
              <a:rPr sz="5750" spc="35" dirty="0">
                <a:latin typeface="Arial"/>
                <a:cs typeface="Arial"/>
              </a:rPr>
              <a:t>your</a:t>
            </a:r>
            <a:r>
              <a:rPr sz="5750" dirty="0">
                <a:latin typeface="Arial"/>
                <a:cs typeface="Arial"/>
              </a:rPr>
              <a:t> </a:t>
            </a:r>
            <a:r>
              <a:rPr sz="5750" spc="114" dirty="0">
                <a:latin typeface="Arial"/>
                <a:cs typeface="Arial"/>
              </a:rPr>
              <a:t>app</a:t>
            </a:r>
            <a:r>
              <a:rPr sz="5750" dirty="0">
                <a:latin typeface="Arial"/>
                <a:cs typeface="Arial"/>
              </a:rPr>
              <a:t> </a:t>
            </a:r>
            <a:r>
              <a:rPr sz="5750" spc="25" dirty="0">
                <a:latin typeface="Arial"/>
                <a:cs typeface="Arial"/>
              </a:rPr>
              <a:t>around</a:t>
            </a:r>
            <a:r>
              <a:rPr sz="5750" dirty="0">
                <a:latin typeface="Arial"/>
                <a:cs typeface="Arial"/>
              </a:rPr>
              <a:t> </a:t>
            </a:r>
            <a:r>
              <a:rPr sz="5750" b="1" spc="-45" dirty="0">
                <a:solidFill>
                  <a:srgbClr val="008F00"/>
                </a:solidFill>
                <a:latin typeface="Arial"/>
                <a:cs typeface="Arial"/>
              </a:rPr>
              <a:t>inputs</a:t>
            </a:r>
            <a:r>
              <a:rPr sz="5750" b="1" dirty="0">
                <a:solidFill>
                  <a:srgbClr val="008F00"/>
                </a:solidFill>
                <a:latin typeface="Arial"/>
                <a:cs typeface="Arial"/>
              </a:rPr>
              <a:t> </a:t>
            </a:r>
            <a:r>
              <a:rPr sz="5750" spc="45" dirty="0">
                <a:latin typeface="Arial"/>
                <a:cs typeface="Arial"/>
              </a:rPr>
              <a:t>and</a:t>
            </a:r>
            <a:r>
              <a:rPr sz="5750" dirty="0">
                <a:latin typeface="Arial"/>
                <a:cs typeface="Arial"/>
              </a:rPr>
              <a:t> </a:t>
            </a:r>
            <a:r>
              <a:rPr sz="5750" b="1" spc="-5" dirty="0">
                <a:solidFill>
                  <a:srgbClr val="0365C0"/>
                </a:solidFill>
                <a:latin typeface="Arial"/>
                <a:cs typeface="Arial"/>
              </a:rPr>
              <a:t>outputs</a:t>
            </a:r>
            <a:endParaRPr sz="57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355007" y="4219771"/>
            <a:ext cx="3550920" cy="2869565"/>
          </a:xfrm>
          <a:custGeom>
            <a:avLst/>
            <a:gdLst/>
            <a:ahLst/>
            <a:cxnLst/>
            <a:rect l="l" t="t" r="r" b="b"/>
            <a:pathLst>
              <a:path w="3550920" h="2869565">
                <a:moveTo>
                  <a:pt x="3550501" y="2014105"/>
                </a:moveTo>
                <a:lnTo>
                  <a:pt x="3544366" y="1983143"/>
                </a:lnTo>
                <a:lnTo>
                  <a:pt x="3527514" y="1958784"/>
                </a:lnTo>
                <a:lnTo>
                  <a:pt x="3502241" y="1942833"/>
                </a:lnTo>
                <a:lnTo>
                  <a:pt x="3470884" y="1937118"/>
                </a:lnTo>
                <a:lnTo>
                  <a:pt x="81229" y="1937118"/>
                </a:lnTo>
                <a:lnTo>
                  <a:pt x="24231" y="1958784"/>
                </a:lnTo>
                <a:lnTo>
                  <a:pt x="876" y="2014105"/>
                </a:lnTo>
                <a:lnTo>
                  <a:pt x="0" y="2782697"/>
                </a:lnTo>
                <a:lnTo>
                  <a:pt x="6388" y="2815120"/>
                </a:lnTo>
                <a:lnTo>
                  <a:pt x="23787" y="2842679"/>
                </a:lnTo>
                <a:lnTo>
                  <a:pt x="49606" y="2861843"/>
                </a:lnTo>
                <a:lnTo>
                  <a:pt x="81229" y="2869019"/>
                </a:lnTo>
                <a:lnTo>
                  <a:pt x="3470884" y="2869019"/>
                </a:lnTo>
                <a:lnTo>
                  <a:pt x="3502241" y="2861843"/>
                </a:lnTo>
                <a:lnTo>
                  <a:pt x="3527514" y="2842679"/>
                </a:lnTo>
                <a:lnTo>
                  <a:pt x="3544366" y="2815120"/>
                </a:lnTo>
                <a:lnTo>
                  <a:pt x="3550501" y="2782697"/>
                </a:lnTo>
                <a:lnTo>
                  <a:pt x="3550501" y="2014105"/>
                </a:lnTo>
                <a:close/>
              </a:path>
              <a:path w="3550920" h="2869565">
                <a:moveTo>
                  <a:pt x="3550501" y="1050213"/>
                </a:moveTo>
                <a:lnTo>
                  <a:pt x="3544366" y="1019352"/>
                </a:lnTo>
                <a:lnTo>
                  <a:pt x="3527514" y="995184"/>
                </a:lnTo>
                <a:lnTo>
                  <a:pt x="3502241" y="979424"/>
                </a:lnTo>
                <a:lnTo>
                  <a:pt x="3470884" y="973797"/>
                </a:lnTo>
                <a:lnTo>
                  <a:pt x="81229" y="973797"/>
                </a:lnTo>
                <a:lnTo>
                  <a:pt x="24231" y="995184"/>
                </a:lnTo>
                <a:lnTo>
                  <a:pt x="876" y="1050213"/>
                </a:lnTo>
                <a:lnTo>
                  <a:pt x="0" y="1818817"/>
                </a:lnTo>
                <a:lnTo>
                  <a:pt x="6388" y="1849678"/>
                </a:lnTo>
                <a:lnTo>
                  <a:pt x="23787" y="1873846"/>
                </a:lnTo>
                <a:lnTo>
                  <a:pt x="49606" y="1889594"/>
                </a:lnTo>
                <a:lnTo>
                  <a:pt x="81229" y="1895233"/>
                </a:lnTo>
                <a:lnTo>
                  <a:pt x="3470884" y="1895233"/>
                </a:lnTo>
                <a:lnTo>
                  <a:pt x="3502241" y="1889594"/>
                </a:lnTo>
                <a:lnTo>
                  <a:pt x="3527514" y="1873846"/>
                </a:lnTo>
                <a:lnTo>
                  <a:pt x="3544366" y="1849678"/>
                </a:lnTo>
                <a:lnTo>
                  <a:pt x="3550501" y="1818817"/>
                </a:lnTo>
                <a:lnTo>
                  <a:pt x="3550501" y="1050213"/>
                </a:lnTo>
                <a:close/>
              </a:path>
              <a:path w="3550920" h="2869565">
                <a:moveTo>
                  <a:pt x="3550501" y="86321"/>
                </a:moveTo>
                <a:lnTo>
                  <a:pt x="3544366" y="53911"/>
                </a:lnTo>
                <a:lnTo>
                  <a:pt x="3527514" y="26339"/>
                </a:lnTo>
                <a:lnTo>
                  <a:pt x="3502241" y="7175"/>
                </a:lnTo>
                <a:lnTo>
                  <a:pt x="3470884" y="0"/>
                </a:lnTo>
                <a:lnTo>
                  <a:pt x="81229" y="0"/>
                </a:lnTo>
                <a:lnTo>
                  <a:pt x="24231" y="26339"/>
                </a:lnTo>
                <a:lnTo>
                  <a:pt x="876" y="86321"/>
                </a:lnTo>
                <a:lnTo>
                  <a:pt x="0" y="854925"/>
                </a:lnTo>
                <a:lnTo>
                  <a:pt x="6388" y="885875"/>
                </a:lnTo>
                <a:lnTo>
                  <a:pt x="23787" y="910234"/>
                </a:lnTo>
                <a:lnTo>
                  <a:pt x="49606" y="926185"/>
                </a:lnTo>
                <a:lnTo>
                  <a:pt x="81229" y="931913"/>
                </a:lnTo>
                <a:lnTo>
                  <a:pt x="3470884" y="931913"/>
                </a:lnTo>
                <a:lnTo>
                  <a:pt x="3502241" y="926185"/>
                </a:lnTo>
                <a:lnTo>
                  <a:pt x="3527514" y="910234"/>
                </a:lnTo>
                <a:lnTo>
                  <a:pt x="3544366" y="885875"/>
                </a:lnTo>
                <a:lnTo>
                  <a:pt x="3550501" y="854925"/>
                </a:lnTo>
                <a:lnTo>
                  <a:pt x="3550501" y="86321"/>
                </a:lnTo>
                <a:close/>
              </a:path>
            </a:pathLst>
          </a:custGeom>
          <a:solidFill>
            <a:srgbClr val="008F00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847075" y="19948"/>
            <a:ext cx="817435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solidFill>
                  <a:srgbClr val="53585F"/>
                </a:solidFill>
                <a:latin typeface="Arial"/>
                <a:cs typeface="Arial"/>
              </a:rPr>
              <a:t>Slides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spc="35" dirty="0">
                <a:solidFill>
                  <a:srgbClr val="53585F"/>
                </a:solidFill>
                <a:latin typeface="Arial"/>
                <a:cs typeface="Arial"/>
              </a:rPr>
              <a:t>at: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u="sng" spc="80" dirty="0">
                <a:solidFill>
                  <a:srgbClr val="53585F"/>
                </a:solidFill>
                <a:uFill>
                  <a:solidFill>
                    <a:srgbClr val="53585F"/>
                  </a:solidFill>
                </a:uFill>
                <a:latin typeface="Arial"/>
                <a:cs typeface="Arial"/>
              </a:rPr>
              <a:t>bit.ly/shiny-quickstart-3</a:t>
            </a:r>
            <a:endParaRPr sz="42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11414" y="2631549"/>
            <a:ext cx="11656695" cy="147701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5690"/>
              </a:lnSpc>
              <a:spcBef>
                <a:spcPts val="245"/>
              </a:spcBef>
            </a:pPr>
            <a:r>
              <a:rPr sz="4750" u="none" spc="-75" dirty="0">
                <a:solidFill>
                  <a:srgbClr val="000000"/>
                </a:solidFill>
              </a:rPr>
              <a:t>The</a:t>
            </a:r>
            <a:r>
              <a:rPr sz="4750" u="none" spc="5" dirty="0">
                <a:solidFill>
                  <a:srgbClr val="000000"/>
                </a:solidFill>
              </a:rPr>
              <a:t> </a:t>
            </a:r>
            <a:r>
              <a:rPr sz="4750" u="none" spc="20" dirty="0">
                <a:solidFill>
                  <a:srgbClr val="000000"/>
                </a:solidFill>
              </a:rPr>
              <a:t>HTML</a:t>
            </a:r>
            <a:r>
              <a:rPr sz="4750" u="none" spc="5" dirty="0">
                <a:solidFill>
                  <a:srgbClr val="000000"/>
                </a:solidFill>
              </a:rPr>
              <a:t> </a:t>
            </a:r>
            <a:r>
              <a:rPr sz="4750" u="none" spc="75" dirty="0">
                <a:solidFill>
                  <a:srgbClr val="000000"/>
                </a:solidFill>
              </a:rPr>
              <a:t>that</a:t>
            </a:r>
            <a:r>
              <a:rPr sz="4750" u="none" spc="5" dirty="0">
                <a:solidFill>
                  <a:srgbClr val="000000"/>
                </a:solidFill>
              </a:rPr>
              <a:t> </a:t>
            </a:r>
            <a:r>
              <a:rPr sz="4750" u="none" spc="70" dirty="0">
                <a:solidFill>
                  <a:srgbClr val="000000"/>
                </a:solidFill>
              </a:rPr>
              <a:t>builds</a:t>
            </a:r>
            <a:r>
              <a:rPr sz="4750" u="none" spc="5" dirty="0">
                <a:solidFill>
                  <a:srgbClr val="000000"/>
                </a:solidFill>
              </a:rPr>
              <a:t> </a:t>
            </a:r>
            <a:r>
              <a:rPr sz="4750" u="none" spc="40" dirty="0">
                <a:solidFill>
                  <a:srgbClr val="000000"/>
                </a:solidFill>
              </a:rPr>
              <a:t>the</a:t>
            </a:r>
            <a:r>
              <a:rPr sz="4750" u="none" spc="5" dirty="0">
                <a:solidFill>
                  <a:srgbClr val="000000"/>
                </a:solidFill>
              </a:rPr>
              <a:t> </a:t>
            </a:r>
            <a:r>
              <a:rPr sz="4750" u="none" spc="-10" dirty="0">
                <a:solidFill>
                  <a:srgbClr val="000000"/>
                </a:solidFill>
              </a:rPr>
              <a:t>user</a:t>
            </a:r>
            <a:r>
              <a:rPr sz="4750" u="none" spc="5" dirty="0">
                <a:solidFill>
                  <a:srgbClr val="000000"/>
                </a:solidFill>
              </a:rPr>
              <a:t> </a:t>
            </a:r>
            <a:r>
              <a:rPr sz="4750" u="none" spc="30" dirty="0">
                <a:solidFill>
                  <a:srgbClr val="000000"/>
                </a:solidFill>
              </a:rPr>
              <a:t>interface</a:t>
            </a:r>
            <a:r>
              <a:rPr sz="4750" u="none" spc="5" dirty="0">
                <a:solidFill>
                  <a:srgbClr val="000000"/>
                </a:solidFill>
              </a:rPr>
              <a:t> </a:t>
            </a:r>
            <a:r>
              <a:rPr sz="4750" u="none" spc="65" dirty="0">
                <a:solidFill>
                  <a:srgbClr val="000000"/>
                </a:solidFill>
              </a:rPr>
              <a:t>for </a:t>
            </a:r>
            <a:r>
              <a:rPr sz="4750" u="none" spc="-1300" dirty="0">
                <a:solidFill>
                  <a:srgbClr val="000000"/>
                </a:solidFill>
              </a:rPr>
              <a:t> </a:t>
            </a:r>
            <a:r>
              <a:rPr sz="4750" u="none" spc="35" dirty="0">
                <a:solidFill>
                  <a:srgbClr val="000000"/>
                </a:solidFill>
              </a:rPr>
              <a:t>your</a:t>
            </a:r>
            <a:r>
              <a:rPr sz="4750" u="none" dirty="0">
                <a:solidFill>
                  <a:srgbClr val="000000"/>
                </a:solidFill>
              </a:rPr>
              <a:t> </a:t>
            </a:r>
            <a:r>
              <a:rPr sz="4750" u="none" spc="100" dirty="0">
                <a:solidFill>
                  <a:srgbClr val="000000"/>
                </a:solidFill>
              </a:rPr>
              <a:t>app</a:t>
            </a:r>
            <a:endParaRPr sz="4750"/>
          </a:p>
        </p:txBody>
      </p:sp>
      <p:grpSp>
        <p:nvGrpSpPr>
          <p:cNvPr id="8" name="object 8"/>
          <p:cNvGrpSpPr/>
          <p:nvPr/>
        </p:nvGrpSpPr>
        <p:grpSpPr>
          <a:xfrm>
            <a:off x="3696222" y="4586247"/>
            <a:ext cx="12565380" cy="1403350"/>
            <a:chOff x="3696222" y="4586247"/>
            <a:chExt cx="12565380" cy="1403350"/>
          </a:xfrm>
        </p:grpSpPr>
        <p:sp>
          <p:nvSpPr>
            <p:cNvPr id="9" name="object 9"/>
            <p:cNvSpPr/>
            <p:nvPr/>
          </p:nvSpPr>
          <p:spPr>
            <a:xfrm>
              <a:off x="3696220" y="4837550"/>
              <a:ext cx="12303760" cy="1151890"/>
            </a:xfrm>
            <a:custGeom>
              <a:avLst/>
              <a:gdLst/>
              <a:ahLst/>
              <a:cxnLst/>
              <a:rect l="l" t="t" r="r" b="b"/>
              <a:pathLst>
                <a:path w="12303760" h="1151889">
                  <a:moveTo>
                    <a:pt x="12303290" y="0"/>
                  </a:moveTo>
                  <a:lnTo>
                    <a:pt x="0" y="0"/>
                  </a:lnTo>
                  <a:lnTo>
                    <a:pt x="0" y="910971"/>
                  </a:lnTo>
                  <a:lnTo>
                    <a:pt x="0" y="1151801"/>
                  </a:lnTo>
                  <a:lnTo>
                    <a:pt x="12303290" y="1151801"/>
                  </a:lnTo>
                  <a:lnTo>
                    <a:pt x="12303290" y="910971"/>
                  </a:lnTo>
                  <a:lnTo>
                    <a:pt x="12303290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957994" y="4586247"/>
              <a:ext cx="12303760" cy="1162685"/>
            </a:xfrm>
            <a:custGeom>
              <a:avLst/>
              <a:gdLst/>
              <a:ahLst/>
              <a:cxnLst/>
              <a:rect l="l" t="t" r="r" b="b"/>
              <a:pathLst>
                <a:path w="12303760" h="1162685">
                  <a:moveTo>
                    <a:pt x="0" y="0"/>
                  </a:moveTo>
                  <a:lnTo>
                    <a:pt x="12303290" y="0"/>
                  </a:lnTo>
                  <a:lnTo>
                    <a:pt x="12303290" y="1162268"/>
                  </a:lnTo>
                  <a:lnTo>
                    <a:pt x="0" y="1162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957994" y="4837548"/>
            <a:ext cx="12303760" cy="911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6060">
              <a:lnSpc>
                <a:spcPts val="5480"/>
              </a:lnSpc>
            </a:pPr>
            <a:r>
              <a:rPr sz="5250" spc="10" dirty="0">
                <a:latin typeface="Courier New"/>
                <a:cs typeface="Courier New"/>
              </a:rPr>
              <a:t>ui</a:t>
            </a:r>
            <a:r>
              <a:rPr sz="5250" spc="-15" dirty="0">
                <a:latin typeface="Courier New"/>
                <a:cs typeface="Courier New"/>
              </a:rPr>
              <a:t> </a:t>
            </a:r>
            <a:r>
              <a:rPr sz="5250" spc="10" dirty="0">
                <a:latin typeface="Courier New"/>
                <a:cs typeface="Courier New"/>
              </a:rPr>
              <a:t>&lt;-</a:t>
            </a:r>
            <a:r>
              <a:rPr sz="5250" spc="-15" dirty="0">
                <a:latin typeface="Courier New"/>
                <a:cs typeface="Courier New"/>
              </a:rPr>
              <a:t> </a:t>
            </a:r>
            <a:r>
              <a:rPr sz="5250" spc="15" dirty="0">
                <a:latin typeface="Courier New"/>
                <a:cs typeface="Courier New"/>
              </a:rPr>
              <a:t>fluidPage()</a:t>
            </a:r>
            <a:endParaRPr sz="5250" dirty="0">
              <a:latin typeface="Courier New"/>
              <a:cs typeface="Courier Ne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748577" y="6523361"/>
            <a:ext cx="12565380" cy="1414145"/>
            <a:chOff x="3748577" y="6523361"/>
            <a:chExt cx="12565380" cy="1414145"/>
          </a:xfrm>
        </p:grpSpPr>
        <p:sp>
          <p:nvSpPr>
            <p:cNvPr id="13" name="object 13"/>
            <p:cNvSpPr/>
            <p:nvPr/>
          </p:nvSpPr>
          <p:spPr>
            <a:xfrm>
              <a:off x="3748570" y="6774668"/>
              <a:ext cx="12303760" cy="1162685"/>
            </a:xfrm>
            <a:custGeom>
              <a:avLst/>
              <a:gdLst/>
              <a:ahLst/>
              <a:cxnLst/>
              <a:rect l="l" t="t" r="r" b="b"/>
              <a:pathLst>
                <a:path w="12303760" h="1162684">
                  <a:moveTo>
                    <a:pt x="12303290" y="0"/>
                  </a:moveTo>
                  <a:lnTo>
                    <a:pt x="0" y="0"/>
                  </a:lnTo>
                  <a:lnTo>
                    <a:pt x="0" y="910971"/>
                  </a:lnTo>
                  <a:lnTo>
                    <a:pt x="0" y="1162265"/>
                  </a:lnTo>
                  <a:lnTo>
                    <a:pt x="12303290" y="1162265"/>
                  </a:lnTo>
                  <a:lnTo>
                    <a:pt x="12303290" y="910971"/>
                  </a:lnTo>
                  <a:lnTo>
                    <a:pt x="12303290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10349" y="6523361"/>
              <a:ext cx="12303760" cy="1162685"/>
            </a:xfrm>
            <a:custGeom>
              <a:avLst/>
              <a:gdLst/>
              <a:ahLst/>
              <a:cxnLst/>
              <a:rect l="l" t="t" r="r" b="b"/>
              <a:pathLst>
                <a:path w="12303760" h="1162684">
                  <a:moveTo>
                    <a:pt x="0" y="0"/>
                  </a:moveTo>
                  <a:lnTo>
                    <a:pt x="12303290" y="0"/>
                  </a:lnTo>
                  <a:lnTo>
                    <a:pt x="12303290" y="1162268"/>
                  </a:lnTo>
                  <a:lnTo>
                    <a:pt x="0" y="1162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010349" y="6774663"/>
            <a:ext cx="12303760" cy="911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3520">
              <a:lnSpc>
                <a:spcPts val="5500"/>
              </a:lnSpc>
            </a:pPr>
            <a:r>
              <a:rPr sz="5250" spc="15" dirty="0">
                <a:latin typeface="Courier New"/>
                <a:cs typeface="Courier New"/>
              </a:rPr>
              <a:t>fluidPage()</a:t>
            </a:r>
            <a:endParaRPr sz="525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854232" y="11010034"/>
            <a:ext cx="1633220" cy="172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©</a:t>
            </a:r>
            <a:r>
              <a:rPr sz="1150" spc="-20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u="sng" dirty="0">
                <a:solidFill>
                  <a:srgbClr val="C0C0C0"/>
                </a:solidFill>
                <a:uFill>
                  <a:solidFill>
                    <a:srgbClr val="C0C0C0"/>
                  </a:solidFill>
                </a:uFill>
                <a:latin typeface="Arial"/>
                <a:cs typeface="Arial"/>
              </a:rPr>
              <a:t>CC</a:t>
            </a:r>
            <a:r>
              <a:rPr sz="1150" spc="-1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2015</a:t>
            </a:r>
            <a:r>
              <a:rPr sz="1150" spc="-1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RStudio,</a:t>
            </a:r>
            <a:r>
              <a:rPr sz="1150" spc="-1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Inc.</a:t>
            </a:r>
            <a:endParaRPr sz="11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794258" y="8434390"/>
            <a:ext cx="12128500" cy="7175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500" spc="15" dirty="0">
                <a:solidFill>
                  <a:srgbClr val="53585F"/>
                </a:solidFill>
                <a:latin typeface="Courier New"/>
                <a:cs typeface="Courier New"/>
              </a:rPr>
              <a:t>&lt;div class="container-fluid"&gt;&lt;/div&gt;</a:t>
            </a:r>
            <a:endParaRPr sz="45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5650" y="0"/>
            <a:ext cx="19979005" cy="11308715"/>
            <a:chOff x="125650" y="0"/>
            <a:chExt cx="19979005" cy="11308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42631" y="0"/>
              <a:ext cx="10261467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5641" y="586377"/>
              <a:ext cx="9748520" cy="10481945"/>
            </a:xfrm>
            <a:custGeom>
              <a:avLst/>
              <a:gdLst/>
              <a:ahLst/>
              <a:cxnLst/>
              <a:rect l="l" t="t" r="r" b="b"/>
              <a:pathLst>
                <a:path w="9748520" h="10481945">
                  <a:moveTo>
                    <a:pt x="9748393" y="0"/>
                  </a:moveTo>
                  <a:lnTo>
                    <a:pt x="0" y="0"/>
                  </a:lnTo>
                  <a:lnTo>
                    <a:pt x="0" y="10230053"/>
                  </a:lnTo>
                  <a:lnTo>
                    <a:pt x="0" y="10481348"/>
                  </a:lnTo>
                  <a:lnTo>
                    <a:pt x="9748393" y="10481348"/>
                  </a:lnTo>
                  <a:lnTo>
                    <a:pt x="9748393" y="10230053"/>
                  </a:lnTo>
                  <a:lnTo>
                    <a:pt x="9748393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7422" y="335068"/>
              <a:ext cx="9748520" cy="10481945"/>
            </a:xfrm>
            <a:custGeom>
              <a:avLst/>
              <a:gdLst/>
              <a:ahLst/>
              <a:cxnLst/>
              <a:rect l="l" t="t" r="r" b="b"/>
              <a:pathLst>
                <a:path w="9748520" h="10481945">
                  <a:moveTo>
                    <a:pt x="0" y="0"/>
                  </a:moveTo>
                  <a:lnTo>
                    <a:pt x="9748394" y="0"/>
                  </a:lnTo>
                  <a:lnTo>
                    <a:pt x="9748394" y="10481356"/>
                  </a:lnTo>
                  <a:lnTo>
                    <a:pt x="0" y="104813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09356" y="559870"/>
            <a:ext cx="3467735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u="none" spc="15" dirty="0">
                <a:solidFill>
                  <a:srgbClr val="A6AAA9"/>
                </a:solidFill>
                <a:latin typeface="Courier New"/>
                <a:cs typeface="Courier New"/>
              </a:rPr>
              <a:t>library(shiny)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2056" y="1667689"/>
            <a:ext cx="8851265" cy="3114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91490" marR="1466850" indent="-492125">
              <a:lnSpc>
                <a:spcPct val="126699"/>
              </a:lnSpc>
              <a:spcBef>
                <a:spcPts val="95"/>
              </a:spcBef>
            </a:pP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ui &lt;- fluidPage( </a:t>
            </a:r>
            <a:r>
              <a:rPr sz="3200" spc="2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sliderInput(inputId</a:t>
            </a:r>
            <a:r>
              <a:rPr sz="3200" spc="-3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=</a:t>
            </a:r>
            <a:r>
              <a:rPr sz="3200" spc="-3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"num",</a:t>
            </a:r>
            <a:endParaRPr sz="3200">
              <a:latin typeface="Courier New"/>
              <a:cs typeface="Courier New"/>
            </a:endParaRPr>
          </a:p>
          <a:p>
            <a:pPr marL="982980">
              <a:lnSpc>
                <a:spcPct val="126699"/>
              </a:lnSpc>
            </a:pP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label</a:t>
            </a:r>
            <a:r>
              <a:rPr sz="3200" spc="50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=</a:t>
            </a:r>
            <a:r>
              <a:rPr sz="3200" spc="50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"Choose</a:t>
            </a:r>
            <a:r>
              <a:rPr sz="3200" spc="50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a</a:t>
            </a:r>
            <a:r>
              <a:rPr sz="3200" spc="50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number", </a:t>
            </a:r>
            <a:r>
              <a:rPr sz="3200" spc="2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value</a:t>
            </a:r>
            <a:r>
              <a:rPr sz="3200" spc="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=</a:t>
            </a:r>
            <a:r>
              <a:rPr sz="3200" spc="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25,</a:t>
            </a:r>
            <a:r>
              <a:rPr sz="3200" spc="1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min</a:t>
            </a:r>
            <a:r>
              <a:rPr sz="3200" spc="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=</a:t>
            </a:r>
            <a:r>
              <a:rPr sz="3200" spc="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1,</a:t>
            </a:r>
            <a:r>
              <a:rPr sz="3200" spc="1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max</a:t>
            </a:r>
            <a:r>
              <a:rPr sz="3200" spc="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=</a:t>
            </a:r>
            <a:r>
              <a:rPr sz="3200" spc="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200" spc="10" dirty="0">
                <a:solidFill>
                  <a:srgbClr val="A6AAA9"/>
                </a:solidFill>
                <a:latin typeface="Courier New"/>
                <a:cs typeface="Courier New"/>
              </a:rPr>
              <a:t>100)</a:t>
            </a:r>
            <a:r>
              <a:rPr sz="3200" spc="10" dirty="0">
                <a:solidFill>
                  <a:srgbClr val="0365C0"/>
                </a:solidFill>
                <a:latin typeface="Courier New"/>
                <a:cs typeface="Courier New"/>
              </a:rPr>
              <a:t>,</a:t>
            </a:r>
            <a:endParaRPr sz="3200">
              <a:latin typeface="Courier New"/>
              <a:cs typeface="Courier New"/>
            </a:endParaRPr>
          </a:p>
          <a:p>
            <a:pPr marL="491490">
              <a:lnSpc>
                <a:spcPct val="100000"/>
              </a:lnSpc>
              <a:spcBef>
                <a:spcPts val="1025"/>
              </a:spcBef>
            </a:pPr>
            <a:r>
              <a:rPr sz="3200" b="1" spc="15" dirty="0">
                <a:solidFill>
                  <a:srgbClr val="0365C0"/>
                </a:solidFill>
                <a:latin typeface="Courier New"/>
                <a:cs typeface="Courier New"/>
              </a:rPr>
              <a:t>plotOutput("hist")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2056" y="4884345"/>
            <a:ext cx="246379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)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2056" y="6119910"/>
            <a:ext cx="860552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server</a:t>
            </a:r>
            <a:r>
              <a:rPr sz="320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&lt;-</a:t>
            </a:r>
            <a:r>
              <a:rPr sz="320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function(input,</a:t>
            </a:r>
            <a:r>
              <a:rPr sz="320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output)</a:t>
            </a:r>
            <a:r>
              <a:rPr sz="320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{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9356" y="8591039"/>
            <a:ext cx="27178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}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9356" y="9826603"/>
            <a:ext cx="8385175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shinyApp(ui</a:t>
            </a:r>
            <a:r>
              <a:rPr sz="320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=</a:t>
            </a:r>
            <a:r>
              <a:rPr sz="320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ui,</a:t>
            </a:r>
            <a:r>
              <a:rPr sz="320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server</a:t>
            </a:r>
            <a:r>
              <a:rPr sz="320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=</a:t>
            </a:r>
            <a:r>
              <a:rPr sz="320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server)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057255" y="3298328"/>
            <a:ext cx="7989570" cy="7350759"/>
          </a:xfrm>
          <a:custGeom>
            <a:avLst/>
            <a:gdLst/>
            <a:ahLst/>
            <a:cxnLst/>
            <a:rect l="l" t="t" r="r" b="b"/>
            <a:pathLst>
              <a:path w="7989569" h="7350759">
                <a:moveTo>
                  <a:pt x="7819280" y="0"/>
                </a:moveTo>
                <a:lnTo>
                  <a:pt x="179533" y="0"/>
                </a:lnTo>
                <a:lnTo>
                  <a:pt x="132768" y="5881"/>
                </a:lnTo>
                <a:lnTo>
                  <a:pt x="90150" y="22591"/>
                </a:lnTo>
                <a:lnTo>
                  <a:pt x="53622" y="48733"/>
                </a:lnTo>
                <a:lnTo>
                  <a:pt x="25127" y="82908"/>
                </a:lnTo>
                <a:lnTo>
                  <a:pt x="6605" y="123716"/>
                </a:lnTo>
                <a:lnTo>
                  <a:pt x="0" y="169759"/>
                </a:lnTo>
                <a:lnTo>
                  <a:pt x="5005" y="7170945"/>
                </a:lnTo>
                <a:lnTo>
                  <a:pt x="11239" y="7217718"/>
                </a:lnTo>
                <a:lnTo>
                  <a:pt x="28834" y="7260351"/>
                </a:lnTo>
                <a:lnTo>
                  <a:pt x="56125" y="7296899"/>
                </a:lnTo>
                <a:lnTo>
                  <a:pt x="91448" y="7325414"/>
                </a:lnTo>
                <a:lnTo>
                  <a:pt x="133138" y="7343950"/>
                </a:lnTo>
                <a:lnTo>
                  <a:pt x="179533" y="7350561"/>
                </a:lnTo>
                <a:lnTo>
                  <a:pt x="7819280" y="7350561"/>
                </a:lnTo>
                <a:lnTo>
                  <a:pt x="7865340" y="7343950"/>
                </a:lnTo>
                <a:lnTo>
                  <a:pt x="7906193" y="7325414"/>
                </a:lnTo>
                <a:lnTo>
                  <a:pt x="7940427" y="7296899"/>
                </a:lnTo>
                <a:lnTo>
                  <a:pt x="7966628" y="7260351"/>
                </a:lnTo>
                <a:lnTo>
                  <a:pt x="7983385" y="7217718"/>
                </a:lnTo>
                <a:lnTo>
                  <a:pt x="7989285" y="7170945"/>
                </a:lnTo>
                <a:lnTo>
                  <a:pt x="7989285" y="169759"/>
                </a:lnTo>
                <a:lnTo>
                  <a:pt x="7983385" y="123716"/>
                </a:lnTo>
                <a:lnTo>
                  <a:pt x="7966628" y="82908"/>
                </a:lnTo>
                <a:lnTo>
                  <a:pt x="7940427" y="48733"/>
                </a:lnTo>
                <a:lnTo>
                  <a:pt x="7906193" y="22591"/>
                </a:lnTo>
                <a:lnTo>
                  <a:pt x="7865340" y="5881"/>
                </a:lnTo>
                <a:lnTo>
                  <a:pt x="78192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381854" y="3298328"/>
            <a:ext cx="7350759" cy="7057390"/>
          </a:xfrm>
          <a:prstGeom prst="rect">
            <a:avLst/>
          </a:prstGeom>
          <a:ln w="20941">
            <a:solidFill>
              <a:srgbClr val="85888D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5400">
              <a:latin typeface="Times New Roman"/>
              <a:cs typeface="Times New Roman"/>
            </a:endParaRPr>
          </a:p>
          <a:p>
            <a:pPr marL="855980" marR="267970" indent="-582295">
              <a:lnSpc>
                <a:spcPct val="100000"/>
              </a:lnSpc>
              <a:spcBef>
                <a:spcPts val="4845"/>
              </a:spcBef>
            </a:pPr>
            <a:r>
              <a:rPr sz="4600" spc="-165" dirty="0">
                <a:solidFill>
                  <a:srgbClr val="53585F"/>
                </a:solidFill>
                <a:latin typeface="Arial"/>
                <a:cs typeface="Arial"/>
              </a:rPr>
              <a:t>*</a:t>
            </a:r>
            <a:r>
              <a:rPr sz="460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600" spc="-25" dirty="0">
                <a:solidFill>
                  <a:srgbClr val="53585F"/>
                </a:solidFill>
                <a:latin typeface="Arial"/>
                <a:cs typeface="Arial"/>
              </a:rPr>
              <a:t>Output()</a:t>
            </a:r>
            <a:r>
              <a:rPr sz="460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600" spc="70" dirty="0">
                <a:solidFill>
                  <a:srgbClr val="53585F"/>
                </a:solidFill>
                <a:latin typeface="Arial"/>
                <a:cs typeface="Arial"/>
              </a:rPr>
              <a:t>adds</a:t>
            </a:r>
            <a:r>
              <a:rPr sz="460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600" spc="-80" dirty="0">
                <a:solidFill>
                  <a:srgbClr val="53585F"/>
                </a:solidFill>
                <a:latin typeface="Arial"/>
                <a:cs typeface="Arial"/>
              </a:rPr>
              <a:t>a</a:t>
            </a:r>
            <a:r>
              <a:rPr sz="460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600" spc="40" dirty="0">
                <a:solidFill>
                  <a:srgbClr val="53585F"/>
                </a:solidFill>
                <a:latin typeface="Arial"/>
                <a:cs typeface="Arial"/>
              </a:rPr>
              <a:t>space</a:t>
            </a:r>
            <a:r>
              <a:rPr sz="4600" spc="-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600" spc="5" dirty="0">
                <a:solidFill>
                  <a:srgbClr val="53585F"/>
                </a:solidFill>
                <a:latin typeface="Arial"/>
                <a:cs typeface="Arial"/>
              </a:rPr>
              <a:t>in </a:t>
            </a:r>
            <a:r>
              <a:rPr sz="4600" spc="-126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600" spc="35" dirty="0">
                <a:solidFill>
                  <a:srgbClr val="53585F"/>
                </a:solidFill>
                <a:latin typeface="Arial"/>
                <a:cs typeface="Arial"/>
              </a:rPr>
              <a:t>the</a:t>
            </a:r>
            <a:r>
              <a:rPr sz="4600" spc="-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600" spc="5" dirty="0">
                <a:solidFill>
                  <a:srgbClr val="53585F"/>
                </a:solidFill>
                <a:latin typeface="Arial"/>
                <a:cs typeface="Arial"/>
              </a:rPr>
              <a:t>ui</a:t>
            </a:r>
            <a:r>
              <a:rPr sz="460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600" spc="60" dirty="0">
                <a:solidFill>
                  <a:srgbClr val="53585F"/>
                </a:solidFill>
                <a:latin typeface="Arial"/>
                <a:cs typeface="Arial"/>
              </a:rPr>
              <a:t>for</a:t>
            </a:r>
            <a:r>
              <a:rPr sz="460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600" spc="-40" dirty="0">
                <a:solidFill>
                  <a:srgbClr val="53585F"/>
                </a:solidFill>
                <a:latin typeface="Arial"/>
                <a:cs typeface="Arial"/>
              </a:rPr>
              <a:t>an</a:t>
            </a:r>
            <a:r>
              <a:rPr sz="460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600" spc="-160" dirty="0">
                <a:solidFill>
                  <a:srgbClr val="53585F"/>
                </a:solidFill>
                <a:latin typeface="Arial"/>
                <a:cs typeface="Arial"/>
              </a:rPr>
              <a:t>R</a:t>
            </a:r>
            <a:r>
              <a:rPr sz="460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600" spc="75" dirty="0">
                <a:solidFill>
                  <a:srgbClr val="53585F"/>
                </a:solidFill>
                <a:latin typeface="Arial"/>
                <a:cs typeface="Arial"/>
              </a:rPr>
              <a:t>object.</a:t>
            </a:r>
            <a:endParaRPr sz="4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800">
              <a:latin typeface="Arial"/>
              <a:cs typeface="Arial"/>
            </a:endParaRPr>
          </a:p>
          <a:p>
            <a:pPr marL="926465" marR="332740" indent="-587375">
              <a:lnSpc>
                <a:spcPct val="100000"/>
              </a:lnSpc>
            </a:pPr>
            <a:r>
              <a:rPr sz="4600" spc="-165" dirty="0">
                <a:solidFill>
                  <a:srgbClr val="0365C0"/>
                </a:solidFill>
                <a:latin typeface="Arial"/>
                <a:cs typeface="Arial"/>
              </a:rPr>
              <a:t>You</a:t>
            </a:r>
            <a:r>
              <a:rPr sz="4600" spc="-10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4600" spc="75" dirty="0">
                <a:solidFill>
                  <a:srgbClr val="0365C0"/>
                </a:solidFill>
                <a:latin typeface="Arial"/>
                <a:cs typeface="Arial"/>
              </a:rPr>
              <a:t>must</a:t>
            </a:r>
            <a:r>
              <a:rPr sz="4600" spc="-10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4600" spc="70" dirty="0">
                <a:solidFill>
                  <a:srgbClr val="0365C0"/>
                </a:solidFill>
                <a:latin typeface="Arial"/>
                <a:cs typeface="Arial"/>
              </a:rPr>
              <a:t>build</a:t>
            </a:r>
            <a:r>
              <a:rPr sz="4600" spc="-10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4600" spc="35" dirty="0">
                <a:solidFill>
                  <a:srgbClr val="0365C0"/>
                </a:solidFill>
                <a:latin typeface="Arial"/>
                <a:cs typeface="Arial"/>
              </a:rPr>
              <a:t>the</a:t>
            </a:r>
            <a:r>
              <a:rPr sz="4600" spc="-10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4600" spc="90" dirty="0">
                <a:solidFill>
                  <a:srgbClr val="0365C0"/>
                </a:solidFill>
                <a:latin typeface="Arial"/>
                <a:cs typeface="Arial"/>
              </a:rPr>
              <a:t>object </a:t>
            </a:r>
            <a:r>
              <a:rPr sz="4600" spc="-1265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4600" spc="5" dirty="0">
                <a:solidFill>
                  <a:srgbClr val="0365C0"/>
                </a:solidFill>
                <a:latin typeface="Arial"/>
                <a:cs typeface="Arial"/>
              </a:rPr>
              <a:t>in</a:t>
            </a:r>
            <a:r>
              <a:rPr sz="4600" spc="-10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4600" spc="35" dirty="0">
                <a:solidFill>
                  <a:srgbClr val="0365C0"/>
                </a:solidFill>
                <a:latin typeface="Arial"/>
                <a:cs typeface="Arial"/>
              </a:rPr>
              <a:t>the</a:t>
            </a:r>
            <a:r>
              <a:rPr sz="4600" spc="-5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4600" spc="-25" dirty="0">
                <a:solidFill>
                  <a:srgbClr val="0365C0"/>
                </a:solidFill>
                <a:latin typeface="Arial"/>
                <a:cs typeface="Arial"/>
              </a:rPr>
              <a:t>server</a:t>
            </a:r>
            <a:r>
              <a:rPr sz="4600" spc="-5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4600" spc="70" dirty="0">
                <a:solidFill>
                  <a:srgbClr val="0365C0"/>
                </a:solidFill>
                <a:latin typeface="Arial"/>
                <a:cs typeface="Arial"/>
              </a:rPr>
              <a:t>function</a:t>
            </a:r>
            <a:endParaRPr sz="4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854232" y="11010034"/>
            <a:ext cx="1633220" cy="172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©</a:t>
            </a:r>
            <a:r>
              <a:rPr sz="1150" spc="-20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u="sng" dirty="0">
                <a:solidFill>
                  <a:srgbClr val="C0C0C0"/>
                </a:solidFill>
                <a:uFill>
                  <a:solidFill>
                    <a:srgbClr val="C0C0C0"/>
                  </a:solidFill>
                </a:uFill>
                <a:latin typeface="Arial"/>
                <a:cs typeface="Arial"/>
              </a:rPr>
              <a:t>CC</a:t>
            </a:r>
            <a:r>
              <a:rPr sz="1150" spc="-1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2015</a:t>
            </a:r>
            <a:r>
              <a:rPr sz="1150" spc="-1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RStudio,</a:t>
            </a:r>
            <a:r>
              <a:rPr sz="1150" spc="-1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Inc.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55949" y="8491887"/>
            <a:ext cx="14963140" cy="1403350"/>
            <a:chOff x="2355949" y="8491887"/>
            <a:chExt cx="14963140" cy="1403350"/>
          </a:xfrm>
        </p:grpSpPr>
        <p:sp>
          <p:nvSpPr>
            <p:cNvPr id="3" name="object 3"/>
            <p:cNvSpPr/>
            <p:nvPr/>
          </p:nvSpPr>
          <p:spPr>
            <a:xfrm>
              <a:off x="2355939" y="8732729"/>
              <a:ext cx="14690725" cy="1162685"/>
            </a:xfrm>
            <a:custGeom>
              <a:avLst/>
              <a:gdLst/>
              <a:ahLst/>
              <a:cxnLst/>
              <a:rect l="l" t="t" r="r" b="b"/>
              <a:pathLst>
                <a:path w="14690725" h="1162684">
                  <a:moveTo>
                    <a:pt x="14690662" y="0"/>
                  </a:moveTo>
                  <a:lnTo>
                    <a:pt x="0" y="0"/>
                  </a:lnTo>
                  <a:lnTo>
                    <a:pt x="0" y="910958"/>
                  </a:lnTo>
                  <a:lnTo>
                    <a:pt x="0" y="1162265"/>
                  </a:lnTo>
                  <a:lnTo>
                    <a:pt x="14690662" y="1162265"/>
                  </a:lnTo>
                  <a:lnTo>
                    <a:pt x="14690662" y="910958"/>
                  </a:lnTo>
                  <a:lnTo>
                    <a:pt x="14690662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628192" y="8491887"/>
              <a:ext cx="14690725" cy="1151890"/>
            </a:xfrm>
            <a:custGeom>
              <a:avLst/>
              <a:gdLst/>
              <a:ahLst/>
              <a:cxnLst/>
              <a:rect l="l" t="t" r="r" b="b"/>
              <a:pathLst>
                <a:path w="14690725" h="1151890">
                  <a:moveTo>
                    <a:pt x="0" y="0"/>
                  </a:moveTo>
                  <a:lnTo>
                    <a:pt x="14690652" y="0"/>
                  </a:lnTo>
                  <a:lnTo>
                    <a:pt x="14690652" y="1151797"/>
                  </a:lnTo>
                  <a:lnTo>
                    <a:pt x="0" y="11517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628192" y="8732718"/>
            <a:ext cx="14690725" cy="911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1030">
              <a:lnSpc>
                <a:spcPts val="5520"/>
              </a:lnSpc>
            </a:pPr>
            <a:r>
              <a:rPr sz="5250" spc="15" dirty="0">
                <a:latin typeface="Courier New"/>
                <a:cs typeface="Courier New"/>
              </a:rPr>
              <a:t>plotOutput("hist")</a:t>
            </a:r>
            <a:endParaRPr sz="52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0381" y="10176318"/>
            <a:ext cx="1931987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74750" algn="l"/>
                <a:tab pos="3499485" algn="l"/>
                <a:tab pos="9542780" algn="l"/>
                <a:tab pos="12797790" algn="l"/>
                <a:tab pos="13959840" algn="l"/>
                <a:tab pos="14424660" algn="l"/>
                <a:tab pos="16284575" algn="l"/>
              </a:tabLst>
            </a:pPr>
            <a:r>
              <a:rPr sz="3050" spc="-5" dirty="0">
                <a:solidFill>
                  <a:srgbClr val="53585F"/>
                </a:solidFill>
                <a:latin typeface="Courier New"/>
                <a:cs typeface="Courier New"/>
              </a:rPr>
              <a:t>&lt;div	id="hist"	class="shiny-plot-output"	style="width:	100%	</a:t>
            </a:r>
            <a:r>
              <a:rPr sz="3050" dirty="0">
                <a:solidFill>
                  <a:srgbClr val="53585F"/>
                </a:solidFill>
                <a:latin typeface="Courier New"/>
                <a:cs typeface="Courier New"/>
              </a:rPr>
              <a:t>;	</a:t>
            </a:r>
            <a:r>
              <a:rPr sz="3050" spc="-5" dirty="0">
                <a:solidFill>
                  <a:srgbClr val="53585F"/>
                </a:solidFill>
                <a:latin typeface="Courier New"/>
                <a:cs typeface="Courier New"/>
              </a:rPr>
              <a:t>height:	400px"&gt;&lt;/div&gt;</a:t>
            </a:r>
            <a:endParaRPr sz="3050"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607250" y="544486"/>
            <a:ext cx="14952980" cy="3329940"/>
            <a:chOff x="2607250" y="544486"/>
            <a:chExt cx="14952980" cy="3329940"/>
          </a:xfrm>
        </p:grpSpPr>
        <p:sp>
          <p:nvSpPr>
            <p:cNvPr id="8" name="object 8"/>
            <p:cNvSpPr/>
            <p:nvPr/>
          </p:nvSpPr>
          <p:spPr>
            <a:xfrm>
              <a:off x="2607246" y="785323"/>
              <a:ext cx="14690725" cy="3089275"/>
            </a:xfrm>
            <a:custGeom>
              <a:avLst/>
              <a:gdLst/>
              <a:ahLst/>
              <a:cxnLst/>
              <a:rect l="l" t="t" r="r" b="b"/>
              <a:pathLst>
                <a:path w="14690725" h="3089275">
                  <a:moveTo>
                    <a:pt x="14690649" y="0"/>
                  </a:moveTo>
                  <a:lnTo>
                    <a:pt x="0" y="0"/>
                  </a:lnTo>
                  <a:lnTo>
                    <a:pt x="0" y="2848076"/>
                  </a:lnTo>
                  <a:lnTo>
                    <a:pt x="0" y="3088906"/>
                  </a:lnTo>
                  <a:lnTo>
                    <a:pt x="14690649" y="3088906"/>
                  </a:lnTo>
                  <a:lnTo>
                    <a:pt x="14690649" y="2848076"/>
                  </a:lnTo>
                  <a:lnTo>
                    <a:pt x="14690649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69022" y="544486"/>
              <a:ext cx="14690725" cy="3089275"/>
            </a:xfrm>
            <a:custGeom>
              <a:avLst/>
              <a:gdLst/>
              <a:ahLst/>
              <a:cxnLst/>
              <a:rect l="l" t="t" r="r" b="b"/>
              <a:pathLst>
                <a:path w="14690725" h="3089275">
                  <a:moveTo>
                    <a:pt x="0" y="0"/>
                  </a:moveTo>
                  <a:lnTo>
                    <a:pt x="14690652" y="0"/>
                  </a:lnTo>
                  <a:lnTo>
                    <a:pt x="14690652" y="3088911"/>
                  </a:lnTo>
                  <a:lnTo>
                    <a:pt x="0" y="3088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869022" y="785316"/>
            <a:ext cx="14690725" cy="2848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0695">
              <a:lnSpc>
                <a:spcPts val="5785"/>
              </a:lnSpc>
            </a:pPr>
            <a:r>
              <a:rPr sz="5250" u="none" spc="10" dirty="0">
                <a:solidFill>
                  <a:srgbClr val="000000"/>
                </a:solidFill>
                <a:latin typeface="Courier New"/>
                <a:cs typeface="Courier New"/>
              </a:rPr>
              <a:t>sliderInput(inputId</a:t>
            </a:r>
            <a:r>
              <a:rPr sz="5250" u="none" spc="-15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sz="5250" u="none" spc="15" dirty="0">
                <a:solidFill>
                  <a:srgbClr val="000000"/>
                </a:solidFill>
                <a:latin typeface="Courier New"/>
                <a:cs typeface="Courier New"/>
              </a:rPr>
              <a:t>=</a:t>
            </a:r>
            <a:r>
              <a:rPr sz="5250" u="none" spc="-1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sz="5250" u="none" spc="10" dirty="0">
                <a:solidFill>
                  <a:srgbClr val="000000"/>
                </a:solidFill>
                <a:latin typeface="Courier New"/>
                <a:cs typeface="Courier New"/>
              </a:rPr>
              <a:t>"num",</a:t>
            </a:r>
            <a:endParaRPr sz="52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854232" y="11010034"/>
            <a:ext cx="1633220" cy="172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©</a:t>
            </a:r>
            <a:r>
              <a:rPr sz="1150" spc="-20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u="sng" dirty="0">
                <a:solidFill>
                  <a:srgbClr val="C0C0C0"/>
                </a:solidFill>
                <a:uFill>
                  <a:solidFill>
                    <a:srgbClr val="C0C0C0"/>
                  </a:solidFill>
                </a:uFill>
                <a:latin typeface="Arial"/>
                <a:cs typeface="Arial"/>
              </a:rPr>
              <a:t>CC</a:t>
            </a:r>
            <a:r>
              <a:rPr sz="1150" spc="-1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2015</a:t>
            </a:r>
            <a:r>
              <a:rPr sz="1150" spc="-1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RStudio,</a:t>
            </a:r>
            <a:r>
              <a:rPr sz="1150" spc="-1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Inc.</a:t>
            </a:r>
            <a:endParaRPr sz="1150">
              <a:latin typeface="Arial"/>
              <a:cs typeface="Arial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122567" y="1607802"/>
          <a:ext cx="12531088" cy="17284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43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4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69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4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421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6423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5250" spc="10" dirty="0">
                          <a:latin typeface="Courier New"/>
                          <a:cs typeface="Courier New"/>
                        </a:rPr>
                        <a:t>label</a:t>
                      </a:r>
                      <a:endParaRPr sz="5250">
                        <a:latin typeface="Courier New"/>
                        <a:cs typeface="Courier New"/>
                      </a:endParaRPr>
                    </a:p>
                  </a:txBody>
                  <a:tcPr marL="0" marR="0" marT="31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5250" dirty="0">
                          <a:latin typeface="Courier New"/>
                          <a:cs typeface="Courier New"/>
                        </a:rPr>
                        <a:t>=</a:t>
                      </a:r>
                      <a:endParaRPr sz="5250">
                        <a:latin typeface="Courier New"/>
                        <a:cs typeface="Courier New"/>
                      </a:endParaRPr>
                    </a:p>
                  </a:txBody>
                  <a:tcPr marL="0" marR="0" marT="31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9304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5250" spc="10" dirty="0">
                          <a:latin typeface="Courier New"/>
                          <a:cs typeface="Courier New"/>
                        </a:rPr>
                        <a:t>"Choose</a:t>
                      </a:r>
                      <a:endParaRPr sz="5250">
                        <a:latin typeface="Courier New"/>
                        <a:cs typeface="Courier New"/>
                      </a:endParaRPr>
                    </a:p>
                  </a:txBody>
                  <a:tcPr marL="0" marR="0" marT="31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5250" dirty="0">
                          <a:latin typeface="Courier New"/>
                          <a:cs typeface="Courier New"/>
                        </a:rPr>
                        <a:t>a</a:t>
                      </a:r>
                      <a:endParaRPr sz="5250">
                        <a:latin typeface="Courier New"/>
                        <a:cs typeface="Courier New"/>
                      </a:endParaRPr>
                    </a:p>
                  </a:txBody>
                  <a:tcPr marL="0" marR="0" marT="31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5250" spc="10" dirty="0">
                          <a:latin typeface="Courier New"/>
                          <a:cs typeface="Courier New"/>
                        </a:rPr>
                        <a:t>number",</a:t>
                      </a:r>
                      <a:endParaRPr sz="5250">
                        <a:latin typeface="Courier New"/>
                        <a:cs typeface="Courier New"/>
                      </a:endParaRPr>
                    </a:p>
                  </a:txBody>
                  <a:tcPr marL="0" marR="0" marT="31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23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5250" spc="10" dirty="0">
                          <a:latin typeface="Courier New"/>
                          <a:cs typeface="Courier New"/>
                        </a:rPr>
                        <a:t>value</a:t>
                      </a:r>
                      <a:endParaRPr sz="5250">
                        <a:latin typeface="Courier New"/>
                        <a:cs typeface="Courier New"/>
                      </a:endParaRPr>
                    </a:p>
                  </a:txBody>
                  <a:tcPr marL="0" marR="0" marT="2984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5250" dirty="0">
                          <a:latin typeface="Courier New"/>
                          <a:cs typeface="Courier New"/>
                        </a:rPr>
                        <a:t>=</a:t>
                      </a:r>
                      <a:endParaRPr sz="5250">
                        <a:latin typeface="Courier New"/>
                        <a:cs typeface="Courier New"/>
                      </a:endParaRPr>
                    </a:p>
                  </a:txBody>
                  <a:tcPr marL="0" marR="0" marT="2984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193040" algn="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5250" spc="10" dirty="0">
                          <a:latin typeface="Courier New"/>
                          <a:cs typeface="Courier New"/>
                        </a:rPr>
                        <a:t>25,</a:t>
                      </a:r>
                      <a:r>
                        <a:rPr sz="5250" spc="-4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5250" spc="10" dirty="0">
                          <a:latin typeface="Courier New"/>
                          <a:cs typeface="Courier New"/>
                        </a:rPr>
                        <a:t>min</a:t>
                      </a:r>
                      <a:endParaRPr sz="5250">
                        <a:latin typeface="Courier New"/>
                        <a:cs typeface="Courier New"/>
                      </a:endParaRPr>
                    </a:p>
                  </a:txBody>
                  <a:tcPr marL="0" marR="0" marT="2984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5250" dirty="0">
                          <a:latin typeface="Courier New"/>
                          <a:cs typeface="Courier New"/>
                        </a:rPr>
                        <a:t>=</a:t>
                      </a:r>
                      <a:endParaRPr sz="5250">
                        <a:latin typeface="Courier New"/>
                        <a:cs typeface="Courier New"/>
                      </a:endParaRPr>
                    </a:p>
                  </a:txBody>
                  <a:tcPr marL="0" marR="0" marT="2984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5250" spc="10" dirty="0">
                          <a:latin typeface="Courier New"/>
                          <a:cs typeface="Courier New"/>
                        </a:rPr>
                        <a:t>1,</a:t>
                      </a:r>
                      <a:r>
                        <a:rPr sz="5250" spc="-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5250" spc="10" dirty="0">
                          <a:latin typeface="Courier New"/>
                          <a:cs typeface="Courier New"/>
                        </a:rPr>
                        <a:t>max</a:t>
                      </a:r>
                      <a:r>
                        <a:rPr sz="5250" spc="-2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5250" spc="15" dirty="0">
                          <a:latin typeface="Courier New"/>
                          <a:cs typeface="Courier New"/>
                        </a:rPr>
                        <a:t>=</a:t>
                      </a:r>
                      <a:endParaRPr sz="5250">
                        <a:latin typeface="Courier New"/>
                        <a:cs typeface="Courier New"/>
                      </a:endParaRPr>
                    </a:p>
                  </a:txBody>
                  <a:tcPr marL="0" marR="0" marT="2984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200660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sz="5250" spc="15" dirty="0">
                          <a:latin typeface="Courier New"/>
                          <a:cs typeface="Courier New"/>
                        </a:rPr>
                        <a:t>100)</a:t>
                      </a:r>
                      <a:endParaRPr sz="5250">
                        <a:latin typeface="Courier New"/>
                        <a:cs typeface="Courier New"/>
                      </a:endParaRPr>
                    </a:p>
                  </a:txBody>
                  <a:tcPr marL="0" marR="0" marT="2984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430381" y="4044838"/>
            <a:ext cx="17692370" cy="369379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5"/>
              </a:spcBef>
              <a:tabLst>
                <a:tab pos="1174750" algn="l"/>
                <a:tab pos="5358765" algn="l"/>
              </a:tabLst>
            </a:pPr>
            <a:r>
              <a:rPr sz="3050" spc="-5" dirty="0">
                <a:solidFill>
                  <a:srgbClr val="53585F"/>
                </a:solidFill>
                <a:latin typeface="Courier New"/>
                <a:cs typeface="Courier New"/>
              </a:rPr>
              <a:t>&lt;div	class="form-group	</a:t>
            </a:r>
            <a:r>
              <a:rPr sz="3050" dirty="0">
                <a:solidFill>
                  <a:srgbClr val="53585F"/>
                </a:solidFill>
                <a:latin typeface="Courier New"/>
                <a:cs typeface="Courier New"/>
              </a:rPr>
              <a:t>shiny-input-container"&gt;</a:t>
            </a:r>
            <a:endParaRPr sz="3050">
              <a:latin typeface="Courier New"/>
              <a:cs typeface="Courier New"/>
            </a:endParaRPr>
          </a:p>
          <a:p>
            <a:pPr marL="477520">
              <a:lnSpc>
                <a:spcPct val="100000"/>
              </a:lnSpc>
              <a:spcBef>
                <a:spcPts val="465"/>
              </a:spcBef>
              <a:tabLst>
                <a:tab pos="2104390" algn="l"/>
                <a:tab pos="7218680" algn="l"/>
                <a:tab pos="11170285" algn="l"/>
                <a:tab pos="11635105" algn="l"/>
              </a:tabLst>
            </a:pPr>
            <a:r>
              <a:rPr sz="3050" spc="-5" dirty="0">
                <a:solidFill>
                  <a:srgbClr val="53585F"/>
                </a:solidFill>
                <a:latin typeface="Courier New"/>
                <a:cs typeface="Courier New"/>
              </a:rPr>
              <a:t>&lt;label	class="control-label"	for="num"&gt;Choose	</a:t>
            </a:r>
            <a:r>
              <a:rPr sz="3050" dirty="0">
                <a:solidFill>
                  <a:srgbClr val="53585F"/>
                </a:solidFill>
                <a:latin typeface="Courier New"/>
                <a:cs typeface="Courier New"/>
              </a:rPr>
              <a:t>a	number&lt;/label&gt;</a:t>
            </a:r>
            <a:endParaRPr sz="3050">
              <a:latin typeface="Courier New"/>
              <a:cs typeface="Courier New"/>
            </a:endParaRPr>
          </a:p>
          <a:p>
            <a:pPr marL="1174750" marR="1399540" indent="-697865">
              <a:lnSpc>
                <a:spcPct val="112700"/>
              </a:lnSpc>
              <a:tabLst>
                <a:tab pos="2104390" algn="l"/>
                <a:tab pos="4661535" algn="l"/>
                <a:tab pos="7683500" algn="l"/>
                <a:tab pos="7915909" algn="l"/>
                <a:tab pos="9775825" algn="l"/>
                <a:tab pos="11867515" algn="l"/>
                <a:tab pos="12797790" algn="l"/>
              </a:tabLst>
            </a:pPr>
            <a:r>
              <a:rPr sz="3050" spc="-5" dirty="0">
                <a:solidFill>
                  <a:srgbClr val="53585F"/>
                </a:solidFill>
                <a:latin typeface="Courier New"/>
                <a:cs typeface="Courier New"/>
              </a:rPr>
              <a:t>&lt;input	class="js-range-slider"	id="num"	data-min="1"	data-max="100" </a:t>
            </a:r>
            <a:r>
              <a:rPr sz="3050" spc="-1820" dirty="0">
                <a:solidFill>
                  <a:srgbClr val="53585F"/>
                </a:solidFill>
                <a:latin typeface="Courier New"/>
                <a:cs typeface="Courier New"/>
              </a:rPr>
              <a:t> </a:t>
            </a:r>
            <a:r>
              <a:rPr sz="3050" spc="-5" dirty="0">
                <a:solidFill>
                  <a:srgbClr val="53585F"/>
                </a:solidFill>
                <a:latin typeface="Courier New"/>
                <a:cs typeface="Courier New"/>
              </a:rPr>
              <a:t>data-from="25</a:t>
            </a:r>
            <a:r>
              <a:rPr sz="3050" dirty="0">
                <a:solidFill>
                  <a:srgbClr val="53585F"/>
                </a:solidFill>
                <a:latin typeface="Courier New"/>
                <a:cs typeface="Courier New"/>
              </a:rPr>
              <a:t>"	</a:t>
            </a:r>
            <a:r>
              <a:rPr sz="3050" spc="-5" dirty="0">
                <a:solidFill>
                  <a:srgbClr val="53585F"/>
                </a:solidFill>
                <a:latin typeface="Courier New"/>
                <a:cs typeface="Courier New"/>
              </a:rPr>
              <a:t>data-step="1</a:t>
            </a:r>
            <a:r>
              <a:rPr sz="3050" dirty="0">
                <a:solidFill>
                  <a:srgbClr val="53585F"/>
                </a:solidFill>
                <a:latin typeface="Courier New"/>
                <a:cs typeface="Courier New"/>
              </a:rPr>
              <a:t>"	</a:t>
            </a:r>
            <a:r>
              <a:rPr sz="3050" spc="-5" dirty="0">
                <a:solidFill>
                  <a:srgbClr val="53585F"/>
                </a:solidFill>
                <a:latin typeface="Courier New"/>
                <a:cs typeface="Courier New"/>
              </a:rPr>
              <a:t>data-grid="true</a:t>
            </a:r>
            <a:r>
              <a:rPr sz="3050" dirty="0">
                <a:solidFill>
                  <a:srgbClr val="53585F"/>
                </a:solidFill>
                <a:latin typeface="Courier New"/>
                <a:cs typeface="Courier New"/>
              </a:rPr>
              <a:t>"	</a:t>
            </a:r>
            <a:r>
              <a:rPr sz="3050" spc="-5" dirty="0">
                <a:solidFill>
                  <a:srgbClr val="53585F"/>
                </a:solidFill>
                <a:latin typeface="Courier New"/>
                <a:cs typeface="Courier New"/>
              </a:rPr>
              <a:t>data-grid-num="9.9"</a:t>
            </a:r>
            <a:endParaRPr sz="3050">
              <a:latin typeface="Courier New"/>
              <a:cs typeface="Courier New"/>
            </a:endParaRPr>
          </a:p>
          <a:p>
            <a:pPr marL="1174750" marR="5080">
              <a:lnSpc>
                <a:spcPct val="112700"/>
              </a:lnSpc>
              <a:spcBef>
                <a:spcPts val="5"/>
              </a:spcBef>
              <a:tabLst>
                <a:tab pos="6521450" algn="l"/>
                <a:tab pos="13030200" algn="l"/>
              </a:tabLst>
            </a:pPr>
            <a:r>
              <a:rPr sz="3050" spc="-5" dirty="0">
                <a:solidFill>
                  <a:srgbClr val="53585F"/>
                </a:solidFill>
                <a:latin typeface="Courier New"/>
                <a:cs typeface="Courier New"/>
              </a:rPr>
              <a:t>data-grid-snap="false</a:t>
            </a:r>
            <a:r>
              <a:rPr sz="3050" dirty="0">
                <a:solidFill>
                  <a:srgbClr val="53585F"/>
                </a:solidFill>
                <a:latin typeface="Courier New"/>
                <a:cs typeface="Courier New"/>
              </a:rPr>
              <a:t>"	</a:t>
            </a:r>
            <a:r>
              <a:rPr sz="3050" spc="-5" dirty="0">
                <a:solidFill>
                  <a:srgbClr val="53585F"/>
                </a:solidFill>
                <a:latin typeface="Courier New"/>
                <a:cs typeface="Courier New"/>
              </a:rPr>
              <a:t>data-prettify-separator=",</a:t>
            </a:r>
            <a:r>
              <a:rPr sz="3050" dirty="0">
                <a:solidFill>
                  <a:srgbClr val="53585F"/>
                </a:solidFill>
                <a:latin typeface="Courier New"/>
                <a:cs typeface="Courier New"/>
              </a:rPr>
              <a:t>"	</a:t>
            </a:r>
            <a:r>
              <a:rPr sz="3050" spc="-5" dirty="0">
                <a:solidFill>
                  <a:srgbClr val="53585F"/>
                </a:solidFill>
                <a:latin typeface="Courier New"/>
                <a:cs typeface="Courier New"/>
              </a:rPr>
              <a:t>data-keyboard="true"  </a:t>
            </a:r>
            <a:r>
              <a:rPr sz="3050" dirty="0">
                <a:solidFill>
                  <a:srgbClr val="53585F"/>
                </a:solidFill>
                <a:latin typeface="Courier New"/>
                <a:cs typeface="Courier New"/>
              </a:rPr>
              <a:t>data-keyboard-step="1.01010101010101"/&gt;</a:t>
            </a:r>
            <a:endParaRPr sz="3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3050" dirty="0">
                <a:solidFill>
                  <a:srgbClr val="53585F"/>
                </a:solidFill>
                <a:latin typeface="Courier New"/>
                <a:cs typeface="Courier New"/>
              </a:rPr>
              <a:t>&lt;/div&gt;</a:t>
            </a:r>
            <a:endParaRPr sz="3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949452" y="1438785"/>
            <a:ext cx="1020572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619500" algn="l"/>
                <a:tab pos="6101080" algn="l"/>
              </a:tabLst>
            </a:pPr>
            <a:r>
              <a:rPr sz="8250" spc="-5" dirty="0">
                <a:latin typeface="Arial"/>
                <a:cs typeface="Arial"/>
              </a:rPr>
              <a:t>Recap:	</a:t>
            </a:r>
            <a:r>
              <a:rPr sz="8250" spc="-45" dirty="0">
                <a:latin typeface="Arial"/>
                <a:cs typeface="Arial"/>
              </a:rPr>
              <a:t>User	</a:t>
            </a:r>
            <a:r>
              <a:rPr sz="8250" spc="10" dirty="0">
                <a:latin typeface="Arial"/>
                <a:cs typeface="Arial"/>
              </a:rPr>
              <a:t>Interface</a:t>
            </a:r>
            <a:endParaRPr sz="82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u="none" spc="15" dirty="0"/>
              <a:t>Slides</a:t>
            </a:r>
            <a:r>
              <a:rPr u="none" spc="-10" dirty="0"/>
              <a:t> </a:t>
            </a:r>
            <a:r>
              <a:rPr u="none" spc="35" dirty="0"/>
              <a:t>at:</a:t>
            </a:r>
            <a:r>
              <a:rPr u="none" spc="-10" dirty="0"/>
              <a:t> </a:t>
            </a:r>
            <a:r>
              <a:rPr spc="80" dirty="0"/>
              <a:t>bit.ly/shiny-quickstart-3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718108" y="5580013"/>
            <a:ext cx="884872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5" dirty="0">
                <a:latin typeface="Arial"/>
                <a:cs typeface="Arial"/>
              </a:rPr>
              <a:t>Use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b="1" spc="-20" dirty="0">
                <a:solidFill>
                  <a:srgbClr val="53585F"/>
                </a:solidFill>
                <a:latin typeface="Arial"/>
                <a:cs typeface="Arial"/>
              </a:rPr>
              <a:t>fluidPage()</a:t>
            </a:r>
            <a:r>
              <a:rPr sz="4100" b="1" spc="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100" spc="120" dirty="0">
                <a:latin typeface="Arial"/>
                <a:cs typeface="Arial"/>
              </a:rPr>
              <a:t>to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60" dirty="0">
                <a:latin typeface="Arial"/>
                <a:cs typeface="Arial"/>
              </a:rPr>
              <a:t>quickly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30" dirty="0">
                <a:latin typeface="Arial"/>
                <a:cs typeface="Arial"/>
              </a:rPr>
              <a:t>set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85" dirty="0">
                <a:latin typeface="Arial"/>
                <a:cs typeface="Arial"/>
              </a:rPr>
              <a:t>up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-70" dirty="0">
                <a:latin typeface="Arial"/>
                <a:cs typeface="Arial"/>
              </a:rPr>
              <a:t>a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-30" dirty="0">
                <a:latin typeface="Arial"/>
                <a:cs typeface="Arial"/>
              </a:rPr>
              <a:t>UI</a:t>
            </a:r>
            <a:endParaRPr sz="41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779989" y="5601923"/>
            <a:ext cx="2230755" cy="701675"/>
            <a:chOff x="3779989" y="5601923"/>
            <a:chExt cx="2230755" cy="701675"/>
          </a:xfrm>
        </p:grpSpPr>
        <p:sp>
          <p:nvSpPr>
            <p:cNvPr id="10" name="object 10"/>
            <p:cNvSpPr/>
            <p:nvPr/>
          </p:nvSpPr>
          <p:spPr>
            <a:xfrm>
              <a:off x="3779977" y="5727578"/>
              <a:ext cx="2094230" cy="575945"/>
            </a:xfrm>
            <a:custGeom>
              <a:avLst/>
              <a:gdLst/>
              <a:ahLst/>
              <a:cxnLst/>
              <a:rect l="l" t="t" r="r" b="b"/>
              <a:pathLst>
                <a:path w="2094229" h="575945">
                  <a:moveTo>
                    <a:pt x="2094179" y="0"/>
                  </a:moveTo>
                  <a:lnTo>
                    <a:pt x="0" y="0"/>
                  </a:lnTo>
                  <a:lnTo>
                    <a:pt x="0" y="450253"/>
                  </a:lnTo>
                  <a:lnTo>
                    <a:pt x="0" y="575894"/>
                  </a:lnTo>
                  <a:lnTo>
                    <a:pt x="2094179" y="575894"/>
                  </a:lnTo>
                  <a:lnTo>
                    <a:pt x="2094179" y="450253"/>
                  </a:lnTo>
                  <a:lnTo>
                    <a:pt x="2094179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16110" y="5601923"/>
              <a:ext cx="2094230" cy="575945"/>
            </a:xfrm>
            <a:custGeom>
              <a:avLst/>
              <a:gdLst/>
              <a:ahLst/>
              <a:cxnLst/>
              <a:rect l="l" t="t" r="r" b="b"/>
              <a:pathLst>
                <a:path w="2094229" h="575945">
                  <a:moveTo>
                    <a:pt x="0" y="0"/>
                  </a:moveTo>
                  <a:lnTo>
                    <a:pt x="2094177" y="0"/>
                  </a:lnTo>
                  <a:lnTo>
                    <a:pt x="2094177" y="575898"/>
                  </a:lnTo>
                  <a:lnTo>
                    <a:pt x="0" y="5758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039984" y="5697487"/>
            <a:ext cx="1823085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5" dirty="0">
                <a:latin typeface="Courier New"/>
                <a:cs typeface="Courier New"/>
              </a:rPr>
              <a:t>fluidPage()</a:t>
            </a:r>
            <a:endParaRPr sz="21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18108" y="7088519"/>
            <a:ext cx="10158095" cy="128460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70"/>
              </a:spcBef>
            </a:pPr>
            <a:r>
              <a:rPr sz="4100" spc="-15" dirty="0">
                <a:latin typeface="Arial"/>
                <a:cs typeface="Arial"/>
              </a:rPr>
              <a:t>Use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b="1" spc="-40" dirty="0">
                <a:solidFill>
                  <a:srgbClr val="00882B"/>
                </a:solidFill>
                <a:latin typeface="Arial"/>
                <a:cs typeface="Arial"/>
              </a:rPr>
              <a:t>input*()</a:t>
            </a:r>
            <a:r>
              <a:rPr sz="4100" b="1" spc="-5" dirty="0">
                <a:solidFill>
                  <a:srgbClr val="00882B"/>
                </a:solidFill>
                <a:latin typeface="Arial"/>
                <a:cs typeface="Arial"/>
              </a:rPr>
              <a:t> </a:t>
            </a:r>
            <a:r>
              <a:rPr sz="4100" spc="35" dirty="0">
                <a:latin typeface="Arial"/>
                <a:cs typeface="Arial"/>
              </a:rPr>
              <a:t>and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b="1" spc="-15" dirty="0">
                <a:solidFill>
                  <a:srgbClr val="0365C0"/>
                </a:solidFill>
                <a:latin typeface="Arial"/>
                <a:cs typeface="Arial"/>
              </a:rPr>
              <a:t>output*()</a:t>
            </a:r>
            <a:r>
              <a:rPr sz="4100" b="1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4100" spc="60" dirty="0">
                <a:latin typeface="Arial"/>
                <a:cs typeface="Arial"/>
              </a:rPr>
              <a:t>functions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spc="120" dirty="0">
                <a:latin typeface="Arial"/>
                <a:cs typeface="Arial"/>
              </a:rPr>
              <a:t>to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spc="85" dirty="0">
                <a:latin typeface="Arial"/>
                <a:cs typeface="Arial"/>
              </a:rPr>
              <a:t>add </a:t>
            </a:r>
            <a:r>
              <a:rPr sz="4100" spc="-1125" dirty="0">
                <a:latin typeface="Arial"/>
                <a:cs typeface="Arial"/>
              </a:rPr>
              <a:t> </a:t>
            </a:r>
            <a:r>
              <a:rPr sz="4100" spc="5" dirty="0">
                <a:latin typeface="Arial"/>
                <a:cs typeface="Arial"/>
              </a:rPr>
              <a:t>reactive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65" dirty="0">
                <a:latin typeface="Arial"/>
                <a:cs typeface="Arial"/>
              </a:rPr>
              <a:t>content.</a:t>
            </a:r>
            <a:endParaRPr sz="41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984141" y="7245677"/>
            <a:ext cx="901065" cy="953135"/>
            <a:chOff x="4984141" y="7245677"/>
            <a:chExt cx="901065" cy="953135"/>
          </a:xfrm>
        </p:grpSpPr>
        <p:sp>
          <p:nvSpPr>
            <p:cNvPr id="15" name="object 15"/>
            <p:cNvSpPr/>
            <p:nvPr/>
          </p:nvSpPr>
          <p:spPr>
            <a:xfrm>
              <a:off x="5235442" y="7266794"/>
              <a:ext cx="387985" cy="146685"/>
            </a:xfrm>
            <a:custGeom>
              <a:avLst/>
              <a:gdLst/>
              <a:ahLst/>
              <a:cxnLst/>
              <a:rect l="l" t="t" r="r" b="b"/>
              <a:pathLst>
                <a:path w="387985" h="146684">
                  <a:moveTo>
                    <a:pt x="369005" y="0"/>
                  </a:moveTo>
                  <a:lnTo>
                    <a:pt x="28115" y="0"/>
                  </a:lnTo>
                  <a:lnTo>
                    <a:pt x="18273" y="2451"/>
                  </a:lnTo>
                  <a:lnTo>
                    <a:pt x="9213" y="8813"/>
                  </a:lnTo>
                  <a:lnTo>
                    <a:pt x="2576" y="17597"/>
                  </a:lnTo>
                  <a:lnTo>
                    <a:pt x="0" y="27315"/>
                  </a:lnTo>
                  <a:lnTo>
                    <a:pt x="4727" y="122911"/>
                  </a:lnTo>
                  <a:lnTo>
                    <a:pt x="6565" y="132061"/>
                  </a:lnTo>
                  <a:lnTo>
                    <a:pt x="11577" y="139596"/>
                  </a:lnTo>
                  <a:lnTo>
                    <a:pt x="19011" y="144708"/>
                  </a:lnTo>
                  <a:lnTo>
                    <a:pt x="28115" y="146592"/>
                  </a:lnTo>
                  <a:lnTo>
                    <a:pt x="369005" y="146592"/>
                  </a:lnTo>
                  <a:lnTo>
                    <a:pt x="377332" y="144708"/>
                  </a:lnTo>
                  <a:lnTo>
                    <a:pt x="383057" y="139596"/>
                  </a:lnTo>
                  <a:lnTo>
                    <a:pt x="386361" y="132061"/>
                  </a:lnTo>
                  <a:lnTo>
                    <a:pt x="387422" y="122911"/>
                  </a:lnTo>
                  <a:lnTo>
                    <a:pt x="387422" y="27315"/>
                  </a:lnTo>
                  <a:lnTo>
                    <a:pt x="386361" y="17597"/>
                  </a:lnTo>
                  <a:lnTo>
                    <a:pt x="383057" y="8813"/>
                  </a:lnTo>
                  <a:lnTo>
                    <a:pt x="377332" y="2451"/>
                  </a:lnTo>
                  <a:lnTo>
                    <a:pt x="369005" y="0"/>
                  </a:lnTo>
                  <a:close/>
                </a:path>
              </a:pathLst>
            </a:custGeom>
            <a:solidFill>
              <a:srgbClr val="008F00">
                <a:alpha val="68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40678" y="7272030"/>
              <a:ext cx="387985" cy="136525"/>
            </a:xfrm>
            <a:custGeom>
              <a:avLst/>
              <a:gdLst/>
              <a:ahLst/>
              <a:cxnLst/>
              <a:rect l="l" t="t" r="r" b="b"/>
              <a:pathLst>
                <a:path w="387985" h="136525">
                  <a:moveTo>
                    <a:pt x="0" y="120415"/>
                  </a:moveTo>
                  <a:lnTo>
                    <a:pt x="0" y="22079"/>
                  </a:lnTo>
                  <a:lnTo>
                    <a:pt x="1758" y="13180"/>
                  </a:lnTo>
                  <a:lnTo>
                    <a:pt x="6596" y="6195"/>
                  </a:lnTo>
                  <a:lnTo>
                    <a:pt x="13855" y="1633"/>
                  </a:lnTo>
                  <a:lnTo>
                    <a:pt x="22880" y="0"/>
                  </a:lnTo>
                  <a:lnTo>
                    <a:pt x="363769" y="0"/>
                  </a:lnTo>
                  <a:lnTo>
                    <a:pt x="372914" y="1633"/>
                  </a:lnTo>
                  <a:lnTo>
                    <a:pt x="380440" y="6195"/>
                  </a:lnTo>
                  <a:lnTo>
                    <a:pt x="385543" y="13180"/>
                  </a:lnTo>
                  <a:lnTo>
                    <a:pt x="387422" y="22079"/>
                  </a:lnTo>
                  <a:lnTo>
                    <a:pt x="387422" y="117676"/>
                  </a:lnTo>
                  <a:lnTo>
                    <a:pt x="385543" y="126007"/>
                  </a:lnTo>
                  <a:lnTo>
                    <a:pt x="380440" y="131742"/>
                  </a:lnTo>
                  <a:lnTo>
                    <a:pt x="372914" y="135055"/>
                  </a:lnTo>
                  <a:lnTo>
                    <a:pt x="363769" y="136121"/>
                  </a:lnTo>
                  <a:lnTo>
                    <a:pt x="22880" y="136121"/>
                  </a:lnTo>
                  <a:lnTo>
                    <a:pt x="13855" y="135483"/>
                  </a:lnTo>
                  <a:lnTo>
                    <a:pt x="6596" y="133112"/>
                  </a:lnTo>
                  <a:lnTo>
                    <a:pt x="1758" y="128318"/>
                  </a:lnTo>
                  <a:lnTo>
                    <a:pt x="0" y="120415"/>
                  </a:lnTo>
                  <a:close/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434389" y="7413387"/>
              <a:ext cx="0" cy="502920"/>
            </a:xfrm>
            <a:custGeom>
              <a:avLst/>
              <a:gdLst/>
              <a:ahLst/>
              <a:cxnLst/>
              <a:rect l="l" t="t" r="r" b="b"/>
              <a:pathLst>
                <a:path h="502920">
                  <a:moveTo>
                    <a:pt x="0" y="502602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984141" y="7905518"/>
              <a:ext cx="901065" cy="293370"/>
            </a:xfrm>
            <a:custGeom>
              <a:avLst/>
              <a:gdLst/>
              <a:ahLst/>
              <a:cxnLst/>
              <a:rect l="l" t="t" r="r" b="b"/>
              <a:pathLst>
                <a:path w="901064" h="293370">
                  <a:moveTo>
                    <a:pt x="828986" y="0"/>
                  </a:moveTo>
                  <a:lnTo>
                    <a:pt x="70737" y="0"/>
                  </a:lnTo>
                  <a:lnTo>
                    <a:pt x="43511" y="5240"/>
                  </a:lnTo>
                  <a:lnTo>
                    <a:pt x="20992" y="19643"/>
                  </a:lnTo>
                  <a:lnTo>
                    <a:pt x="5661" y="41234"/>
                  </a:lnTo>
                  <a:lnTo>
                    <a:pt x="0" y="68037"/>
                  </a:lnTo>
                  <a:lnTo>
                    <a:pt x="1325" y="226837"/>
                  </a:lnTo>
                  <a:lnTo>
                    <a:pt x="6780" y="253376"/>
                  </a:lnTo>
                  <a:lnTo>
                    <a:pt x="21655" y="274386"/>
                  </a:lnTo>
                  <a:lnTo>
                    <a:pt x="43719" y="288208"/>
                  </a:lnTo>
                  <a:lnTo>
                    <a:pt x="70737" y="293184"/>
                  </a:lnTo>
                  <a:lnTo>
                    <a:pt x="828986" y="293184"/>
                  </a:lnTo>
                  <a:lnTo>
                    <a:pt x="856331" y="288208"/>
                  </a:lnTo>
                  <a:lnTo>
                    <a:pt x="879116" y="274386"/>
                  </a:lnTo>
                  <a:lnTo>
                    <a:pt x="894713" y="253376"/>
                  </a:lnTo>
                  <a:lnTo>
                    <a:pt x="900496" y="226837"/>
                  </a:lnTo>
                  <a:lnTo>
                    <a:pt x="900496" y="68037"/>
                  </a:lnTo>
                  <a:lnTo>
                    <a:pt x="894713" y="41234"/>
                  </a:lnTo>
                  <a:lnTo>
                    <a:pt x="879116" y="19643"/>
                  </a:lnTo>
                  <a:lnTo>
                    <a:pt x="856331" y="5240"/>
                  </a:lnTo>
                  <a:lnTo>
                    <a:pt x="828986" y="0"/>
                  </a:lnTo>
                  <a:close/>
                </a:path>
              </a:pathLst>
            </a:custGeom>
            <a:solidFill>
              <a:srgbClr val="78AA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779899" y="7084594"/>
            <a:ext cx="1308735" cy="1303655"/>
          </a:xfrm>
          <a:prstGeom prst="rect">
            <a:avLst/>
          </a:prstGeom>
          <a:ln w="1047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400" spc="5" dirty="0">
                <a:solidFill>
                  <a:srgbClr val="FFFFFF"/>
                </a:solidFill>
                <a:latin typeface="Courier New"/>
                <a:cs typeface="Courier New"/>
              </a:rPr>
              <a:t>input$num</a:t>
            </a:r>
            <a:endParaRPr sz="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500">
              <a:latin typeface="Courier New"/>
              <a:cs typeface="Courier New"/>
            </a:endParaRPr>
          </a:p>
          <a:p>
            <a:pPr marL="247650">
              <a:lnSpc>
                <a:spcPct val="100000"/>
              </a:lnSpc>
              <a:spcBef>
                <a:spcPts val="305"/>
              </a:spcBef>
            </a:pPr>
            <a:r>
              <a:rPr sz="800" spc="10" dirty="0">
                <a:solidFill>
                  <a:srgbClr val="FFFFFF"/>
                </a:solidFill>
                <a:latin typeface="Courier New"/>
                <a:cs typeface="Courier New"/>
              </a:rPr>
              <a:t>output$hist</a:t>
            </a:r>
            <a:endParaRPr sz="800">
              <a:latin typeface="Courier New"/>
              <a:cs typeface="Courier New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785194" y="7088789"/>
            <a:ext cx="1298575" cy="1298575"/>
            <a:chOff x="4785194" y="7088789"/>
            <a:chExt cx="1298575" cy="1298575"/>
          </a:xfrm>
        </p:grpSpPr>
        <p:sp>
          <p:nvSpPr>
            <p:cNvPr id="21" name="object 21"/>
            <p:cNvSpPr/>
            <p:nvPr/>
          </p:nvSpPr>
          <p:spPr>
            <a:xfrm>
              <a:off x="4989377" y="7900283"/>
              <a:ext cx="890269" cy="304165"/>
            </a:xfrm>
            <a:custGeom>
              <a:avLst/>
              <a:gdLst/>
              <a:ahLst/>
              <a:cxnLst/>
              <a:rect l="l" t="t" r="r" b="b"/>
              <a:pathLst>
                <a:path w="890270" h="304165">
                  <a:moveTo>
                    <a:pt x="0" y="235594"/>
                  </a:moveTo>
                  <a:lnTo>
                    <a:pt x="0" y="73273"/>
                  </a:lnTo>
                  <a:lnTo>
                    <a:pt x="4875" y="45651"/>
                  </a:lnTo>
                  <a:lnTo>
                    <a:pt x="18476" y="22260"/>
                  </a:lnTo>
                  <a:lnTo>
                    <a:pt x="39265" y="6058"/>
                  </a:lnTo>
                  <a:lnTo>
                    <a:pt x="65704" y="0"/>
                  </a:lnTo>
                  <a:lnTo>
                    <a:pt x="823547" y="0"/>
                  </a:lnTo>
                  <a:lnTo>
                    <a:pt x="850107" y="6058"/>
                  </a:lnTo>
                  <a:lnTo>
                    <a:pt x="871162" y="22260"/>
                  </a:lnTo>
                  <a:lnTo>
                    <a:pt x="885028" y="45651"/>
                  </a:lnTo>
                  <a:lnTo>
                    <a:pt x="890025" y="73273"/>
                  </a:lnTo>
                  <a:lnTo>
                    <a:pt x="890025" y="232072"/>
                  </a:lnTo>
                  <a:lnTo>
                    <a:pt x="885028" y="259430"/>
                  </a:lnTo>
                  <a:lnTo>
                    <a:pt x="871162" y="282239"/>
                  </a:lnTo>
                  <a:lnTo>
                    <a:pt x="850107" y="297861"/>
                  </a:lnTo>
                  <a:lnTo>
                    <a:pt x="823547" y="303655"/>
                  </a:lnTo>
                  <a:lnTo>
                    <a:pt x="65704" y="303655"/>
                  </a:lnTo>
                  <a:lnTo>
                    <a:pt x="39265" y="298411"/>
                  </a:lnTo>
                  <a:lnTo>
                    <a:pt x="18476" y="284000"/>
                  </a:lnTo>
                  <a:lnTo>
                    <a:pt x="4875" y="262401"/>
                  </a:lnTo>
                  <a:lnTo>
                    <a:pt x="0" y="235594"/>
                  </a:lnTo>
                  <a:close/>
                </a:path>
              </a:pathLst>
            </a:custGeom>
            <a:ln w="5235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397738" y="7422503"/>
              <a:ext cx="73025" cy="473075"/>
            </a:xfrm>
            <a:custGeom>
              <a:avLst/>
              <a:gdLst/>
              <a:ahLst/>
              <a:cxnLst/>
              <a:rect l="l" t="t" r="r" b="b"/>
              <a:pathLst>
                <a:path w="73025" h="473075">
                  <a:moveTo>
                    <a:pt x="57593" y="64180"/>
                  </a:moveTo>
                  <a:lnTo>
                    <a:pt x="15709" y="64180"/>
                  </a:lnTo>
                  <a:lnTo>
                    <a:pt x="15709" y="472544"/>
                  </a:lnTo>
                  <a:lnTo>
                    <a:pt x="57593" y="472544"/>
                  </a:lnTo>
                  <a:lnTo>
                    <a:pt x="57593" y="64180"/>
                  </a:lnTo>
                  <a:close/>
                </a:path>
                <a:path w="73025" h="473075">
                  <a:moveTo>
                    <a:pt x="36264" y="0"/>
                  </a:moveTo>
                  <a:lnTo>
                    <a:pt x="0" y="64180"/>
                  </a:lnTo>
                  <a:lnTo>
                    <a:pt x="72529" y="64180"/>
                  </a:lnTo>
                  <a:lnTo>
                    <a:pt x="36264" y="0"/>
                  </a:lnTo>
                  <a:close/>
                </a:path>
              </a:pathLst>
            </a:custGeom>
            <a:solidFill>
              <a:srgbClr val="53585F">
                <a:alpha val="68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85194" y="7088789"/>
              <a:ext cx="1298389" cy="1298389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2462688" y="7393485"/>
            <a:ext cx="2111375" cy="685800"/>
            <a:chOff x="2462688" y="7393485"/>
            <a:chExt cx="2111375" cy="685800"/>
          </a:xfrm>
        </p:grpSpPr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56535" y="7460745"/>
              <a:ext cx="1848205" cy="46263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467923" y="7398721"/>
              <a:ext cx="2101215" cy="675640"/>
            </a:xfrm>
            <a:custGeom>
              <a:avLst/>
              <a:gdLst/>
              <a:ahLst/>
              <a:cxnLst/>
              <a:rect l="l" t="t" r="r" b="b"/>
              <a:pathLst>
                <a:path w="2101215" h="675640">
                  <a:moveTo>
                    <a:pt x="0" y="0"/>
                  </a:moveTo>
                  <a:lnTo>
                    <a:pt x="0" y="675044"/>
                  </a:lnTo>
                  <a:lnTo>
                    <a:pt x="2100721" y="675044"/>
                  </a:lnTo>
                  <a:lnTo>
                    <a:pt x="2100721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718108" y="3778704"/>
            <a:ext cx="828802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5" dirty="0">
                <a:latin typeface="Arial"/>
                <a:cs typeface="Arial"/>
              </a:rPr>
              <a:t>Call</a:t>
            </a:r>
            <a:r>
              <a:rPr sz="4100" spc="-10" dirty="0">
                <a:latin typeface="Arial"/>
                <a:cs typeface="Arial"/>
              </a:rPr>
              <a:t> </a:t>
            </a:r>
            <a:r>
              <a:rPr sz="4100" spc="-140" dirty="0">
                <a:latin typeface="Arial"/>
                <a:cs typeface="Arial"/>
              </a:rPr>
              <a:t>R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spc="60" dirty="0">
                <a:latin typeface="Arial"/>
                <a:cs typeface="Arial"/>
              </a:rPr>
              <a:t>functions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spc="120" dirty="0">
                <a:latin typeface="Arial"/>
                <a:cs typeface="Arial"/>
              </a:rPr>
              <a:t>to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spc="10" dirty="0">
                <a:latin typeface="Arial"/>
                <a:cs typeface="Arial"/>
              </a:rPr>
              <a:t>assemble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spc="15" dirty="0">
                <a:latin typeface="Arial"/>
                <a:cs typeface="Arial"/>
              </a:rPr>
              <a:t>HTML</a:t>
            </a:r>
            <a:endParaRPr sz="4100">
              <a:latin typeface="Arial"/>
              <a:cs typeface="Arial"/>
            </a:endParaRPr>
          </a:p>
        </p:txBody>
      </p:sp>
      <p:pic>
        <p:nvPicPr>
          <p:cNvPr id="28" name="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14065" y="3458595"/>
            <a:ext cx="1308860" cy="1313728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3759047" y="3465863"/>
            <a:ext cx="2534285" cy="1298575"/>
            <a:chOff x="3759047" y="3465863"/>
            <a:chExt cx="2534285" cy="1298575"/>
          </a:xfrm>
        </p:grpSpPr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62107" y="3465863"/>
              <a:ext cx="2130894" cy="129838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759047" y="3967557"/>
              <a:ext cx="419734" cy="295910"/>
            </a:xfrm>
            <a:custGeom>
              <a:avLst/>
              <a:gdLst/>
              <a:ahLst/>
              <a:cxnLst/>
              <a:rect l="l" t="t" r="r" b="b"/>
              <a:pathLst>
                <a:path w="419735" h="295910">
                  <a:moveTo>
                    <a:pt x="230359" y="0"/>
                  </a:moveTo>
                  <a:lnTo>
                    <a:pt x="230359" y="63733"/>
                  </a:lnTo>
                  <a:lnTo>
                    <a:pt x="0" y="63733"/>
                  </a:lnTo>
                  <a:lnTo>
                    <a:pt x="0" y="231267"/>
                  </a:lnTo>
                  <a:lnTo>
                    <a:pt x="230359" y="231267"/>
                  </a:lnTo>
                  <a:lnTo>
                    <a:pt x="230359" y="295802"/>
                  </a:lnTo>
                  <a:lnTo>
                    <a:pt x="419680" y="147901"/>
                  </a:lnTo>
                  <a:lnTo>
                    <a:pt x="230359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6718108" y="9225277"/>
            <a:ext cx="49422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50" dirty="0">
                <a:latin typeface="Arial"/>
                <a:cs typeface="Arial"/>
              </a:rPr>
              <a:t>Save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spc="30" dirty="0">
                <a:latin typeface="Arial"/>
                <a:cs typeface="Arial"/>
              </a:rPr>
              <a:t>the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spc="95" dirty="0">
                <a:latin typeface="Arial"/>
                <a:cs typeface="Arial"/>
              </a:rPr>
              <a:t>output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spc="120" dirty="0">
                <a:latin typeface="Arial"/>
                <a:cs typeface="Arial"/>
              </a:rPr>
              <a:t>to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b="1" spc="-70" dirty="0">
                <a:solidFill>
                  <a:srgbClr val="53585F"/>
                </a:solidFill>
                <a:latin typeface="Arial"/>
                <a:cs typeface="Arial"/>
              </a:rPr>
              <a:t>ui</a:t>
            </a:r>
            <a:endParaRPr sz="41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743311" y="9214379"/>
            <a:ext cx="1288415" cy="691515"/>
            <a:chOff x="4743311" y="9214379"/>
            <a:chExt cx="1288415" cy="691515"/>
          </a:xfrm>
        </p:grpSpPr>
        <p:sp>
          <p:nvSpPr>
            <p:cNvPr id="34" name="object 34"/>
            <p:cNvSpPr/>
            <p:nvPr/>
          </p:nvSpPr>
          <p:spPr>
            <a:xfrm>
              <a:off x="4743310" y="9329566"/>
              <a:ext cx="1151890" cy="575945"/>
            </a:xfrm>
            <a:custGeom>
              <a:avLst/>
              <a:gdLst/>
              <a:ahLst/>
              <a:cxnLst/>
              <a:rect l="l" t="t" r="r" b="b"/>
              <a:pathLst>
                <a:path w="1151889" h="575945">
                  <a:moveTo>
                    <a:pt x="1151788" y="0"/>
                  </a:moveTo>
                  <a:lnTo>
                    <a:pt x="0" y="0"/>
                  </a:lnTo>
                  <a:lnTo>
                    <a:pt x="0" y="450253"/>
                  </a:lnTo>
                  <a:lnTo>
                    <a:pt x="0" y="575894"/>
                  </a:lnTo>
                  <a:lnTo>
                    <a:pt x="1151788" y="575894"/>
                  </a:lnTo>
                  <a:lnTo>
                    <a:pt x="1151788" y="450253"/>
                  </a:lnTo>
                  <a:lnTo>
                    <a:pt x="1151788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879432" y="9214379"/>
              <a:ext cx="1151890" cy="565785"/>
            </a:xfrm>
            <a:custGeom>
              <a:avLst/>
              <a:gdLst/>
              <a:ahLst/>
              <a:cxnLst/>
              <a:rect l="l" t="t" r="r" b="b"/>
              <a:pathLst>
                <a:path w="1151889" h="565784">
                  <a:moveTo>
                    <a:pt x="0" y="0"/>
                  </a:moveTo>
                  <a:lnTo>
                    <a:pt x="1151797" y="0"/>
                  </a:lnTo>
                  <a:lnTo>
                    <a:pt x="1151797" y="565427"/>
                  </a:lnTo>
                  <a:lnTo>
                    <a:pt x="0" y="5654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5006132" y="9303840"/>
            <a:ext cx="842644" cy="352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150" spc="-10" dirty="0">
                <a:latin typeface="Courier New"/>
                <a:cs typeface="Courier New"/>
              </a:rPr>
              <a:t>ui</a:t>
            </a:r>
            <a:r>
              <a:rPr sz="2150" spc="-90" dirty="0">
                <a:latin typeface="Courier New"/>
                <a:cs typeface="Courier New"/>
              </a:rPr>
              <a:t> </a:t>
            </a:r>
            <a:r>
              <a:rPr sz="2150" spc="-10" dirty="0">
                <a:latin typeface="Courier New"/>
                <a:cs typeface="Courier New"/>
              </a:rPr>
              <a:t>&lt;-</a:t>
            </a:r>
            <a:endParaRPr sz="2150">
              <a:latin typeface="Courier New"/>
              <a:cs typeface="Courier New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5854232" y="11010034"/>
            <a:ext cx="1633220" cy="172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©</a:t>
            </a:r>
            <a:r>
              <a:rPr sz="1150" spc="-20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u="sng" dirty="0">
                <a:solidFill>
                  <a:srgbClr val="C0C0C0"/>
                </a:solidFill>
                <a:uFill>
                  <a:solidFill>
                    <a:srgbClr val="C0C0C0"/>
                  </a:solidFill>
                </a:uFill>
                <a:latin typeface="Arial"/>
                <a:cs typeface="Arial"/>
              </a:rPr>
              <a:t>CC</a:t>
            </a:r>
            <a:r>
              <a:rPr sz="1150" spc="-1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2015</a:t>
            </a:r>
            <a:r>
              <a:rPr sz="1150" spc="-1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RStudio,</a:t>
            </a:r>
            <a:r>
              <a:rPr sz="1150" spc="-1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Inc.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17673" y="3443502"/>
            <a:ext cx="3068955" cy="1772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450" spc="355" dirty="0">
                <a:solidFill>
                  <a:srgbClr val="C0C0C0"/>
                </a:solidFill>
                <a:latin typeface="Palatino Linotype"/>
                <a:cs typeface="Palatino Linotype"/>
              </a:rPr>
              <a:t>Add</a:t>
            </a:r>
            <a:endParaRPr sz="1145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69833" y="4723568"/>
            <a:ext cx="14564994" cy="26644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7300" u="none" spc="1110" dirty="0">
                <a:solidFill>
                  <a:srgbClr val="FFFFFF"/>
                </a:solidFill>
                <a:latin typeface="Palatino Linotype"/>
                <a:cs typeface="Palatino Linotype"/>
              </a:rPr>
              <a:t>static</a:t>
            </a:r>
            <a:r>
              <a:rPr sz="17300" u="none" spc="-7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7300" u="none" spc="950" dirty="0">
                <a:solidFill>
                  <a:srgbClr val="FFFFFF"/>
                </a:solidFill>
                <a:latin typeface="Palatino Linotype"/>
                <a:cs typeface="Palatino Linotype"/>
              </a:rPr>
              <a:t>content</a:t>
            </a:r>
            <a:endParaRPr sz="173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795425" y="10976320"/>
            <a:ext cx="262699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©</a:t>
            </a:r>
            <a:r>
              <a:rPr sz="1150" spc="-10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2014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RStudio,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Inc.</a:t>
            </a:r>
            <a:r>
              <a:rPr sz="1150" spc="-70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All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rights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reserved.</a:t>
            </a:r>
            <a:endParaRPr sz="11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u="none" spc="15" dirty="0"/>
              <a:t>Slides</a:t>
            </a:r>
            <a:r>
              <a:rPr u="none" spc="-10" dirty="0"/>
              <a:t> </a:t>
            </a:r>
            <a:r>
              <a:rPr u="none" spc="35" dirty="0"/>
              <a:t>at:</a:t>
            </a:r>
            <a:r>
              <a:rPr u="none" spc="-10" dirty="0"/>
              <a:t> </a:t>
            </a:r>
            <a:r>
              <a:rPr spc="80" dirty="0"/>
              <a:t>bit.ly/shiny-quickstart-3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982900" y="1302002"/>
            <a:ext cx="12138660" cy="2623820"/>
          </a:xfrm>
          <a:prstGeom prst="rect">
            <a:avLst/>
          </a:prstGeom>
        </p:spPr>
        <p:txBody>
          <a:bodyPr vert="horz" wrap="square" lIns="0" tIns="167005" rIns="0" bIns="0" rtlCol="0">
            <a:spAutoFit/>
          </a:bodyPr>
          <a:lstStyle/>
          <a:p>
            <a:pPr marL="12700" marR="5080" indent="1828800">
              <a:lnSpc>
                <a:spcPts val="9670"/>
              </a:lnSpc>
              <a:spcBef>
                <a:spcPts val="1315"/>
              </a:spcBef>
            </a:pPr>
            <a:r>
              <a:rPr sz="8950" spc="180" dirty="0">
                <a:latin typeface="Arial"/>
                <a:cs typeface="Arial"/>
              </a:rPr>
              <a:t>How </a:t>
            </a:r>
            <a:r>
              <a:rPr sz="8950" spc="265" dirty="0">
                <a:latin typeface="Arial"/>
                <a:cs typeface="Arial"/>
              </a:rPr>
              <a:t>do </a:t>
            </a:r>
            <a:r>
              <a:rPr sz="8950" spc="70" dirty="0">
                <a:latin typeface="Arial"/>
                <a:cs typeface="Arial"/>
              </a:rPr>
              <a:t>you </a:t>
            </a:r>
            <a:r>
              <a:rPr sz="8950" spc="180" dirty="0">
                <a:latin typeface="Arial"/>
                <a:cs typeface="Arial"/>
              </a:rPr>
              <a:t>add </a:t>
            </a:r>
            <a:r>
              <a:rPr sz="8950" spc="185" dirty="0">
                <a:latin typeface="Arial"/>
                <a:cs typeface="Arial"/>
              </a:rPr>
              <a:t> </a:t>
            </a:r>
            <a:r>
              <a:rPr sz="8950" spc="155" dirty="0">
                <a:latin typeface="Arial"/>
                <a:cs typeface="Arial"/>
              </a:rPr>
              <a:t>content</a:t>
            </a:r>
            <a:r>
              <a:rPr sz="8950" dirty="0">
                <a:latin typeface="Arial"/>
                <a:cs typeface="Arial"/>
              </a:rPr>
              <a:t> </a:t>
            </a:r>
            <a:r>
              <a:rPr sz="8950" spc="260" dirty="0">
                <a:latin typeface="Arial"/>
                <a:cs typeface="Arial"/>
              </a:rPr>
              <a:t>to</a:t>
            </a:r>
            <a:r>
              <a:rPr sz="8950" dirty="0">
                <a:latin typeface="Arial"/>
                <a:cs typeface="Arial"/>
              </a:rPr>
              <a:t> </a:t>
            </a:r>
            <a:r>
              <a:rPr sz="8950" spc="-155" dirty="0">
                <a:latin typeface="Arial"/>
                <a:cs typeface="Arial"/>
              </a:rPr>
              <a:t>a</a:t>
            </a:r>
            <a:r>
              <a:rPr sz="8950" dirty="0">
                <a:latin typeface="Arial"/>
                <a:cs typeface="Arial"/>
              </a:rPr>
              <a:t> </a:t>
            </a:r>
            <a:r>
              <a:rPr sz="8950" spc="180" dirty="0">
                <a:latin typeface="Arial"/>
                <a:cs typeface="Arial"/>
              </a:rPr>
              <a:t>web</a:t>
            </a:r>
            <a:r>
              <a:rPr sz="8950" dirty="0">
                <a:latin typeface="Arial"/>
                <a:cs typeface="Arial"/>
              </a:rPr>
              <a:t> </a:t>
            </a:r>
            <a:r>
              <a:rPr sz="8950" spc="45" dirty="0">
                <a:latin typeface="Arial"/>
                <a:cs typeface="Arial"/>
              </a:rPr>
              <a:t>page?</a:t>
            </a:r>
            <a:endParaRPr sz="89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28688" y="4073174"/>
            <a:ext cx="13047344" cy="0"/>
          </a:xfrm>
          <a:custGeom>
            <a:avLst/>
            <a:gdLst/>
            <a:ahLst/>
            <a:cxnLst/>
            <a:rect l="l" t="t" r="r" b="b"/>
            <a:pathLst>
              <a:path w="13047344">
                <a:moveTo>
                  <a:pt x="0" y="0"/>
                </a:moveTo>
                <a:lnTo>
                  <a:pt x="13046728" y="0"/>
                </a:lnTo>
              </a:path>
            </a:pathLst>
          </a:custGeom>
          <a:ln w="41883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5650" y="0"/>
            <a:ext cx="19979005" cy="11308715"/>
            <a:chOff x="125650" y="0"/>
            <a:chExt cx="19979005" cy="11308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64070" y="0"/>
              <a:ext cx="9340029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5641" y="586377"/>
              <a:ext cx="10806430" cy="10481945"/>
            </a:xfrm>
            <a:custGeom>
              <a:avLst/>
              <a:gdLst/>
              <a:ahLst/>
              <a:cxnLst/>
              <a:rect l="l" t="t" r="r" b="b"/>
              <a:pathLst>
                <a:path w="10806430" h="10481945">
                  <a:moveTo>
                    <a:pt x="10805960" y="0"/>
                  </a:moveTo>
                  <a:lnTo>
                    <a:pt x="0" y="0"/>
                  </a:lnTo>
                  <a:lnTo>
                    <a:pt x="0" y="10230053"/>
                  </a:lnTo>
                  <a:lnTo>
                    <a:pt x="0" y="10481348"/>
                  </a:lnTo>
                  <a:lnTo>
                    <a:pt x="10805960" y="10481348"/>
                  </a:lnTo>
                  <a:lnTo>
                    <a:pt x="10805960" y="10230053"/>
                  </a:lnTo>
                  <a:lnTo>
                    <a:pt x="10805960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7422" y="335068"/>
              <a:ext cx="10806430" cy="10481945"/>
            </a:xfrm>
            <a:custGeom>
              <a:avLst/>
              <a:gdLst/>
              <a:ahLst/>
              <a:cxnLst/>
              <a:rect l="l" t="t" r="r" b="b"/>
              <a:pathLst>
                <a:path w="10806430" h="10481945">
                  <a:moveTo>
                    <a:pt x="0" y="0"/>
                  </a:moveTo>
                  <a:lnTo>
                    <a:pt x="10805953" y="0"/>
                  </a:lnTo>
                  <a:lnTo>
                    <a:pt x="10805953" y="10481356"/>
                  </a:lnTo>
                  <a:lnTo>
                    <a:pt x="0" y="104813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09356" y="432125"/>
            <a:ext cx="8876665" cy="4968240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&lt;div</a:t>
            </a:r>
            <a:r>
              <a:rPr sz="3200" spc="-4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class="container-fluid"&gt;</a:t>
            </a:r>
            <a:endParaRPr sz="3200">
              <a:latin typeface="Courier New"/>
              <a:cs typeface="Courier New"/>
            </a:endParaRPr>
          </a:p>
          <a:p>
            <a:pPr marL="504190">
              <a:lnSpc>
                <a:spcPct val="100000"/>
              </a:lnSpc>
              <a:spcBef>
                <a:spcPts val="1025"/>
              </a:spcBef>
            </a:pP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&lt;h1&gt;My</a:t>
            </a:r>
            <a:r>
              <a:rPr sz="3200" spc="-2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Shiny</a:t>
            </a:r>
            <a:r>
              <a:rPr sz="3200" spc="-2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App&lt;/h1&gt;</a:t>
            </a:r>
            <a:endParaRPr sz="3200">
              <a:latin typeface="Courier New"/>
              <a:cs typeface="Courier New"/>
            </a:endParaRPr>
          </a:p>
          <a:p>
            <a:pPr marL="504190">
              <a:lnSpc>
                <a:spcPct val="100000"/>
              </a:lnSpc>
              <a:spcBef>
                <a:spcPts val="1025"/>
              </a:spcBef>
            </a:pP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&lt;p&gt;See</a:t>
            </a:r>
            <a:r>
              <a:rPr sz="320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other</a:t>
            </a:r>
            <a:r>
              <a:rPr sz="320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apps</a:t>
            </a:r>
            <a:r>
              <a:rPr sz="320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in</a:t>
            </a:r>
            <a:r>
              <a:rPr sz="320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the</a:t>
            </a:r>
            <a:endParaRPr sz="3200">
              <a:latin typeface="Courier New"/>
              <a:cs typeface="Courier New"/>
            </a:endParaRPr>
          </a:p>
          <a:p>
            <a:pPr marL="1733550" marR="5080" indent="-737870">
              <a:lnSpc>
                <a:spcPct val="126699"/>
              </a:lnSpc>
            </a:pPr>
            <a:r>
              <a:rPr sz="3200" b="1" spc="15" dirty="0">
                <a:solidFill>
                  <a:srgbClr val="0365C0"/>
                </a:solidFill>
                <a:latin typeface="Courier New"/>
                <a:cs typeface="Courier New"/>
              </a:rPr>
              <a:t>&lt;a</a:t>
            </a:r>
            <a:r>
              <a:rPr sz="3200" b="1" spc="-7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200" b="1" spc="15" dirty="0">
                <a:solidFill>
                  <a:srgbClr val="0365C0"/>
                </a:solidFill>
                <a:latin typeface="Courier New"/>
                <a:cs typeface="Courier New"/>
              </a:rPr>
              <a:t>href="</a:t>
            </a:r>
            <a:r>
              <a:rPr sz="3200" b="1" spc="15" dirty="0">
                <a:solidFill>
                  <a:srgbClr val="0365C0"/>
                </a:solidFill>
                <a:latin typeface="Courier New"/>
                <a:cs typeface="Courier New"/>
                <a:hlinkClick r:id="rId3"/>
              </a:rPr>
              <a:t>http://www.rstudio.com/ </a:t>
            </a:r>
            <a:r>
              <a:rPr sz="3200" b="1" spc="-190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200" b="1" spc="15" dirty="0">
                <a:solidFill>
                  <a:srgbClr val="0365C0"/>
                </a:solidFill>
                <a:latin typeface="Courier New"/>
                <a:cs typeface="Courier New"/>
              </a:rPr>
              <a:t>products/shiny/shiny-user- </a:t>
            </a:r>
            <a:r>
              <a:rPr sz="3200" b="1" spc="2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200" b="1" spc="15" dirty="0">
                <a:solidFill>
                  <a:srgbClr val="0365C0"/>
                </a:solidFill>
                <a:latin typeface="Courier New"/>
                <a:cs typeface="Courier New"/>
              </a:rPr>
              <a:t>showcase/"&gt;Shiny</a:t>
            </a:r>
            <a:r>
              <a:rPr sz="3200" b="1" spc="-7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200" b="1" spc="15" dirty="0">
                <a:solidFill>
                  <a:srgbClr val="0365C0"/>
                </a:solidFill>
                <a:latin typeface="Courier New"/>
                <a:cs typeface="Courier New"/>
              </a:rPr>
              <a:t>Showcase&lt;/a&gt;</a:t>
            </a:r>
            <a:endParaRPr sz="3200">
              <a:latin typeface="Courier New"/>
              <a:cs typeface="Courier New"/>
            </a:endParaRPr>
          </a:p>
          <a:p>
            <a:pPr marR="7380605" algn="r">
              <a:lnSpc>
                <a:spcPct val="100000"/>
              </a:lnSpc>
              <a:spcBef>
                <a:spcPts val="1019"/>
              </a:spcBef>
            </a:pP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&lt;/p&gt;</a:t>
            </a:r>
            <a:endParaRPr sz="3200">
              <a:latin typeface="Courier New"/>
              <a:cs typeface="Courier New"/>
            </a:endParaRPr>
          </a:p>
          <a:p>
            <a:pPr marR="7380605" algn="r">
              <a:lnSpc>
                <a:spcPct val="100000"/>
              </a:lnSpc>
              <a:spcBef>
                <a:spcPts val="1025"/>
              </a:spcBef>
            </a:pP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&lt;/div&gt;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854232" y="11010034"/>
            <a:ext cx="1633220" cy="172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©</a:t>
            </a:r>
            <a:r>
              <a:rPr sz="1150" spc="-20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u="sng" dirty="0">
                <a:solidFill>
                  <a:srgbClr val="C0C0C0"/>
                </a:solidFill>
                <a:uFill>
                  <a:solidFill>
                    <a:srgbClr val="C0C0C0"/>
                  </a:solidFill>
                </a:uFill>
                <a:latin typeface="Arial"/>
                <a:cs typeface="Arial"/>
              </a:rPr>
              <a:t>CC</a:t>
            </a:r>
            <a:r>
              <a:rPr sz="1150" spc="-1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2015</a:t>
            </a:r>
            <a:r>
              <a:rPr sz="1150" spc="-1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RStudio,</a:t>
            </a:r>
            <a:r>
              <a:rPr sz="1150" spc="-1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Inc.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76151" y="6097439"/>
            <a:ext cx="1151890" cy="472440"/>
          </a:xfrm>
          <a:custGeom>
            <a:avLst/>
            <a:gdLst/>
            <a:ahLst/>
            <a:cxnLst/>
            <a:rect l="l" t="t" r="r" b="b"/>
            <a:pathLst>
              <a:path w="1151890" h="472440">
                <a:moveTo>
                  <a:pt x="303655" y="0"/>
                </a:moveTo>
                <a:lnTo>
                  <a:pt x="0" y="236203"/>
                </a:lnTo>
                <a:lnTo>
                  <a:pt x="303655" y="472406"/>
                </a:lnTo>
                <a:lnTo>
                  <a:pt x="303655" y="373567"/>
                </a:lnTo>
                <a:lnTo>
                  <a:pt x="975205" y="373567"/>
                </a:lnTo>
                <a:lnTo>
                  <a:pt x="1151797" y="236203"/>
                </a:lnTo>
                <a:lnTo>
                  <a:pt x="978401" y="101324"/>
                </a:lnTo>
                <a:lnTo>
                  <a:pt x="303655" y="101324"/>
                </a:lnTo>
                <a:lnTo>
                  <a:pt x="303655" y="0"/>
                </a:lnTo>
                <a:close/>
              </a:path>
              <a:path w="1151890" h="472440">
                <a:moveTo>
                  <a:pt x="975205" y="373567"/>
                </a:moveTo>
                <a:lnTo>
                  <a:pt x="848141" y="373567"/>
                </a:lnTo>
                <a:lnTo>
                  <a:pt x="848141" y="472406"/>
                </a:lnTo>
                <a:lnTo>
                  <a:pt x="975205" y="373567"/>
                </a:lnTo>
                <a:close/>
              </a:path>
              <a:path w="1151890" h="472440">
                <a:moveTo>
                  <a:pt x="848141" y="0"/>
                </a:moveTo>
                <a:lnTo>
                  <a:pt x="848141" y="101324"/>
                </a:lnTo>
                <a:lnTo>
                  <a:pt x="978401" y="101324"/>
                </a:lnTo>
                <a:lnTo>
                  <a:pt x="848141" y="0"/>
                </a:lnTo>
                <a:close/>
              </a:path>
            </a:pathLst>
          </a:custGeom>
          <a:solidFill>
            <a:srgbClr val="0088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694829" y="7275463"/>
            <a:ext cx="1151890" cy="472440"/>
          </a:xfrm>
          <a:custGeom>
            <a:avLst/>
            <a:gdLst/>
            <a:ahLst/>
            <a:cxnLst/>
            <a:rect l="l" t="t" r="r" b="b"/>
            <a:pathLst>
              <a:path w="1151890" h="472440">
                <a:moveTo>
                  <a:pt x="304866" y="0"/>
                </a:moveTo>
                <a:lnTo>
                  <a:pt x="0" y="236203"/>
                </a:lnTo>
                <a:lnTo>
                  <a:pt x="304866" y="472406"/>
                </a:lnTo>
                <a:lnTo>
                  <a:pt x="304866" y="368283"/>
                </a:lnTo>
                <a:lnTo>
                  <a:pt x="982674" y="368283"/>
                </a:lnTo>
                <a:lnTo>
                  <a:pt x="1151793" y="236203"/>
                </a:lnTo>
                <a:lnTo>
                  <a:pt x="972324" y="96040"/>
                </a:lnTo>
                <a:lnTo>
                  <a:pt x="304866" y="96040"/>
                </a:lnTo>
                <a:lnTo>
                  <a:pt x="304866" y="0"/>
                </a:lnTo>
                <a:close/>
              </a:path>
              <a:path w="1151890" h="472440">
                <a:moveTo>
                  <a:pt x="982674" y="368283"/>
                </a:moveTo>
                <a:lnTo>
                  <a:pt x="849352" y="368283"/>
                </a:lnTo>
                <a:lnTo>
                  <a:pt x="849352" y="472406"/>
                </a:lnTo>
                <a:lnTo>
                  <a:pt x="982674" y="368283"/>
                </a:lnTo>
                <a:close/>
              </a:path>
              <a:path w="1151890" h="472440">
                <a:moveTo>
                  <a:pt x="849352" y="0"/>
                </a:moveTo>
                <a:lnTo>
                  <a:pt x="849352" y="96040"/>
                </a:lnTo>
                <a:lnTo>
                  <a:pt x="972324" y="96040"/>
                </a:lnTo>
                <a:lnTo>
                  <a:pt x="849352" y="0"/>
                </a:lnTo>
                <a:close/>
              </a:path>
            </a:pathLst>
          </a:custGeom>
          <a:solidFill>
            <a:srgbClr val="0088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12344" y="4093805"/>
            <a:ext cx="14479905" cy="3804285"/>
          </a:xfrm>
          <a:prstGeom prst="rect">
            <a:avLst/>
          </a:prstGeom>
        </p:spPr>
        <p:txBody>
          <a:bodyPr vert="horz" wrap="square" lIns="0" tIns="4248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345"/>
              </a:spcBef>
            </a:pPr>
            <a:r>
              <a:rPr sz="4750" spc="-25" dirty="0">
                <a:latin typeface="Arial"/>
                <a:cs typeface="Arial"/>
              </a:rPr>
              <a:t>When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70" dirty="0">
                <a:latin typeface="Arial"/>
                <a:cs typeface="Arial"/>
              </a:rPr>
              <a:t>writing</a:t>
            </a:r>
            <a:r>
              <a:rPr sz="4750" spc="10" dirty="0">
                <a:latin typeface="Arial"/>
                <a:cs typeface="Arial"/>
              </a:rPr>
              <a:t> </a:t>
            </a:r>
            <a:r>
              <a:rPr sz="4750" spc="-75" dirty="0">
                <a:latin typeface="Arial"/>
                <a:cs typeface="Arial"/>
              </a:rPr>
              <a:t>R,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45" dirty="0">
                <a:latin typeface="Arial"/>
                <a:cs typeface="Arial"/>
              </a:rPr>
              <a:t>you</a:t>
            </a:r>
            <a:r>
              <a:rPr sz="4750" spc="10" dirty="0">
                <a:latin typeface="Arial"/>
                <a:cs typeface="Arial"/>
              </a:rPr>
              <a:t> </a:t>
            </a:r>
            <a:r>
              <a:rPr sz="4750" spc="100" dirty="0">
                <a:latin typeface="Arial"/>
                <a:cs typeface="Arial"/>
              </a:rPr>
              <a:t>add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85" dirty="0">
                <a:latin typeface="Arial"/>
                <a:cs typeface="Arial"/>
              </a:rPr>
              <a:t>content</a:t>
            </a:r>
            <a:r>
              <a:rPr sz="4750" spc="10" dirty="0">
                <a:latin typeface="Arial"/>
                <a:cs typeface="Arial"/>
              </a:rPr>
              <a:t> </a:t>
            </a:r>
            <a:r>
              <a:rPr sz="4750" spc="100" dirty="0">
                <a:latin typeface="Arial"/>
                <a:cs typeface="Arial"/>
              </a:rPr>
              <a:t>with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b="1" spc="35" dirty="0">
                <a:solidFill>
                  <a:srgbClr val="0365C0"/>
                </a:solidFill>
                <a:latin typeface="Arial"/>
                <a:cs typeface="Arial"/>
              </a:rPr>
              <a:t>tags</a:t>
            </a:r>
            <a:r>
              <a:rPr sz="4750" b="1" spc="10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4750" spc="65" dirty="0">
                <a:latin typeface="Arial"/>
                <a:cs typeface="Arial"/>
              </a:rPr>
              <a:t>functions.</a:t>
            </a:r>
            <a:endParaRPr sz="4750">
              <a:latin typeface="Arial"/>
              <a:cs typeface="Arial"/>
            </a:endParaRPr>
          </a:p>
          <a:p>
            <a:pPr marL="2357120" marR="2349500" algn="ctr">
              <a:lnSpc>
                <a:spcPct val="128099"/>
              </a:lnSpc>
              <a:spcBef>
                <a:spcPts val="2050"/>
              </a:spcBef>
              <a:tabLst>
                <a:tab pos="6541770" algn="l"/>
                <a:tab pos="7006590" algn="l"/>
                <a:tab pos="7471409" algn="l"/>
                <a:tab pos="7936230" algn="l"/>
              </a:tabLst>
            </a:pPr>
            <a:r>
              <a:rPr sz="6100" spc="-5" dirty="0">
                <a:solidFill>
                  <a:srgbClr val="0365C0"/>
                </a:solidFill>
                <a:latin typeface="Courier New"/>
                <a:cs typeface="Courier New"/>
              </a:rPr>
              <a:t>tags$</a:t>
            </a:r>
            <a:r>
              <a:rPr sz="6100" spc="-5" dirty="0">
                <a:latin typeface="Courier New"/>
                <a:cs typeface="Courier New"/>
              </a:rPr>
              <a:t>h1()	</a:t>
            </a:r>
            <a:r>
              <a:rPr sz="6100" dirty="0">
                <a:latin typeface="Courier New"/>
                <a:cs typeface="Courier New"/>
              </a:rPr>
              <a:t>~	&lt;h1&gt;&lt;/h1&gt; </a:t>
            </a:r>
            <a:r>
              <a:rPr sz="6100" spc="-3650" dirty="0">
                <a:latin typeface="Courier New"/>
                <a:cs typeface="Courier New"/>
              </a:rPr>
              <a:t> </a:t>
            </a:r>
            <a:r>
              <a:rPr sz="6100" spc="-5" dirty="0">
                <a:solidFill>
                  <a:srgbClr val="0365C0"/>
                </a:solidFill>
                <a:latin typeface="Courier New"/>
                <a:cs typeface="Courier New"/>
              </a:rPr>
              <a:t>tags$</a:t>
            </a:r>
            <a:r>
              <a:rPr sz="6100" spc="-5" dirty="0">
                <a:latin typeface="Courier New"/>
                <a:cs typeface="Courier New"/>
              </a:rPr>
              <a:t>a()	</a:t>
            </a:r>
            <a:r>
              <a:rPr sz="6100" dirty="0">
                <a:latin typeface="Courier New"/>
                <a:cs typeface="Courier New"/>
              </a:rPr>
              <a:t>~	</a:t>
            </a:r>
            <a:r>
              <a:rPr sz="6100" spc="-5" dirty="0">
                <a:latin typeface="Courier New"/>
                <a:cs typeface="Courier New"/>
              </a:rPr>
              <a:t>&lt;a&gt;&lt;/a&gt;</a:t>
            </a:r>
            <a:endParaRPr sz="6100">
              <a:latin typeface="Courier New"/>
              <a:cs typeface="Courier New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847075" y="19948"/>
            <a:ext cx="817435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solidFill>
                  <a:srgbClr val="53585F"/>
                </a:solidFill>
                <a:latin typeface="Arial"/>
                <a:cs typeface="Arial"/>
              </a:rPr>
              <a:t>Slides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spc="35" dirty="0">
                <a:solidFill>
                  <a:srgbClr val="53585F"/>
                </a:solidFill>
                <a:latin typeface="Arial"/>
                <a:cs typeface="Arial"/>
              </a:rPr>
              <a:t>at: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u="sng" spc="80" dirty="0">
                <a:solidFill>
                  <a:srgbClr val="53585F"/>
                </a:solidFill>
                <a:uFill>
                  <a:solidFill>
                    <a:srgbClr val="53585F"/>
                  </a:solidFill>
                </a:uFill>
                <a:latin typeface="Arial"/>
                <a:cs typeface="Arial"/>
              </a:rPr>
              <a:t>bit.ly/shiny-quickstart-3</a:t>
            </a:r>
            <a:endParaRPr sz="425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982900" y="1302002"/>
            <a:ext cx="12138660" cy="2623820"/>
          </a:xfrm>
          <a:prstGeom prst="rect">
            <a:avLst/>
          </a:prstGeom>
        </p:spPr>
        <p:txBody>
          <a:bodyPr vert="horz" wrap="square" lIns="0" tIns="167005" rIns="0" bIns="0" rtlCol="0">
            <a:spAutoFit/>
          </a:bodyPr>
          <a:lstStyle/>
          <a:p>
            <a:pPr marL="12700" marR="5080" indent="1828800">
              <a:lnSpc>
                <a:spcPts val="9670"/>
              </a:lnSpc>
              <a:spcBef>
                <a:spcPts val="1315"/>
              </a:spcBef>
            </a:pPr>
            <a:r>
              <a:rPr sz="8950" u="none" spc="180" dirty="0">
                <a:solidFill>
                  <a:srgbClr val="000000"/>
                </a:solidFill>
              </a:rPr>
              <a:t>How </a:t>
            </a:r>
            <a:r>
              <a:rPr sz="8950" u="none" spc="265" dirty="0">
                <a:solidFill>
                  <a:srgbClr val="000000"/>
                </a:solidFill>
              </a:rPr>
              <a:t>do </a:t>
            </a:r>
            <a:r>
              <a:rPr sz="8950" u="none" spc="70" dirty="0">
                <a:solidFill>
                  <a:srgbClr val="000000"/>
                </a:solidFill>
              </a:rPr>
              <a:t>you </a:t>
            </a:r>
            <a:r>
              <a:rPr sz="8950" u="none" spc="180" dirty="0">
                <a:solidFill>
                  <a:srgbClr val="000000"/>
                </a:solidFill>
              </a:rPr>
              <a:t>add </a:t>
            </a:r>
            <a:r>
              <a:rPr sz="8950" u="none" spc="185" dirty="0">
                <a:solidFill>
                  <a:srgbClr val="000000"/>
                </a:solidFill>
              </a:rPr>
              <a:t> </a:t>
            </a:r>
            <a:r>
              <a:rPr sz="8950" u="none" spc="155" dirty="0">
                <a:solidFill>
                  <a:srgbClr val="000000"/>
                </a:solidFill>
              </a:rPr>
              <a:t>content</a:t>
            </a:r>
            <a:r>
              <a:rPr sz="8950" u="none" dirty="0">
                <a:solidFill>
                  <a:srgbClr val="000000"/>
                </a:solidFill>
              </a:rPr>
              <a:t> </a:t>
            </a:r>
            <a:r>
              <a:rPr sz="8950" u="none" spc="260" dirty="0">
                <a:solidFill>
                  <a:srgbClr val="000000"/>
                </a:solidFill>
              </a:rPr>
              <a:t>to</a:t>
            </a:r>
            <a:r>
              <a:rPr sz="8950" u="none" dirty="0">
                <a:solidFill>
                  <a:srgbClr val="000000"/>
                </a:solidFill>
              </a:rPr>
              <a:t> </a:t>
            </a:r>
            <a:r>
              <a:rPr sz="8950" u="none" spc="-155" dirty="0">
                <a:solidFill>
                  <a:srgbClr val="000000"/>
                </a:solidFill>
              </a:rPr>
              <a:t>a</a:t>
            </a:r>
            <a:r>
              <a:rPr sz="8950" u="none" dirty="0">
                <a:solidFill>
                  <a:srgbClr val="000000"/>
                </a:solidFill>
              </a:rPr>
              <a:t> </a:t>
            </a:r>
            <a:r>
              <a:rPr sz="8950" u="none" spc="180" dirty="0">
                <a:solidFill>
                  <a:srgbClr val="000000"/>
                </a:solidFill>
              </a:rPr>
              <a:t>web</a:t>
            </a:r>
            <a:r>
              <a:rPr sz="8950" u="none" dirty="0">
                <a:solidFill>
                  <a:srgbClr val="000000"/>
                </a:solidFill>
              </a:rPr>
              <a:t> </a:t>
            </a:r>
            <a:r>
              <a:rPr sz="8950" u="none" spc="45" dirty="0">
                <a:solidFill>
                  <a:srgbClr val="000000"/>
                </a:solidFill>
              </a:rPr>
              <a:t>page?</a:t>
            </a:r>
            <a:endParaRPr sz="8950"/>
          </a:p>
        </p:txBody>
      </p:sp>
      <p:sp>
        <p:nvSpPr>
          <p:cNvPr id="11" name="object 11"/>
          <p:cNvSpPr/>
          <p:nvPr/>
        </p:nvSpPr>
        <p:spPr>
          <a:xfrm>
            <a:off x="3528688" y="4073174"/>
            <a:ext cx="13047344" cy="0"/>
          </a:xfrm>
          <a:custGeom>
            <a:avLst/>
            <a:gdLst/>
            <a:ahLst/>
            <a:cxnLst/>
            <a:rect l="l" t="t" r="r" b="b"/>
            <a:pathLst>
              <a:path w="13047344">
                <a:moveTo>
                  <a:pt x="0" y="0"/>
                </a:moveTo>
                <a:lnTo>
                  <a:pt x="13046728" y="0"/>
                </a:lnTo>
              </a:path>
            </a:pathLst>
          </a:custGeom>
          <a:ln w="41883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4795425" y="11010034"/>
            <a:ext cx="2626995" cy="172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©</a:t>
            </a:r>
            <a:r>
              <a:rPr sz="1150" spc="-10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2014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RStudio,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Inc.</a:t>
            </a:r>
            <a:r>
              <a:rPr sz="1150" spc="-70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All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rights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reserved.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847075" y="19948"/>
            <a:ext cx="817435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solidFill>
                  <a:srgbClr val="53585F"/>
                </a:solidFill>
                <a:latin typeface="Arial"/>
                <a:cs typeface="Arial"/>
              </a:rPr>
              <a:t>Slides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spc="35" dirty="0">
                <a:solidFill>
                  <a:srgbClr val="53585F"/>
                </a:solidFill>
                <a:latin typeface="Arial"/>
                <a:cs typeface="Arial"/>
              </a:rPr>
              <a:t>at: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u="sng" spc="80" dirty="0">
                <a:solidFill>
                  <a:srgbClr val="53585F"/>
                </a:solidFill>
                <a:uFill>
                  <a:solidFill>
                    <a:srgbClr val="53585F"/>
                  </a:solidFill>
                </a:uFill>
                <a:latin typeface="Arial"/>
                <a:cs typeface="Arial"/>
              </a:rPr>
              <a:t>bit.ly/shiny-quickstart-3</a:t>
            </a:r>
            <a:endParaRPr sz="42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010410" y="3863756"/>
            <a:ext cx="15968344" cy="1309370"/>
            <a:chOff x="2010410" y="3863756"/>
            <a:chExt cx="15968344" cy="1309370"/>
          </a:xfrm>
        </p:grpSpPr>
        <p:sp>
          <p:nvSpPr>
            <p:cNvPr id="8" name="object 8"/>
            <p:cNvSpPr/>
            <p:nvPr/>
          </p:nvSpPr>
          <p:spPr>
            <a:xfrm>
              <a:off x="2010397" y="4115060"/>
              <a:ext cx="15706725" cy="1057910"/>
            </a:xfrm>
            <a:custGeom>
              <a:avLst/>
              <a:gdLst/>
              <a:ahLst/>
              <a:cxnLst/>
              <a:rect l="l" t="t" r="r" b="b"/>
              <a:pathLst>
                <a:path w="15706725" h="1057910">
                  <a:moveTo>
                    <a:pt x="15706332" y="0"/>
                  </a:moveTo>
                  <a:lnTo>
                    <a:pt x="0" y="0"/>
                  </a:lnTo>
                  <a:lnTo>
                    <a:pt x="0" y="848144"/>
                  </a:lnTo>
                  <a:lnTo>
                    <a:pt x="0" y="1057567"/>
                  </a:lnTo>
                  <a:lnTo>
                    <a:pt x="15706332" y="1057567"/>
                  </a:lnTo>
                  <a:lnTo>
                    <a:pt x="15706332" y="848144"/>
                  </a:lnTo>
                  <a:lnTo>
                    <a:pt x="15706332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72182" y="3863756"/>
              <a:ext cx="15706725" cy="1099820"/>
            </a:xfrm>
            <a:custGeom>
              <a:avLst/>
              <a:gdLst/>
              <a:ahLst/>
              <a:cxnLst/>
              <a:rect l="l" t="t" r="r" b="b"/>
              <a:pathLst>
                <a:path w="15706725" h="1099820">
                  <a:moveTo>
                    <a:pt x="0" y="0"/>
                  </a:moveTo>
                  <a:lnTo>
                    <a:pt x="15706328" y="0"/>
                  </a:lnTo>
                  <a:lnTo>
                    <a:pt x="15706328" y="1099442"/>
                  </a:lnTo>
                  <a:lnTo>
                    <a:pt x="0" y="1099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272182" y="4115058"/>
            <a:ext cx="15757525" cy="848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595">
              <a:lnSpc>
                <a:spcPts val="4995"/>
              </a:lnSpc>
            </a:pPr>
            <a:r>
              <a:rPr sz="4750" spc="-5" dirty="0">
                <a:solidFill>
                  <a:srgbClr val="3B1F4E"/>
                </a:solidFill>
                <a:latin typeface="Courier New"/>
                <a:cs typeface="Courier New"/>
              </a:rPr>
              <a:t>tags$</a:t>
            </a:r>
            <a:r>
              <a:rPr sz="4750" spc="-5" dirty="0">
                <a:solidFill>
                  <a:srgbClr val="002452"/>
                </a:solidFill>
                <a:latin typeface="Courier New"/>
                <a:cs typeface="Courier New"/>
              </a:rPr>
              <a:t>a(</a:t>
            </a:r>
            <a:r>
              <a:rPr sz="4750" spc="-5" dirty="0">
                <a:solidFill>
                  <a:srgbClr val="164F86"/>
                </a:solidFill>
                <a:latin typeface="Courier New"/>
                <a:cs typeface="Courier New"/>
              </a:rPr>
              <a:t>href</a:t>
            </a:r>
            <a:r>
              <a:rPr sz="4750" spc="25" dirty="0">
                <a:solidFill>
                  <a:srgbClr val="164F86"/>
                </a:solidFill>
                <a:latin typeface="Courier New"/>
                <a:cs typeface="Courier New"/>
              </a:rPr>
              <a:t> </a:t>
            </a:r>
            <a:r>
              <a:rPr sz="4750" dirty="0">
                <a:solidFill>
                  <a:srgbClr val="164F86"/>
                </a:solidFill>
                <a:latin typeface="Courier New"/>
                <a:cs typeface="Courier New"/>
              </a:rPr>
              <a:t>=</a:t>
            </a:r>
            <a:r>
              <a:rPr sz="4750" spc="25" dirty="0">
                <a:solidFill>
                  <a:srgbClr val="164F86"/>
                </a:solidFill>
                <a:latin typeface="Courier New"/>
                <a:cs typeface="Courier New"/>
              </a:rPr>
              <a:t> </a:t>
            </a:r>
            <a:r>
              <a:rPr sz="4750" spc="-5" dirty="0">
                <a:solidFill>
                  <a:srgbClr val="164F86"/>
                </a:solidFill>
                <a:latin typeface="Courier New"/>
                <a:cs typeface="Courier New"/>
              </a:rPr>
              <a:t>"</a:t>
            </a:r>
            <a:r>
              <a:rPr sz="4750" u="sng" spc="-5" dirty="0">
                <a:solidFill>
                  <a:srgbClr val="164F86"/>
                </a:solidFill>
                <a:uFill>
                  <a:solidFill>
                    <a:srgbClr val="164F86"/>
                  </a:solidFill>
                </a:uFill>
                <a:latin typeface="Courier New"/>
                <a:cs typeface="Courier New"/>
                <a:hlinkClick r:id="rId4"/>
              </a:rPr>
              <a:t>www.rstudio.com</a:t>
            </a:r>
            <a:r>
              <a:rPr sz="4750" spc="-5" dirty="0">
                <a:solidFill>
                  <a:srgbClr val="164F86"/>
                </a:solidFill>
                <a:latin typeface="Courier New"/>
                <a:cs typeface="Courier New"/>
              </a:rPr>
              <a:t>"</a:t>
            </a:r>
            <a:r>
              <a:rPr sz="4750" spc="-5" dirty="0">
                <a:solidFill>
                  <a:srgbClr val="002452"/>
                </a:solidFill>
                <a:latin typeface="Courier New"/>
                <a:cs typeface="Courier New"/>
              </a:rPr>
              <a:t>,</a:t>
            </a:r>
            <a:r>
              <a:rPr sz="4750" spc="25" dirty="0">
                <a:solidFill>
                  <a:srgbClr val="002452"/>
                </a:solidFill>
                <a:latin typeface="Courier New"/>
                <a:cs typeface="Courier New"/>
              </a:rPr>
              <a:t> </a:t>
            </a:r>
            <a:r>
              <a:rPr sz="4750" spc="-5" dirty="0">
                <a:solidFill>
                  <a:srgbClr val="0365C0"/>
                </a:solidFill>
                <a:latin typeface="Courier New"/>
                <a:cs typeface="Courier New"/>
              </a:rPr>
              <a:t>"RStudio"</a:t>
            </a:r>
            <a:r>
              <a:rPr sz="4750" spc="-5" dirty="0">
                <a:solidFill>
                  <a:srgbClr val="164F86"/>
                </a:solidFill>
                <a:latin typeface="Courier New"/>
                <a:cs typeface="Courier New"/>
              </a:rPr>
              <a:t>)</a:t>
            </a:r>
            <a:endParaRPr sz="4750" dirty="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353568" y="1310211"/>
            <a:ext cx="539750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320290" algn="l"/>
              </a:tabLst>
            </a:pPr>
            <a:r>
              <a:rPr sz="8250" u="none" spc="70" dirty="0">
                <a:solidFill>
                  <a:srgbClr val="000000"/>
                </a:solidFill>
              </a:rPr>
              <a:t>tags	</a:t>
            </a:r>
            <a:r>
              <a:rPr sz="8250" u="none" spc="45" dirty="0">
                <a:solidFill>
                  <a:srgbClr val="000000"/>
                </a:solidFill>
              </a:rPr>
              <a:t>syntax</a:t>
            </a:r>
            <a:endParaRPr sz="8250"/>
          </a:p>
        </p:txBody>
      </p:sp>
      <p:sp>
        <p:nvSpPr>
          <p:cNvPr id="12" name="object 12"/>
          <p:cNvSpPr/>
          <p:nvPr/>
        </p:nvSpPr>
        <p:spPr>
          <a:xfrm>
            <a:off x="167534" y="5548663"/>
            <a:ext cx="2795905" cy="2995930"/>
          </a:xfrm>
          <a:custGeom>
            <a:avLst/>
            <a:gdLst/>
            <a:ahLst/>
            <a:cxnLst/>
            <a:rect l="l" t="t" r="r" b="b"/>
            <a:pathLst>
              <a:path w="2795905" h="2995929">
                <a:moveTo>
                  <a:pt x="2752676" y="0"/>
                </a:moveTo>
                <a:lnTo>
                  <a:pt x="2550457" y="587275"/>
                </a:lnTo>
                <a:lnTo>
                  <a:pt x="169639" y="587275"/>
                </a:lnTo>
                <a:lnTo>
                  <a:pt x="125314" y="593169"/>
                </a:lnTo>
                <a:lnTo>
                  <a:pt x="85007" y="609810"/>
                </a:lnTo>
                <a:lnTo>
                  <a:pt x="50520" y="635635"/>
                </a:lnTo>
                <a:lnTo>
                  <a:pt x="23655" y="669083"/>
                </a:lnTo>
                <a:lnTo>
                  <a:pt x="6214" y="708590"/>
                </a:lnTo>
                <a:lnTo>
                  <a:pt x="0" y="752594"/>
                </a:lnTo>
                <a:lnTo>
                  <a:pt x="0" y="2827139"/>
                </a:lnTo>
                <a:lnTo>
                  <a:pt x="6214" y="2871374"/>
                </a:lnTo>
                <a:lnTo>
                  <a:pt x="23655" y="2911459"/>
                </a:lnTo>
                <a:lnTo>
                  <a:pt x="50520" y="2945658"/>
                </a:lnTo>
                <a:lnTo>
                  <a:pt x="85007" y="2972234"/>
                </a:lnTo>
                <a:lnTo>
                  <a:pt x="125314" y="2989453"/>
                </a:lnTo>
                <a:lnTo>
                  <a:pt x="169639" y="2995578"/>
                </a:lnTo>
                <a:lnTo>
                  <a:pt x="2632915" y="2995578"/>
                </a:lnTo>
                <a:lnTo>
                  <a:pt x="2676734" y="2989453"/>
                </a:lnTo>
                <a:lnTo>
                  <a:pt x="2715776" y="2972234"/>
                </a:lnTo>
                <a:lnTo>
                  <a:pt x="2748620" y="2945658"/>
                </a:lnTo>
                <a:lnTo>
                  <a:pt x="2773841" y="2911459"/>
                </a:lnTo>
                <a:lnTo>
                  <a:pt x="2790018" y="2871374"/>
                </a:lnTo>
                <a:lnTo>
                  <a:pt x="2795726" y="2827139"/>
                </a:lnTo>
                <a:lnTo>
                  <a:pt x="2795726" y="752594"/>
                </a:lnTo>
                <a:lnTo>
                  <a:pt x="2793718" y="724498"/>
                </a:lnTo>
                <a:lnTo>
                  <a:pt x="2787658" y="698012"/>
                </a:lnTo>
                <a:lnTo>
                  <a:pt x="2777486" y="673458"/>
                </a:lnTo>
                <a:lnTo>
                  <a:pt x="2763147" y="651158"/>
                </a:lnTo>
                <a:lnTo>
                  <a:pt x="2752676" y="0"/>
                </a:lnTo>
                <a:close/>
              </a:path>
            </a:pathLst>
          </a:custGeom>
          <a:solidFill>
            <a:srgbClr val="3B1F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56884" y="6425940"/>
            <a:ext cx="2624455" cy="12026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 indent="574040">
              <a:lnSpc>
                <a:spcPct val="100000"/>
              </a:lnSpc>
              <a:spcBef>
                <a:spcPts val="125"/>
              </a:spcBef>
            </a:pPr>
            <a:r>
              <a:rPr sz="3850" spc="3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3850" spc="40" dirty="0">
                <a:solidFill>
                  <a:srgbClr val="FFFFFF"/>
                </a:solidFill>
                <a:latin typeface="Arial"/>
                <a:cs typeface="Arial"/>
              </a:rPr>
              <a:t>list </a:t>
            </a:r>
            <a:r>
              <a:rPr sz="385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25" dirty="0">
                <a:solidFill>
                  <a:srgbClr val="FFFFFF"/>
                </a:solidFill>
                <a:latin typeface="Arial"/>
                <a:cs typeface="Arial"/>
              </a:rPr>
              <a:t>named</a:t>
            </a:r>
            <a:r>
              <a:rPr sz="385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45" dirty="0">
                <a:solidFill>
                  <a:srgbClr val="FFFFFF"/>
                </a:solidFill>
                <a:latin typeface="Arial"/>
                <a:cs typeface="Arial"/>
              </a:rPr>
              <a:t>tags</a:t>
            </a:r>
            <a:endParaRPr sz="38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088906" y="5488628"/>
            <a:ext cx="5476875" cy="3749675"/>
          </a:xfrm>
          <a:custGeom>
            <a:avLst/>
            <a:gdLst/>
            <a:ahLst/>
            <a:cxnLst/>
            <a:rect l="l" t="t" r="r" b="b"/>
            <a:pathLst>
              <a:path w="5476875" h="3749675">
                <a:moveTo>
                  <a:pt x="5476265" y="829157"/>
                </a:moveTo>
                <a:lnTo>
                  <a:pt x="5470588" y="784072"/>
                </a:lnTo>
                <a:lnTo>
                  <a:pt x="5454421" y="743267"/>
                </a:lnTo>
                <a:lnTo>
                  <a:pt x="5429135" y="708494"/>
                </a:lnTo>
                <a:lnTo>
                  <a:pt x="5396077" y="681482"/>
                </a:lnTo>
                <a:lnTo>
                  <a:pt x="5356580" y="664006"/>
                </a:lnTo>
                <a:lnTo>
                  <a:pt x="5312029" y="657783"/>
                </a:lnTo>
                <a:lnTo>
                  <a:pt x="1461033" y="657783"/>
                </a:lnTo>
                <a:lnTo>
                  <a:pt x="1354035" y="0"/>
                </a:lnTo>
                <a:lnTo>
                  <a:pt x="1247368" y="657783"/>
                </a:lnTo>
                <a:lnTo>
                  <a:pt x="172466" y="657783"/>
                </a:lnTo>
                <a:lnTo>
                  <a:pt x="127292" y="664006"/>
                </a:lnTo>
                <a:lnTo>
                  <a:pt x="86283" y="681482"/>
                </a:lnTo>
                <a:lnTo>
                  <a:pt x="51244" y="708494"/>
                </a:lnTo>
                <a:lnTo>
                  <a:pt x="23977" y="743267"/>
                </a:lnTo>
                <a:lnTo>
                  <a:pt x="6299" y="784072"/>
                </a:lnTo>
                <a:lnTo>
                  <a:pt x="0" y="829157"/>
                </a:lnTo>
                <a:lnTo>
                  <a:pt x="0" y="2881782"/>
                </a:lnTo>
                <a:lnTo>
                  <a:pt x="6299" y="2927045"/>
                </a:lnTo>
                <a:lnTo>
                  <a:pt x="23977" y="2968307"/>
                </a:lnTo>
                <a:lnTo>
                  <a:pt x="51244" y="3003689"/>
                </a:lnTo>
                <a:lnTo>
                  <a:pt x="86283" y="3031286"/>
                </a:lnTo>
                <a:lnTo>
                  <a:pt x="127292" y="3049219"/>
                </a:lnTo>
                <a:lnTo>
                  <a:pt x="172466" y="3055620"/>
                </a:lnTo>
                <a:lnTo>
                  <a:pt x="1241501" y="3055620"/>
                </a:lnTo>
                <a:lnTo>
                  <a:pt x="1341043" y="3749484"/>
                </a:lnTo>
                <a:lnTo>
                  <a:pt x="1440573" y="3055620"/>
                </a:lnTo>
                <a:lnTo>
                  <a:pt x="5312029" y="3055620"/>
                </a:lnTo>
                <a:lnTo>
                  <a:pt x="5356593" y="3049219"/>
                </a:lnTo>
                <a:lnTo>
                  <a:pt x="5396077" y="3031286"/>
                </a:lnTo>
                <a:lnTo>
                  <a:pt x="5429135" y="3003677"/>
                </a:lnTo>
                <a:lnTo>
                  <a:pt x="5454421" y="2968307"/>
                </a:lnTo>
                <a:lnTo>
                  <a:pt x="5470588" y="2927045"/>
                </a:lnTo>
                <a:lnTo>
                  <a:pt x="5476265" y="2881782"/>
                </a:lnTo>
                <a:lnTo>
                  <a:pt x="5476265" y="829157"/>
                </a:lnTo>
                <a:close/>
              </a:path>
            </a:pathLst>
          </a:custGeom>
          <a:solidFill>
            <a:srgbClr val="0024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145575" y="6549843"/>
            <a:ext cx="5371465" cy="11156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4250" spc="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42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50" spc="85" dirty="0">
                <a:solidFill>
                  <a:srgbClr val="FFFFFF"/>
                </a:solidFill>
                <a:latin typeface="Arial"/>
                <a:cs typeface="Arial"/>
              </a:rPr>
              <a:t>function/tag</a:t>
            </a:r>
            <a:r>
              <a:rPr sz="42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50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42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85"/>
              </a:spcBef>
            </a:pP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(followed</a:t>
            </a:r>
            <a:r>
              <a:rPr sz="2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parentheses)</a:t>
            </a:r>
            <a:endParaRPr sz="2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761206" y="9613958"/>
            <a:ext cx="12161520" cy="681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dirty="0">
                <a:solidFill>
                  <a:srgbClr val="002452"/>
                </a:solidFill>
                <a:latin typeface="Courier New"/>
                <a:cs typeface="Courier New"/>
              </a:rPr>
              <a:t>&lt;a</a:t>
            </a:r>
            <a:r>
              <a:rPr sz="4300" spc="-30" dirty="0">
                <a:solidFill>
                  <a:srgbClr val="002452"/>
                </a:solidFill>
                <a:latin typeface="Courier New"/>
                <a:cs typeface="Courier New"/>
              </a:rPr>
              <a:t> </a:t>
            </a:r>
            <a:r>
              <a:rPr sz="4300" dirty="0">
                <a:solidFill>
                  <a:srgbClr val="164F86"/>
                </a:solidFill>
                <a:latin typeface="Courier New"/>
                <a:cs typeface="Courier New"/>
                <a:hlinkClick r:id="rId4"/>
              </a:rPr>
              <a:t>href="www.rstudio.com"</a:t>
            </a:r>
            <a:r>
              <a:rPr sz="4300" dirty="0">
                <a:solidFill>
                  <a:srgbClr val="002452"/>
                </a:solidFill>
                <a:latin typeface="Courier New"/>
                <a:cs typeface="Courier New"/>
              </a:rPr>
              <a:t>&gt;</a:t>
            </a:r>
            <a:r>
              <a:rPr sz="4300" dirty="0">
                <a:solidFill>
                  <a:srgbClr val="0365C0"/>
                </a:solidFill>
                <a:latin typeface="Courier New"/>
                <a:cs typeface="Courier New"/>
              </a:rPr>
              <a:t>RStudio</a:t>
            </a:r>
            <a:r>
              <a:rPr sz="4300" dirty="0">
                <a:solidFill>
                  <a:srgbClr val="002452"/>
                </a:solidFill>
                <a:latin typeface="Courier New"/>
                <a:cs typeface="Courier New"/>
              </a:rPr>
              <a:t>&lt;/a&gt;</a:t>
            </a:r>
            <a:endParaRPr sz="4300"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701306" y="5587274"/>
            <a:ext cx="5382260" cy="2947035"/>
          </a:xfrm>
          <a:custGeom>
            <a:avLst/>
            <a:gdLst/>
            <a:ahLst/>
            <a:cxnLst/>
            <a:rect l="l" t="t" r="r" b="b"/>
            <a:pathLst>
              <a:path w="5382259" h="2947034">
                <a:moveTo>
                  <a:pt x="5213747" y="559134"/>
                </a:moveTo>
                <a:lnTo>
                  <a:pt x="160559" y="559134"/>
                </a:lnTo>
                <a:lnTo>
                  <a:pt x="116907" y="564931"/>
                </a:lnTo>
                <a:lnTo>
                  <a:pt x="78282" y="581330"/>
                </a:lnTo>
                <a:lnTo>
                  <a:pt x="45980" y="606840"/>
                </a:lnTo>
                <a:lnTo>
                  <a:pt x="21301" y="639972"/>
                </a:lnTo>
                <a:lnTo>
                  <a:pt x="5541" y="679237"/>
                </a:lnTo>
                <a:lnTo>
                  <a:pt x="0" y="723145"/>
                </a:lnTo>
                <a:lnTo>
                  <a:pt x="0" y="2779365"/>
                </a:lnTo>
                <a:lnTo>
                  <a:pt x="5541" y="2823504"/>
                </a:lnTo>
                <a:lnTo>
                  <a:pt x="21301" y="2863347"/>
                </a:lnTo>
                <a:lnTo>
                  <a:pt x="45980" y="2897230"/>
                </a:lnTo>
                <a:lnTo>
                  <a:pt x="78282" y="2923492"/>
                </a:lnTo>
                <a:lnTo>
                  <a:pt x="116907" y="2940468"/>
                </a:lnTo>
                <a:lnTo>
                  <a:pt x="160559" y="2946496"/>
                </a:lnTo>
                <a:lnTo>
                  <a:pt x="5213747" y="2946496"/>
                </a:lnTo>
                <a:lnTo>
                  <a:pt x="5257970" y="2940468"/>
                </a:lnTo>
                <a:lnTo>
                  <a:pt x="5298027" y="2923492"/>
                </a:lnTo>
                <a:lnTo>
                  <a:pt x="5332189" y="2897230"/>
                </a:lnTo>
                <a:lnTo>
                  <a:pt x="5358729" y="2863347"/>
                </a:lnTo>
                <a:lnTo>
                  <a:pt x="5375920" y="2823504"/>
                </a:lnTo>
                <a:lnTo>
                  <a:pt x="5382035" y="2779365"/>
                </a:lnTo>
                <a:lnTo>
                  <a:pt x="5382035" y="723145"/>
                </a:lnTo>
                <a:lnTo>
                  <a:pt x="5375920" y="679237"/>
                </a:lnTo>
                <a:lnTo>
                  <a:pt x="5358729" y="639972"/>
                </a:lnTo>
                <a:lnTo>
                  <a:pt x="5332189" y="606840"/>
                </a:lnTo>
                <a:lnTo>
                  <a:pt x="5298027" y="581330"/>
                </a:lnTo>
                <a:lnTo>
                  <a:pt x="5257970" y="564931"/>
                </a:lnTo>
                <a:lnTo>
                  <a:pt x="5213747" y="559134"/>
                </a:lnTo>
                <a:close/>
              </a:path>
              <a:path w="5382259" h="2947034">
                <a:moveTo>
                  <a:pt x="317622" y="0"/>
                </a:moveTo>
                <a:lnTo>
                  <a:pt x="212913" y="559134"/>
                </a:lnTo>
                <a:lnTo>
                  <a:pt x="422331" y="559134"/>
                </a:lnTo>
                <a:lnTo>
                  <a:pt x="317622" y="0"/>
                </a:lnTo>
                <a:close/>
              </a:path>
            </a:pathLst>
          </a:custGeom>
          <a:solidFill>
            <a:srgbClr val="164F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755238" y="6503572"/>
            <a:ext cx="5266690" cy="16370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25"/>
              </a:spcBef>
            </a:pPr>
            <a:r>
              <a:rPr sz="3850" spc="25" dirty="0">
                <a:solidFill>
                  <a:srgbClr val="FFFFFF"/>
                </a:solidFill>
                <a:latin typeface="Arial"/>
                <a:cs typeface="Arial"/>
              </a:rPr>
              <a:t>named </a:t>
            </a:r>
            <a:r>
              <a:rPr sz="3850" spc="15" dirty="0">
                <a:solidFill>
                  <a:srgbClr val="FFFFFF"/>
                </a:solidFill>
                <a:latin typeface="Arial"/>
                <a:cs typeface="Arial"/>
              </a:rPr>
              <a:t>arguments </a:t>
            </a:r>
            <a:r>
              <a:rPr sz="3850" spc="20" dirty="0">
                <a:solidFill>
                  <a:srgbClr val="FFFFFF"/>
                </a:solidFill>
                <a:latin typeface="Arial"/>
                <a:cs typeface="Arial"/>
              </a:rPr>
              <a:t> appear</a:t>
            </a:r>
            <a:r>
              <a:rPr sz="38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-25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38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55" dirty="0">
                <a:solidFill>
                  <a:srgbClr val="FFFFFF"/>
                </a:solidFill>
                <a:latin typeface="Arial"/>
                <a:cs typeface="Arial"/>
              </a:rPr>
              <a:t>tag</a:t>
            </a:r>
            <a:r>
              <a:rPr sz="38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50" dirty="0">
                <a:solidFill>
                  <a:srgbClr val="FFFFFF"/>
                </a:solidFill>
                <a:latin typeface="Arial"/>
                <a:cs typeface="Arial"/>
              </a:rPr>
              <a:t>attributes</a:t>
            </a:r>
            <a:endParaRPr sz="38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800" spc="-90" dirty="0">
                <a:solidFill>
                  <a:srgbClr val="FFFFFF"/>
                </a:solidFill>
                <a:latin typeface="Arial"/>
                <a:cs typeface="Arial"/>
              </a:rPr>
              <a:t>(set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boolean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Arial"/>
                <a:cs typeface="Arial"/>
              </a:rPr>
              <a:t>attributes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2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40" dirty="0">
                <a:solidFill>
                  <a:srgbClr val="FFFFFF"/>
                </a:solidFill>
                <a:latin typeface="Arial"/>
                <a:cs typeface="Arial"/>
              </a:rPr>
              <a:t>NA)</a:t>
            </a:r>
            <a:endParaRPr sz="28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882329" y="8523300"/>
            <a:ext cx="226695" cy="781685"/>
          </a:xfrm>
          <a:custGeom>
            <a:avLst/>
            <a:gdLst/>
            <a:ahLst/>
            <a:cxnLst/>
            <a:rect l="l" t="t" r="r" b="b"/>
            <a:pathLst>
              <a:path w="226695" h="781684">
                <a:moveTo>
                  <a:pt x="226119" y="0"/>
                </a:moveTo>
                <a:lnTo>
                  <a:pt x="0" y="0"/>
                </a:lnTo>
                <a:lnTo>
                  <a:pt x="113060" y="781159"/>
                </a:lnTo>
                <a:lnTo>
                  <a:pt x="226119" y="0"/>
                </a:lnTo>
                <a:close/>
              </a:path>
            </a:pathLst>
          </a:custGeom>
          <a:solidFill>
            <a:srgbClr val="164F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208991" y="5538192"/>
            <a:ext cx="5706745" cy="2995930"/>
          </a:xfrm>
          <a:custGeom>
            <a:avLst/>
            <a:gdLst/>
            <a:ahLst/>
            <a:cxnLst/>
            <a:rect l="l" t="t" r="r" b="b"/>
            <a:pathLst>
              <a:path w="5706744" h="2995929">
                <a:moveTo>
                  <a:pt x="5545087" y="608217"/>
                </a:moveTo>
                <a:lnTo>
                  <a:pt x="164036" y="608217"/>
                </a:lnTo>
                <a:lnTo>
                  <a:pt x="120127" y="614014"/>
                </a:lnTo>
                <a:lnTo>
                  <a:pt x="80858" y="630412"/>
                </a:lnTo>
                <a:lnTo>
                  <a:pt x="47719" y="655922"/>
                </a:lnTo>
                <a:lnTo>
                  <a:pt x="22202" y="689055"/>
                </a:lnTo>
                <a:lnTo>
                  <a:pt x="5799" y="728320"/>
                </a:lnTo>
                <a:lnTo>
                  <a:pt x="0" y="772227"/>
                </a:lnTo>
                <a:lnTo>
                  <a:pt x="0" y="2828447"/>
                </a:lnTo>
                <a:lnTo>
                  <a:pt x="5799" y="2872586"/>
                </a:lnTo>
                <a:lnTo>
                  <a:pt x="22202" y="2912429"/>
                </a:lnTo>
                <a:lnTo>
                  <a:pt x="47719" y="2946312"/>
                </a:lnTo>
                <a:lnTo>
                  <a:pt x="80858" y="2972574"/>
                </a:lnTo>
                <a:lnTo>
                  <a:pt x="120127" y="2989550"/>
                </a:lnTo>
                <a:lnTo>
                  <a:pt x="164036" y="2995578"/>
                </a:lnTo>
                <a:lnTo>
                  <a:pt x="5545087" y="2995578"/>
                </a:lnTo>
                <a:lnTo>
                  <a:pt x="5588812" y="2989550"/>
                </a:lnTo>
                <a:lnTo>
                  <a:pt x="5627619" y="2972574"/>
                </a:lnTo>
                <a:lnTo>
                  <a:pt x="5660158" y="2946312"/>
                </a:lnTo>
                <a:lnTo>
                  <a:pt x="5685075" y="2912429"/>
                </a:lnTo>
                <a:lnTo>
                  <a:pt x="5701017" y="2872586"/>
                </a:lnTo>
                <a:lnTo>
                  <a:pt x="5706632" y="2828447"/>
                </a:lnTo>
                <a:lnTo>
                  <a:pt x="5706632" y="772227"/>
                </a:lnTo>
                <a:lnTo>
                  <a:pt x="5701017" y="728320"/>
                </a:lnTo>
                <a:lnTo>
                  <a:pt x="5685075" y="689055"/>
                </a:lnTo>
                <a:lnTo>
                  <a:pt x="5660158" y="655922"/>
                </a:lnTo>
                <a:lnTo>
                  <a:pt x="5627619" y="630412"/>
                </a:lnTo>
                <a:lnTo>
                  <a:pt x="5588812" y="614014"/>
                </a:lnTo>
                <a:lnTo>
                  <a:pt x="5545087" y="608217"/>
                </a:lnTo>
                <a:close/>
              </a:path>
              <a:path w="5706744" h="2995929">
                <a:moveTo>
                  <a:pt x="1853116" y="0"/>
                </a:moveTo>
                <a:lnTo>
                  <a:pt x="1748742" y="608217"/>
                </a:lnTo>
                <a:lnTo>
                  <a:pt x="1957825" y="608217"/>
                </a:lnTo>
                <a:lnTo>
                  <a:pt x="1853116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4297262" y="6503572"/>
            <a:ext cx="5532755" cy="16370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23215" marR="315595" algn="ctr">
              <a:lnSpc>
                <a:spcPct val="100000"/>
              </a:lnSpc>
              <a:spcBef>
                <a:spcPts val="125"/>
              </a:spcBef>
            </a:pPr>
            <a:r>
              <a:rPr sz="3850" spc="20" dirty="0">
                <a:solidFill>
                  <a:srgbClr val="FFFFFF"/>
                </a:solidFill>
                <a:latin typeface="Arial"/>
                <a:cs typeface="Arial"/>
              </a:rPr>
              <a:t>unnamed </a:t>
            </a:r>
            <a:r>
              <a:rPr sz="3850" spc="15" dirty="0">
                <a:solidFill>
                  <a:srgbClr val="FFFFFF"/>
                </a:solidFill>
                <a:latin typeface="Arial"/>
                <a:cs typeface="Arial"/>
              </a:rPr>
              <a:t>arguments </a:t>
            </a:r>
            <a:r>
              <a:rPr sz="3850" spc="20" dirty="0">
                <a:solidFill>
                  <a:srgbClr val="FFFFFF"/>
                </a:solidFill>
                <a:latin typeface="Arial"/>
                <a:cs typeface="Arial"/>
              </a:rPr>
              <a:t> appear</a:t>
            </a:r>
            <a:r>
              <a:rPr sz="38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20" dirty="0">
                <a:solidFill>
                  <a:srgbClr val="FFFFFF"/>
                </a:solidFill>
                <a:latin typeface="Arial"/>
                <a:cs typeface="Arial"/>
              </a:rPr>
              <a:t>inside</a:t>
            </a:r>
            <a:r>
              <a:rPr sz="38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3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8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850" spc="45" dirty="0">
                <a:solidFill>
                  <a:srgbClr val="FFFFFF"/>
                </a:solidFill>
                <a:latin typeface="Arial"/>
                <a:cs typeface="Arial"/>
              </a:rPr>
              <a:t>tags</a:t>
            </a:r>
            <a:endParaRPr sz="38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60"/>
              </a:spcBef>
            </a:pPr>
            <a:r>
              <a:rPr sz="2800" spc="-105" dirty="0">
                <a:solidFill>
                  <a:srgbClr val="FFFFFF"/>
                </a:solidFill>
                <a:latin typeface="Arial"/>
                <a:cs typeface="Arial"/>
              </a:rPr>
              <a:t>(call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80" dirty="0">
                <a:solidFill>
                  <a:srgbClr val="FFFFFF"/>
                </a:solidFill>
                <a:latin typeface="Arial"/>
                <a:cs typeface="Arial"/>
              </a:rPr>
              <a:t>tags$…()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2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55" dirty="0">
                <a:solidFill>
                  <a:srgbClr val="FFFFFF"/>
                </a:solidFill>
                <a:latin typeface="Arial"/>
                <a:cs typeface="Arial"/>
              </a:rPr>
              <a:t>create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35" dirty="0">
                <a:solidFill>
                  <a:srgbClr val="FFFFFF"/>
                </a:solidFill>
                <a:latin typeface="Arial"/>
                <a:cs typeface="Arial"/>
              </a:rPr>
              <a:t>nested</a:t>
            </a: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tags)</a:t>
            </a:r>
            <a:endParaRPr sz="28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4363028" y="8408616"/>
            <a:ext cx="670560" cy="887730"/>
          </a:xfrm>
          <a:custGeom>
            <a:avLst/>
            <a:gdLst/>
            <a:ahLst/>
            <a:cxnLst/>
            <a:rect l="l" t="t" r="r" b="b"/>
            <a:pathLst>
              <a:path w="670559" h="887729">
                <a:moveTo>
                  <a:pt x="485032" y="0"/>
                </a:moveTo>
                <a:lnTo>
                  <a:pt x="0" y="887673"/>
                </a:lnTo>
                <a:lnTo>
                  <a:pt x="670105" y="129922"/>
                </a:lnTo>
                <a:lnTo>
                  <a:pt x="485032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5854232" y="11010034"/>
            <a:ext cx="1633220" cy="172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©</a:t>
            </a:r>
            <a:r>
              <a:rPr sz="1150" spc="-20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u="sng" dirty="0">
                <a:solidFill>
                  <a:srgbClr val="C0C0C0"/>
                </a:solidFill>
                <a:uFill>
                  <a:solidFill>
                    <a:srgbClr val="C0C0C0"/>
                  </a:solidFill>
                </a:uFill>
                <a:latin typeface="Arial"/>
                <a:cs typeface="Arial"/>
              </a:rPr>
              <a:t>CC</a:t>
            </a:r>
            <a:r>
              <a:rPr sz="1150" spc="-1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2015</a:t>
            </a:r>
            <a:r>
              <a:rPr sz="1150" spc="-1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RStudio,</a:t>
            </a:r>
            <a:r>
              <a:rPr sz="1150" spc="-1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Inc.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65619" y="3151736"/>
            <a:ext cx="6722308" cy="815681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533954" y="3685751"/>
            <a:ext cx="7832725" cy="7225030"/>
            <a:chOff x="2533954" y="3685751"/>
            <a:chExt cx="7832725" cy="7225030"/>
          </a:xfrm>
        </p:grpSpPr>
        <p:sp>
          <p:nvSpPr>
            <p:cNvPr id="4" name="object 4"/>
            <p:cNvSpPr/>
            <p:nvPr/>
          </p:nvSpPr>
          <p:spPr>
            <a:xfrm>
              <a:off x="2533942" y="3947534"/>
              <a:ext cx="7623175" cy="6963409"/>
            </a:xfrm>
            <a:custGeom>
              <a:avLst/>
              <a:gdLst/>
              <a:ahLst/>
              <a:cxnLst/>
              <a:rect l="l" t="t" r="r" b="b"/>
              <a:pathLst>
                <a:path w="7623175" h="6963409">
                  <a:moveTo>
                    <a:pt x="7622807" y="0"/>
                  </a:moveTo>
                  <a:lnTo>
                    <a:pt x="0" y="0"/>
                  </a:lnTo>
                  <a:lnTo>
                    <a:pt x="0" y="6785127"/>
                  </a:lnTo>
                  <a:lnTo>
                    <a:pt x="0" y="6963130"/>
                  </a:lnTo>
                  <a:lnTo>
                    <a:pt x="7622807" y="6963130"/>
                  </a:lnTo>
                  <a:lnTo>
                    <a:pt x="7622807" y="6785127"/>
                  </a:lnTo>
                  <a:lnTo>
                    <a:pt x="7622807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43371" y="3685751"/>
              <a:ext cx="7623175" cy="7047230"/>
            </a:xfrm>
            <a:custGeom>
              <a:avLst/>
              <a:gdLst/>
              <a:ahLst/>
              <a:cxnLst/>
              <a:rect l="l" t="t" r="r" b="b"/>
              <a:pathLst>
                <a:path w="7623175" h="7047230">
                  <a:moveTo>
                    <a:pt x="0" y="0"/>
                  </a:moveTo>
                  <a:lnTo>
                    <a:pt x="7622804" y="0"/>
                  </a:lnTo>
                  <a:lnTo>
                    <a:pt x="7622804" y="7046905"/>
                  </a:lnTo>
                  <a:lnTo>
                    <a:pt x="0" y="70469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743371" y="3947523"/>
            <a:ext cx="7623175" cy="6785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3685">
              <a:lnSpc>
                <a:spcPts val="4029"/>
              </a:lnSpc>
            </a:pPr>
            <a:r>
              <a:rPr sz="3600" spc="15" dirty="0">
                <a:solidFill>
                  <a:srgbClr val="A6AAA9"/>
                </a:solidFill>
                <a:latin typeface="Courier New"/>
                <a:cs typeface="Courier New"/>
              </a:rPr>
              <a:t>fluidPage(</a:t>
            </a:r>
            <a:endParaRPr sz="3600">
              <a:latin typeface="Courier New"/>
              <a:cs typeface="Courier New"/>
            </a:endParaRPr>
          </a:p>
          <a:p>
            <a:pPr marL="755650" marR="153035" indent="71120">
              <a:lnSpc>
                <a:spcPct val="141200"/>
              </a:lnSpc>
            </a:pPr>
            <a:r>
              <a:rPr sz="3600" spc="10" dirty="0">
                <a:solidFill>
                  <a:srgbClr val="0365C0"/>
                </a:solidFill>
                <a:latin typeface="Courier New"/>
                <a:cs typeface="Courier New"/>
              </a:rPr>
              <a:t>tags$h1("First </a:t>
            </a:r>
            <a:r>
              <a:rPr sz="3600" spc="15" dirty="0">
                <a:solidFill>
                  <a:srgbClr val="0365C0"/>
                </a:solidFill>
                <a:latin typeface="Courier New"/>
                <a:cs typeface="Courier New"/>
              </a:rPr>
              <a:t>level"), </a:t>
            </a:r>
            <a:r>
              <a:rPr sz="3600" spc="2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600" spc="10" dirty="0">
                <a:solidFill>
                  <a:srgbClr val="0365C0"/>
                </a:solidFill>
                <a:latin typeface="Courier New"/>
                <a:cs typeface="Courier New"/>
              </a:rPr>
              <a:t>tags$h2("Second level"), </a:t>
            </a:r>
            <a:r>
              <a:rPr sz="3600" spc="-215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600" spc="10" dirty="0">
                <a:solidFill>
                  <a:srgbClr val="0365C0"/>
                </a:solidFill>
                <a:latin typeface="Courier New"/>
                <a:cs typeface="Courier New"/>
              </a:rPr>
              <a:t>tags$h3("Third </a:t>
            </a:r>
            <a:r>
              <a:rPr sz="3600" spc="15" dirty="0">
                <a:solidFill>
                  <a:srgbClr val="0365C0"/>
                </a:solidFill>
                <a:latin typeface="Courier New"/>
                <a:cs typeface="Courier New"/>
              </a:rPr>
              <a:t>level"), </a:t>
            </a:r>
            <a:r>
              <a:rPr sz="3600" spc="2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600" spc="10" dirty="0">
                <a:solidFill>
                  <a:srgbClr val="0365C0"/>
                </a:solidFill>
                <a:latin typeface="Courier New"/>
                <a:cs typeface="Courier New"/>
              </a:rPr>
              <a:t>tags$h4("Fourth </a:t>
            </a:r>
            <a:r>
              <a:rPr sz="3600" spc="15" dirty="0">
                <a:solidFill>
                  <a:srgbClr val="0365C0"/>
                </a:solidFill>
                <a:latin typeface="Courier New"/>
                <a:cs typeface="Courier New"/>
              </a:rPr>
              <a:t>level"), </a:t>
            </a:r>
            <a:r>
              <a:rPr sz="3600" spc="-215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600" spc="10" dirty="0">
                <a:solidFill>
                  <a:srgbClr val="0365C0"/>
                </a:solidFill>
                <a:latin typeface="Courier New"/>
                <a:cs typeface="Courier New"/>
              </a:rPr>
              <a:t>tags$h5("Fifth </a:t>
            </a:r>
            <a:r>
              <a:rPr sz="3600" spc="15" dirty="0">
                <a:solidFill>
                  <a:srgbClr val="0365C0"/>
                </a:solidFill>
                <a:latin typeface="Courier New"/>
                <a:cs typeface="Courier New"/>
              </a:rPr>
              <a:t>level"), </a:t>
            </a:r>
            <a:r>
              <a:rPr sz="3600" spc="2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600" spc="10" dirty="0">
                <a:solidFill>
                  <a:srgbClr val="0365C0"/>
                </a:solidFill>
                <a:latin typeface="Courier New"/>
                <a:cs typeface="Courier New"/>
              </a:rPr>
              <a:t>tags$h6("Sixth</a:t>
            </a:r>
            <a:r>
              <a:rPr sz="3600" spc="-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600" spc="15" dirty="0">
                <a:solidFill>
                  <a:srgbClr val="0365C0"/>
                </a:solidFill>
                <a:latin typeface="Courier New"/>
                <a:cs typeface="Courier New"/>
              </a:rPr>
              <a:t>level")</a:t>
            </a:r>
            <a:endParaRPr sz="3600">
              <a:latin typeface="Courier New"/>
              <a:cs typeface="Courier New"/>
            </a:endParaRPr>
          </a:p>
          <a:p>
            <a:pPr marL="273685">
              <a:lnSpc>
                <a:spcPct val="100000"/>
              </a:lnSpc>
              <a:spcBef>
                <a:spcPts val="1780"/>
              </a:spcBef>
            </a:pPr>
            <a:r>
              <a:rPr sz="3600" spc="15" dirty="0">
                <a:solidFill>
                  <a:srgbClr val="A6AAA9"/>
                </a:solidFill>
                <a:latin typeface="Courier New"/>
                <a:cs typeface="Courier New"/>
              </a:rPr>
              <a:t>)</a:t>
            </a:r>
            <a:endParaRPr sz="36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973487" y="6834336"/>
            <a:ext cx="1044575" cy="931544"/>
          </a:xfrm>
          <a:custGeom>
            <a:avLst/>
            <a:gdLst/>
            <a:ahLst/>
            <a:cxnLst/>
            <a:rect l="l" t="t" r="r" b="b"/>
            <a:pathLst>
              <a:path w="1044575" h="931545">
                <a:moveTo>
                  <a:pt x="607311" y="0"/>
                </a:moveTo>
                <a:lnTo>
                  <a:pt x="607311" y="243982"/>
                </a:lnTo>
                <a:lnTo>
                  <a:pt x="0" y="243982"/>
                </a:lnTo>
                <a:lnTo>
                  <a:pt x="0" y="694230"/>
                </a:lnTo>
                <a:lnTo>
                  <a:pt x="607311" y="694230"/>
                </a:lnTo>
                <a:lnTo>
                  <a:pt x="607311" y="931045"/>
                </a:lnTo>
                <a:lnTo>
                  <a:pt x="1044512" y="465522"/>
                </a:lnTo>
                <a:lnTo>
                  <a:pt x="607311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u="none" spc="15" dirty="0"/>
              <a:t>Slides</a:t>
            </a:r>
            <a:r>
              <a:rPr u="none" spc="-10" dirty="0"/>
              <a:t> </a:t>
            </a:r>
            <a:r>
              <a:rPr u="none" spc="35" dirty="0"/>
              <a:t>at:</a:t>
            </a:r>
            <a:r>
              <a:rPr u="none" spc="-10" dirty="0"/>
              <a:t> </a:t>
            </a:r>
            <a:r>
              <a:rPr spc="80" dirty="0"/>
              <a:t>bit.ly/shiny-quickstart-3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4795425" y="11010034"/>
            <a:ext cx="2626995" cy="172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©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2015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RStudio,</a:t>
            </a:r>
            <a:r>
              <a:rPr sz="1150" spc="-10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Inc.</a:t>
            </a:r>
            <a:r>
              <a:rPr sz="1150" spc="-6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All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rights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reserved.</a:t>
            </a:r>
            <a:endParaRPr sz="1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11877" y="652731"/>
            <a:ext cx="5309235" cy="2867660"/>
          </a:xfrm>
          <a:prstGeom prst="rect">
            <a:avLst/>
          </a:prstGeom>
        </p:spPr>
        <p:txBody>
          <a:bodyPr vert="horz" wrap="square" lIns="0" tIns="5099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015"/>
              </a:spcBef>
              <a:tabLst>
                <a:tab pos="2397125" algn="l"/>
                <a:tab pos="3235325" algn="l"/>
              </a:tabLst>
            </a:pPr>
            <a:r>
              <a:rPr sz="9900" spc="-370" dirty="0">
                <a:latin typeface="Arial"/>
                <a:cs typeface="Arial"/>
              </a:rPr>
              <a:t>h1()	</a:t>
            </a:r>
            <a:r>
              <a:rPr sz="9900" spc="550" dirty="0">
                <a:latin typeface="Arial"/>
                <a:cs typeface="Arial"/>
              </a:rPr>
              <a:t>-	</a:t>
            </a:r>
            <a:r>
              <a:rPr sz="9900" spc="-370" dirty="0">
                <a:latin typeface="Arial"/>
                <a:cs typeface="Arial"/>
              </a:rPr>
              <a:t>h6()</a:t>
            </a:r>
            <a:endParaRPr sz="9900">
              <a:latin typeface="Arial"/>
              <a:cs typeface="Arial"/>
            </a:endParaRPr>
          </a:p>
          <a:p>
            <a:pPr marL="50165" algn="ctr">
              <a:lnSpc>
                <a:spcPct val="100000"/>
              </a:lnSpc>
              <a:spcBef>
                <a:spcPts val="1655"/>
              </a:spcBef>
            </a:pPr>
            <a:r>
              <a:rPr sz="4100" spc="-5" dirty="0">
                <a:latin typeface="Arial"/>
                <a:cs typeface="Arial"/>
              </a:rPr>
              <a:t>Headers</a:t>
            </a:r>
            <a:endParaRPr sz="4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55392" y="2041822"/>
            <a:ext cx="13214257" cy="900496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575540">
              <a:lnSpc>
                <a:spcPct val="100000"/>
              </a:lnSpc>
              <a:spcBef>
                <a:spcPts val="90"/>
              </a:spcBef>
            </a:pPr>
            <a:r>
              <a:rPr u="none" spc="-5" dirty="0"/>
              <a:t>Slides</a:t>
            </a:r>
            <a:r>
              <a:rPr u="none" spc="-45" dirty="0"/>
              <a:t> </a:t>
            </a:r>
            <a:r>
              <a:rPr u="none" spc="20" dirty="0"/>
              <a:t>at:</a:t>
            </a:r>
            <a:r>
              <a:rPr u="none" spc="-40" dirty="0"/>
              <a:t> </a:t>
            </a:r>
            <a:r>
              <a:rPr spc="55" dirty="0"/>
              <a:t>bit.ly/shiny-quickstart-1</a:t>
            </a:r>
          </a:p>
        </p:txBody>
      </p:sp>
      <p:sp>
        <p:nvSpPr>
          <p:cNvPr id="8" name="object 8"/>
          <p:cNvSpPr/>
          <p:nvPr/>
        </p:nvSpPr>
        <p:spPr>
          <a:xfrm>
            <a:off x="8145503" y="4104587"/>
            <a:ext cx="7634605" cy="4565650"/>
          </a:xfrm>
          <a:custGeom>
            <a:avLst/>
            <a:gdLst/>
            <a:ahLst/>
            <a:cxnLst/>
            <a:rect l="l" t="t" r="r" b="b"/>
            <a:pathLst>
              <a:path w="7634605" h="4565650">
                <a:moveTo>
                  <a:pt x="7458083" y="0"/>
                </a:moveTo>
                <a:lnTo>
                  <a:pt x="174526" y="0"/>
                </a:lnTo>
                <a:lnTo>
                  <a:pt x="128193" y="6027"/>
                </a:lnTo>
                <a:lnTo>
                  <a:pt x="86658" y="23103"/>
                </a:lnTo>
                <a:lnTo>
                  <a:pt x="51540" y="49721"/>
                </a:lnTo>
                <a:lnTo>
                  <a:pt x="24453" y="84370"/>
                </a:lnTo>
                <a:lnTo>
                  <a:pt x="7016" y="125544"/>
                </a:lnTo>
                <a:lnTo>
                  <a:pt x="845" y="171734"/>
                </a:lnTo>
                <a:lnTo>
                  <a:pt x="0" y="4394949"/>
                </a:lnTo>
                <a:lnTo>
                  <a:pt x="6234" y="4441036"/>
                </a:lnTo>
                <a:lnTo>
                  <a:pt x="23827" y="4481955"/>
                </a:lnTo>
                <a:lnTo>
                  <a:pt x="51117" y="4516273"/>
                </a:lnTo>
                <a:lnTo>
                  <a:pt x="86439" y="4542559"/>
                </a:lnTo>
                <a:lnTo>
                  <a:pt x="128130" y="4559380"/>
                </a:lnTo>
                <a:lnTo>
                  <a:pt x="174526" y="4565306"/>
                </a:lnTo>
                <a:lnTo>
                  <a:pt x="7458083" y="4565306"/>
                </a:lnTo>
                <a:lnTo>
                  <a:pt x="7504590" y="4559380"/>
                </a:lnTo>
                <a:lnTo>
                  <a:pt x="7546560" y="4542559"/>
                </a:lnTo>
                <a:lnTo>
                  <a:pt x="7582246" y="4516273"/>
                </a:lnTo>
                <a:lnTo>
                  <a:pt x="7609900" y="4481955"/>
                </a:lnTo>
                <a:lnTo>
                  <a:pt x="7627774" y="4441036"/>
                </a:lnTo>
                <a:lnTo>
                  <a:pt x="7634120" y="4394949"/>
                </a:lnTo>
                <a:lnTo>
                  <a:pt x="7634120" y="171734"/>
                </a:lnTo>
                <a:lnTo>
                  <a:pt x="7627774" y="125544"/>
                </a:lnTo>
                <a:lnTo>
                  <a:pt x="7609900" y="84370"/>
                </a:lnTo>
                <a:lnTo>
                  <a:pt x="7582246" y="49721"/>
                </a:lnTo>
                <a:lnTo>
                  <a:pt x="7546560" y="23103"/>
                </a:lnTo>
                <a:lnTo>
                  <a:pt x="7504590" y="6027"/>
                </a:lnTo>
                <a:lnTo>
                  <a:pt x="7458083" y="0"/>
                </a:lnTo>
                <a:close/>
              </a:path>
            </a:pathLst>
          </a:custGeom>
          <a:solidFill>
            <a:srgbClr val="0365C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002221" y="1235610"/>
            <a:ext cx="1398270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70" dirty="0">
                <a:latin typeface="Arial"/>
                <a:cs typeface="Arial"/>
              </a:rPr>
              <a:t>Build</a:t>
            </a:r>
            <a:r>
              <a:rPr sz="5750" spc="-5" dirty="0">
                <a:latin typeface="Arial"/>
                <a:cs typeface="Arial"/>
              </a:rPr>
              <a:t> </a:t>
            </a:r>
            <a:r>
              <a:rPr sz="5750" spc="35" dirty="0">
                <a:latin typeface="Arial"/>
                <a:cs typeface="Arial"/>
              </a:rPr>
              <a:t>your</a:t>
            </a:r>
            <a:r>
              <a:rPr sz="5750" dirty="0">
                <a:latin typeface="Arial"/>
                <a:cs typeface="Arial"/>
              </a:rPr>
              <a:t> </a:t>
            </a:r>
            <a:r>
              <a:rPr sz="5750" spc="114" dirty="0">
                <a:latin typeface="Arial"/>
                <a:cs typeface="Arial"/>
              </a:rPr>
              <a:t>app</a:t>
            </a:r>
            <a:r>
              <a:rPr sz="5750" dirty="0">
                <a:latin typeface="Arial"/>
                <a:cs typeface="Arial"/>
              </a:rPr>
              <a:t> </a:t>
            </a:r>
            <a:r>
              <a:rPr sz="5750" spc="25" dirty="0">
                <a:latin typeface="Arial"/>
                <a:cs typeface="Arial"/>
              </a:rPr>
              <a:t>around</a:t>
            </a:r>
            <a:r>
              <a:rPr sz="5750" dirty="0">
                <a:latin typeface="Arial"/>
                <a:cs typeface="Arial"/>
              </a:rPr>
              <a:t> </a:t>
            </a:r>
            <a:r>
              <a:rPr sz="5750" b="1" spc="-45" dirty="0">
                <a:solidFill>
                  <a:srgbClr val="008F00"/>
                </a:solidFill>
                <a:latin typeface="Arial"/>
                <a:cs typeface="Arial"/>
              </a:rPr>
              <a:t>inputs</a:t>
            </a:r>
            <a:r>
              <a:rPr sz="5750" b="1" dirty="0">
                <a:solidFill>
                  <a:srgbClr val="008F00"/>
                </a:solidFill>
                <a:latin typeface="Arial"/>
                <a:cs typeface="Arial"/>
              </a:rPr>
              <a:t> </a:t>
            </a:r>
            <a:r>
              <a:rPr sz="5750" spc="45" dirty="0">
                <a:latin typeface="Arial"/>
                <a:cs typeface="Arial"/>
              </a:rPr>
              <a:t>and</a:t>
            </a:r>
            <a:r>
              <a:rPr sz="5750" dirty="0">
                <a:latin typeface="Arial"/>
                <a:cs typeface="Arial"/>
              </a:rPr>
              <a:t> </a:t>
            </a:r>
            <a:r>
              <a:rPr sz="5750" b="1" spc="-5" dirty="0">
                <a:solidFill>
                  <a:srgbClr val="0365C0"/>
                </a:solidFill>
                <a:latin typeface="Arial"/>
                <a:cs typeface="Arial"/>
              </a:rPr>
              <a:t>outputs</a:t>
            </a:r>
            <a:endParaRPr sz="575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56698" y="3151736"/>
            <a:ext cx="6732779" cy="815681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800992" y="3738105"/>
            <a:ext cx="9591675" cy="7225030"/>
            <a:chOff x="1800992" y="3738105"/>
            <a:chExt cx="9591675" cy="7225030"/>
          </a:xfrm>
        </p:grpSpPr>
        <p:sp>
          <p:nvSpPr>
            <p:cNvPr id="4" name="object 4"/>
            <p:cNvSpPr/>
            <p:nvPr/>
          </p:nvSpPr>
          <p:spPr>
            <a:xfrm>
              <a:off x="1800987" y="3999883"/>
              <a:ext cx="9392920" cy="6963409"/>
            </a:xfrm>
            <a:custGeom>
              <a:avLst/>
              <a:gdLst/>
              <a:ahLst/>
              <a:cxnLst/>
              <a:rect l="l" t="t" r="r" b="b"/>
              <a:pathLst>
                <a:path w="9392920" h="6963409">
                  <a:moveTo>
                    <a:pt x="9392387" y="0"/>
                  </a:moveTo>
                  <a:lnTo>
                    <a:pt x="0" y="0"/>
                  </a:lnTo>
                  <a:lnTo>
                    <a:pt x="0" y="6785140"/>
                  </a:lnTo>
                  <a:lnTo>
                    <a:pt x="0" y="6963143"/>
                  </a:lnTo>
                  <a:lnTo>
                    <a:pt x="9392387" y="6963143"/>
                  </a:lnTo>
                  <a:lnTo>
                    <a:pt x="9392387" y="6785140"/>
                  </a:lnTo>
                  <a:lnTo>
                    <a:pt x="9392387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99939" y="3738105"/>
              <a:ext cx="9392920" cy="7047230"/>
            </a:xfrm>
            <a:custGeom>
              <a:avLst/>
              <a:gdLst/>
              <a:ahLst/>
              <a:cxnLst/>
              <a:rect l="l" t="t" r="r" b="b"/>
              <a:pathLst>
                <a:path w="9392920" h="7047230">
                  <a:moveTo>
                    <a:pt x="0" y="0"/>
                  </a:moveTo>
                  <a:lnTo>
                    <a:pt x="9392384" y="0"/>
                  </a:lnTo>
                  <a:lnTo>
                    <a:pt x="9392384" y="7046905"/>
                  </a:lnTo>
                  <a:lnTo>
                    <a:pt x="0" y="70469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999939" y="3999878"/>
            <a:ext cx="9392920" cy="6785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9400">
              <a:lnSpc>
                <a:spcPts val="4040"/>
              </a:lnSpc>
            </a:pPr>
            <a:r>
              <a:rPr sz="3600" spc="15" dirty="0">
                <a:solidFill>
                  <a:srgbClr val="A6AAA9"/>
                </a:solidFill>
                <a:latin typeface="Courier New"/>
                <a:cs typeface="Courier New"/>
              </a:rPr>
              <a:t>fluidPage(</a:t>
            </a:r>
            <a:endParaRPr sz="3600" dirty="0">
              <a:latin typeface="Courier New"/>
              <a:cs typeface="Courier New"/>
            </a:endParaRPr>
          </a:p>
          <a:p>
            <a:pPr marL="831850" marR="2193290">
              <a:lnSpc>
                <a:spcPct val="141200"/>
              </a:lnSpc>
            </a:pPr>
            <a:r>
              <a:rPr sz="3600" spc="10" dirty="0">
                <a:solidFill>
                  <a:srgbClr val="A6AAA9"/>
                </a:solidFill>
                <a:latin typeface="Courier New"/>
                <a:cs typeface="Courier New"/>
              </a:rPr>
              <a:t>"This is </a:t>
            </a:r>
            <a:r>
              <a:rPr sz="3600" spc="15" dirty="0">
                <a:solidFill>
                  <a:srgbClr val="A6AAA9"/>
                </a:solidFill>
                <a:latin typeface="Courier New"/>
                <a:cs typeface="Courier New"/>
              </a:rPr>
              <a:t>a </a:t>
            </a:r>
            <a:r>
              <a:rPr sz="3600" spc="10" dirty="0">
                <a:solidFill>
                  <a:srgbClr val="A6AAA9"/>
                </a:solidFill>
                <a:latin typeface="Courier New"/>
                <a:cs typeface="Courier New"/>
              </a:rPr>
              <a:t>Shiny </a:t>
            </a:r>
            <a:r>
              <a:rPr sz="3600" spc="15" dirty="0">
                <a:solidFill>
                  <a:srgbClr val="A6AAA9"/>
                </a:solidFill>
                <a:latin typeface="Courier New"/>
                <a:cs typeface="Courier New"/>
              </a:rPr>
              <a:t>app.", </a:t>
            </a:r>
            <a:r>
              <a:rPr sz="3600" spc="-215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600" spc="15" dirty="0">
                <a:solidFill>
                  <a:srgbClr val="0365C0"/>
                </a:solidFill>
                <a:latin typeface="Courier New"/>
                <a:cs typeface="Courier New"/>
              </a:rPr>
              <a:t>tags$hr(),</a:t>
            </a:r>
            <a:endParaRPr sz="3600" dirty="0">
              <a:latin typeface="Courier New"/>
              <a:cs typeface="Courier New"/>
            </a:endParaRPr>
          </a:p>
          <a:p>
            <a:pPr marL="831850">
              <a:lnSpc>
                <a:spcPct val="100000"/>
              </a:lnSpc>
              <a:spcBef>
                <a:spcPts val="1780"/>
              </a:spcBef>
            </a:pPr>
            <a:r>
              <a:rPr sz="3600" spc="10" dirty="0">
                <a:solidFill>
                  <a:srgbClr val="A6AAA9"/>
                </a:solidFill>
                <a:latin typeface="Courier New"/>
                <a:cs typeface="Courier New"/>
              </a:rPr>
              <a:t>"It</a:t>
            </a:r>
            <a:r>
              <a:rPr sz="3600" spc="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600" spc="10" dirty="0">
                <a:solidFill>
                  <a:srgbClr val="A6AAA9"/>
                </a:solidFill>
                <a:latin typeface="Courier New"/>
                <a:cs typeface="Courier New"/>
              </a:rPr>
              <a:t>is</a:t>
            </a:r>
            <a:r>
              <a:rPr sz="3600" spc="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600" spc="10" dirty="0">
                <a:solidFill>
                  <a:srgbClr val="A6AAA9"/>
                </a:solidFill>
                <a:latin typeface="Courier New"/>
                <a:cs typeface="Courier New"/>
              </a:rPr>
              <a:t>also</a:t>
            </a:r>
            <a:r>
              <a:rPr sz="3600" spc="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600" spc="15" dirty="0">
                <a:solidFill>
                  <a:srgbClr val="A6AAA9"/>
                </a:solidFill>
                <a:latin typeface="Courier New"/>
                <a:cs typeface="Courier New"/>
              </a:rPr>
              <a:t>a</a:t>
            </a:r>
            <a:r>
              <a:rPr sz="3600" spc="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600" spc="10" dirty="0">
                <a:solidFill>
                  <a:srgbClr val="A6AAA9"/>
                </a:solidFill>
                <a:latin typeface="Courier New"/>
                <a:cs typeface="Courier New"/>
              </a:rPr>
              <a:t>web </a:t>
            </a:r>
            <a:r>
              <a:rPr sz="3600" spc="15" dirty="0">
                <a:solidFill>
                  <a:srgbClr val="A6AAA9"/>
                </a:solidFill>
                <a:latin typeface="Courier New"/>
                <a:cs typeface="Courier New"/>
              </a:rPr>
              <a:t>page."</a:t>
            </a:r>
            <a:endParaRPr sz="3600" dirty="0">
              <a:latin typeface="Courier New"/>
              <a:cs typeface="Courier New"/>
            </a:endParaRPr>
          </a:p>
          <a:p>
            <a:pPr marL="279400">
              <a:lnSpc>
                <a:spcPct val="100000"/>
              </a:lnSpc>
              <a:spcBef>
                <a:spcPts val="1780"/>
              </a:spcBef>
            </a:pPr>
            <a:r>
              <a:rPr sz="3600" spc="15" dirty="0">
                <a:solidFill>
                  <a:srgbClr val="A6AAA9"/>
                </a:solidFill>
                <a:latin typeface="Courier New"/>
                <a:cs typeface="Courier New"/>
              </a:rPr>
              <a:t>)</a:t>
            </a:r>
            <a:endParaRPr sz="3600" dirty="0"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u="none" spc="15" dirty="0"/>
              <a:t>Slides</a:t>
            </a:r>
            <a:r>
              <a:rPr u="none" spc="-10" dirty="0"/>
              <a:t> </a:t>
            </a:r>
            <a:r>
              <a:rPr u="none" spc="35" dirty="0"/>
              <a:t>at:</a:t>
            </a:r>
            <a:r>
              <a:rPr u="none" spc="-10" dirty="0"/>
              <a:t> </a:t>
            </a:r>
            <a:r>
              <a:rPr spc="80" dirty="0"/>
              <a:t>bit.ly/shiny-quickstart-3</a:t>
            </a:r>
          </a:p>
        </p:txBody>
      </p:sp>
      <p:sp>
        <p:nvSpPr>
          <p:cNvPr id="12" name="object 12"/>
          <p:cNvSpPr/>
          <p:nvPr/>
        </p:nvSpPr>
        <p:spPr>
          <a:xfrm>
            <a:off x="11811158" y="6752111"/>
            <a:ext cx="1052195" cy="931544"/>
          </a:xfrm>
          <a:custGeom>
            <a:avLst/>
            <a:gdLst/>
            <a:ahLst/>
            <a:cxnLst/>
            <a:rect l="l" t="t" r="r" b="b"/>
            <a:pathLst>
              <a:path w="1052195" h="931545">
                <a:moveTo>
                  <a:pt x="617782" y="0"/>
                </a:moveTo>
                <a:lnTo>
                  <a:pt x="617782" y="242439"/>
                </a:lnTo>
                <a:lnTo>
                  <a:pt x="0" y="242439"/>
                </a:lnTo>
                <a:lnTo>
                  <a:pt x="0" y="692687"/>
                </a:lnTo>
                <a:lnTo>
                  <a:pt x="617782" y="692687"/>
                </a:lnTo>
                <a:lnTo>
                  <a:pt x="617782" y="931045"/>
                </a:lnTo>
                <a:lnTo>
                  <a:pt x="1051685" y="465522"/>
                </a:lnTo>
                <a:lnTo>
                  <a:pt x="617782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188711" y="652731"/>
            <a:ext cx="3806190" cy="2867660"/>
          </a:xfrm>
          <a:prstGeom prst="rect">
            <a:avLst/>
          </a:prstGeom>
        </p:spPr>
        <p:txBody>
          <a:bodyPr vert="horz" wrap="square" lIns="0" tIns="509905" rIns="0" bIns="0" rtlCol="0">
            <a:spAutoFit/>
          </a:bodyPr>
          <a:lstStyle/>
          <a:p>
            <a:pPr marR="42545" algn="ctr">
              <a:lnSpc>
                <a:spcPct val="100000"/>
              </a:lnSpc>
              <a:spcBef>
                <a:spcPts val="4015"/>
              </a:spcBef>
            </a:pPr>
            <a:r>
              <a:rPr sz="9900" spc="-370" dirty="0">
                <a:latin typeface="Arial"/>
                <a:cs typeface="Arial"/>
              </a:rPr>
              <a:t>hr()</a:t>
            </a:r>
            <a:endParaRPr sz="99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655"/>
              </a:spcBef>
            </a:pPr>
            <a:r>
              <a:rPr sz="4100" spc="-65" dirty="0">
                <a:latin typeface="Arial"/>
                <a:cs typeface="Arial"/>
              </a:rPr>
              <a:t>A</a:t>
            </a:r>
            <a:r>
              <a:rPr sz="4100" spc="-20" dirty="0">
                <a:latin typeface="Arial"/>
                <a:cs typeface="Arial"/>
              </a:rPr>
              <a:t> </a:t>
            </a:r>
            <a:r>
              <a:rPr sz="4100" spc="20" dirty="0">
                <a:latin typeface="Arial"/>
                <a:cs typeface="Arial"/>
              </a:rPr>
              <a:t>horizontal</a:t>
            </a:r>
            <a:r>
              <a:rPr sz="4100" spc="-15" dirty="0">
                <a:latin typeface="Arial"/>
                <a:cs typeface="Arial"/>
              </a:rPr>
              <a:t> rule</a:t>
            </a:r>
            <a:endParaRPr sz="4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795425" y="11010034"/>
            <a:ext cx="2626995" cy="172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©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2015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RStudio,</a:t>
            </a:r>
            <a:r>
              <a:rPr sz="1150" spc="-10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Inc.</a:t>
            </a:r>
            <a:r>
              <a:rPr sz="1150" spc="-6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All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rights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reserved.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198581" y="3151736"/>
            <a:ext cx="7078345" cy="8157209"/>
            <a:chOff x="12198581" y="3151736"/>
            <a:chExt cx="7078345" cy="815720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44121" y="3151736"/>
              <a:ext cx="6732779" cy="815681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198581" y="6813780"/>
              <a:ext cx="1047115" cy="931544"/>
            </a:xfrm>
            <a:custGeom>
              <a:avLst/>
              <a:gdLst/>
              <a:ahLst/>
              <a:cxnLst/>
              <a:rect l="l" t="t" r="r" b="b"/>
              <a:pathLst>
                <a:path w="1047115" h="931545">
                  <a:moveTo>
                    <a:pt x="607311" y="0"/>
                  </a:moveTo>
                  <a:lnTo>
                    <a:pt x="607311" y="243596"/>
                  </a:lnTo>
                  <a:lnTo>
                    <a:pt x="0" y="243596"/>
                  </a:lnTo>
                  <a:lnTo>
                    <a:pt x="0" y="693844"/>
                  </a:lnTo>
                  <a:lnTo>
                    <a:pt x="607311" y="693844"/>
                  </a:lnTo>
                  <a:lnTo>
                    <a:pt x="607311" y="931045"/>
                  </a:lnTo>
                  <a:lnTo>
                    <a:pt x="1046585" y="465522"/>
                  </a:lnTo>
                  <a:lnTo>
                    <a:pt x="607311" y="0"/>
                  </a:lnTo>
                  <a:close/>
                </a:path>
              </a:pathLst>
            </a:custGeom>
            <a:solidFill>
              <a:srgbClr val="773F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361215" y="3664810"/>
            <a:ext cx="10177780" cy="7225030"/>
            <a:chOff x="1361215" y="3664810"/>
            <a:chExt cx="10177780" cy="7225030"/>
          </a:xfrm>
        </p:grpSpPr>
        <p:sp>
          <p:nvSpPr>
            <p:cNvPr id="6" name="object 6"/>
            <p:cNvSpPr/>
            <p:nvPr/>
          </p:nvSpPr>
          <p:spPr>
            <a:xfrm>
              <a:off x="1361211" y="3926592"/>
              <a:ext cx="9979025" cy="6963409"/>
            </a:xfrm>
            <a:custGeom>
              <a:avLst/>
              <a:gdLst/>
              <a:ahLst/>
              <a:cxnLst/>
              <a:rect l="l" t="t" r="r" b="b"/>
              <a:pathLst>
                <a:path w="9979025" h="6963409">
                  <a:moveTo>
                    <a:pt x="9978746" y="0"/>
                  </a:moveTo>
                  <a:lnTo>
                    <a:pt x="0" y="0"/>
                  </a:lnTo>
                  <a:lnTo>
                    <a:pt x="0" y="6785127"/>
                  </a:lnTo>
                  <a:lnTo>
                    <a:pt x="0" y="6963130"/>
                  </a:lnTo>
                  <a:lnTo>
                    <a:pt x="9978746" y="6963130"/>
                  </a:lnTo>
                  <a:lnTo>
                    <a:pt x="9978746" y="6785127"/>
                  </a:lnTo>
                  <a:lnTo>
                    <a:pt x="9978746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60161" y="3664810"/>
              <a:ext cx="9979025" cy="7047230"/>
            </a:xfrm>
            <a:custGeom>
              <a:avLst/>
              <a:gdLst/>
              <a:ahLst/>
              <a:cxnLst/>
              <a:rect l="l" t="t" r="r" b="b"/>
              <a:pathLst>
                <a:path w="9979025" h="7047230">
                  <a:moveTo>
                    <a:pt x="0" y="0"/>
                  </a:moveTo>
                  <a:lnTo>
                    <a:pt x="9978753" y="0"/>
                  </a:lnTo>
                  <a:lnTo>
                    <a:pt x="9978753" y="7046905"/>
                  </a:lnTo>
                  <a:lnTo>
                    <a:pt x="0" y="70469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560161" y="3926582"/>
            <a:ext cx="9979025" cy="6785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8765">
              <a:lnSpc>
                <a:spcPts val="4105"/>
              </a:lnSpc>
            </a:pPr>
            <a:r>
              <a:rPr sz="3700" spc="5" dirty="0">
                <a:solidFill>
                  <a:srgbClr val="A6AAA9"/>
                </a:solidFill>
                <a:latin typeface="Courier New"/>
                <a:cs typeface="Courier New"/>
              </a:rPr>
              <a:t>fluidPage(</a:t>
            </a:r>
            <a:endParaRPr sz="3700">
              <a:latin typeface="Courier New"/>
              <a:cs typeface="Courier New"/>
            </a:endParaRPr>
          </a:p>
          <a:p>
            <a:pPr marL="844550">
              <a:lnSpc>
                <a:spcPct val="100000"/>
              </a:lnSpc>
              <a:spcBef>
                <a:spcPts val="1739"/>
              </a:spcBef>
            </a:pPr>
            <a:r>
              <a:rPr sz="3700" dirty="0">
                <a:solidFill>
                  <a:srgbClr val="773F9B"/>
                </a:solidFill>
                <a:latin typeface="Courier New"/>
                <a:cs typeface="Courier New"/>
              </a:rPr>
              <a:t>HTML("&lt;h1&gt;My</a:t>
            </a:r>
            <a:r>
              <a:rPr sz="3700" spc="-10" dirty="0">
                <a:solidFill>
                  <a:srgbClr val="773F9B"/>
                </a:solidFill>
                <a:latin typeface="Courier New"/>
                <a:cs typeface="Courier New"/>
              </a:rPr>
              <a:t> </a:t>
            </a:r>
            <a:r>
              <a:rPr sz="3700" dirty="0">
                <a:solidFill>
                  <a:srgbClr val="773F9B"/>
                </a:solidFill>
                <a:latin typeface="Courier New"/>
                <a:cs typeface="Courier New"/>
              </a:rPr>
              <a:t>Shiny</a:t>
            </a:r>
            <a:r>
              <a:rPr sz="3700" spc="-10" dirty="0">
                <a:solidFill>
                  <a:srgbClr val="773F9B"/>
                </a:solidFill>
                <a:latin typeface="Courier New"/>
                <a:cs typeface="Courier New"/>
              </a:rPr>
              <a:t> </a:t>
            </a:r>
            <a:r>
              <a:rPr sz="3700" spc="5" dirty="0">
                <a:solidFill>
                  <a:srgbClr val="773F9B"/>
                </a:solidFill>
                <a:latin typeface="Courier New"/>
                <a:cs typeface="Courier New"/>
              </a:rPr>
              <a:t>App&lt;/h1&gt;")</a:t>
            </a:r>
            <a:endParaRPr sz="3700">
              <a:latin typeface="Courier New"/>
              <a:cs typeface="Courier New"/>
            </a:endParaRPr>
          </a:p>
          <a:p>
            <a:pPr marL="278765">
              <a:lnSpc>
                <a:spcPct val="100000"/>
              </a:lnSpc>
              <a:spcBef>
                <a:spcPts val="1745"/>
              </a:spcBef>
            </a:pPr>
            <a:r>
              <a:rPr sz="3700" spc="5" dirty="0">
                <a:solidFill>
                  <a:srgbClr val="A6AAA9"/>
                </a:solidFill>
                <a:latin typeface="Courier New"/>
                <a:cs typeface="Courier New"/>
              </a:rPr>
              <a:t>)</a:t>
            </a:r>
            <a:endParaRPr sz="3700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u="none" spc="15" dirty="0"/>
              <a:t>Slides</a:t>
            </a:r>
            <a:r>
              <a:rPr u="none" spc="-10" dirty="0"/>
              <a:t> </a:t>
            </a:r>
            <a:r>
              <a:rPr u="none" spc="35" dirty="0"/>
              <a:t>at:</a:t>
            </a:r>
            <a:r>
              <a:rPr u="none" spc="-10" dirty="0"/>
              <a:t> </a:t>
            </a:r>
            <a:r>
              <a:rPr spc="80" dirty="0"/>
              <a:t>bit.ly/shiny-quickstart-3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4795425" y="11010034"/>
            <a:ext cx="2626995" cy="172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©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2015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RStudio,</a:t>
            </a:r>
            <a:r>
              <a:rPr sz="1150" spc="-10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Inc.</a:t>
            </a:r>
            <a:r>
              <a:rPr sz="1150" spc="-6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All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rights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reserved.</a:t>
            </a:r>
            <a:endParaRPr sz="1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82916" y="572323"/>
            <a:ext cx="12155170" cy="2981325"/>
          </a:xfrm>
          <a:prstGeom prst="rect">
            <a:avLst/>
          </a:prstGeom>
        </p:spPr>
        <p:txBody>
          <a:bodyPr vert="horz" wrap="square" lIns="0" tIns="590550" rIns="0" bIns="0" rtlCol="0">
            <a:spAutoFit/>
          </a:bodyPr>
          <a:lstStyle/>
          <a:p>
            <a:pPr marL="11430" algn="ctr">
              <a:lnSpc>
                <a:spcPct val="100000"/>
              </a:lnSpc>
              <a:spcBef>
                <a:spcPts val="4650"/>
              </a:spcBef>
              <a:tabLst>
                <a:tab pos="2848610" algn="l"/>
              </a:tabLst>
            </a:pPr>
            <a:r>
              <a:rPr sz="9900" spc="-75" dirty="0">
                <a:latin typeface="Arial"/>
                <a:cs typeface="Arial"/>
              </a:rPr>
              <a:t>Raw	</a:t>
            </a:r>
            <a:r>
              <a:rPr sz="9900" spc="-5" dirty="0">
                <a:latin typeface="Arial"/>
                <a:cs typeface="Arial"/>
              </a:rPr>
              <a:t>HTML</a:t>
            </a:r>
            <a:endParaRPr sz="99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914"/>
              </a:spcBef>
            </a:pPr>
            <a:r>
              <a:rPr sz="4100" spc="-15" dirty="0">
                <a:latin typeface="Arial"/>
                <a:cs typeface="Arial"/>
              </a:rPr>
              <a:t>Use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-90" dirty="0">
                <a:latin typeface="Arial"/>
                <a:cs typeface="Arial"/>
              </a:rPr>
              <a:t>HTML()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120" dirty="0">
                <a:latin typeface="Arial"/>
                <a:cs typeface="Arial"/>
              </a:rPr>
              <a:t>to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30" dirty="0">
                <a:latin typeface="Arial"/>
                <a:cs typeface="Arial"/>
              </a:rPr>
              <a:t>pass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-70" dirty="0">
                <a:latin typeface="Arial"/>
                <a:cs typeface="Arial"/>
              </a:rPr>
              <a:t>a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30" dirty="0">
                <a:latin typeface="Arial"/>
                <a:cs typeface="Arial"/>
              </a:rPr>
              <a:t>character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45" dirty="0">
                <a:latin typeface="Arial"/>
                <a:cs typeface="Arial"/>
              </a:rPr>
              <a:t>string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-30" dirty="0">
                <a:latin typeface="Arial"/>
                <a:cs typeface="Arial"/>
              </a:rPr>
              <a:t>as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30" dirty="0">
                <a:latin typeface="Arial"/>
                <a:cs typeface="Arial"/>
              </a:rPr>
              <a:t>raw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15" dirty="0">
                <a:latin typeface="Arial"/>
                <a:cs typeface="Arial"/>
              </a:rPr>
              <a:t>HTML</a:t>
            </a:r>
            <a:endParaRPr sz="4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570929" y="1438785"/>
            <a:ext cx="1096264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619500" algn="l"/>
                <a:tab pos="7962900" algn="l"/>
              </a:tabLst>
            </a:pPr>
            <a:r>
              <a:rPr sz="8250" spc="-5" dirty="0">
                <a:latin typeface="Arial"/>
                <a:cs typeface="Arial"/>
              </a:rPr>
              <a:t>Recap:	</a:t>
            </a:r>
            <a:r>
              <a:rPr sz="8250" spc="-25" dirty="0">
                <a:latin typeface="Arial"/>
                <a:cs typeface="Arial"/>
              </a:rPr>
              <a:t>Reactive	</a:t>
            </a:r>
            <a:r>
              <a:rPr sz="8250" spc="-60" dirty="0">
                <a:latin typeface="Arial"/>
                <a:cs typeface="Arial"/>
              </a:rPr>
              <a:t>values</a:t>
            </a:r>
            <a:endParaRPr sz="82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854232" y="10976320"/>
            <a:ext cx="163322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©</a:t>
            </a:r>
            <a:r>
              <a:rPr sz="1150" spc="-20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u="sng" dirty="0">
                <a:solidFill>
                  <a:srgbClr val="C0C0C0"/>
                </a:solidFill>
                <a:uFill>
                  <a:solidFill>
                    <a:srgbClr val="C0C0C0"/>
                  </a:solidFill>
                </a:uFill>
                <a:latin typeface="Arial"/>
                <a:cs typeface="Arial"/>
              </a:rPr>
              <a:t>CC</a:t>
            </a:r>
            <a:r>
              <a:rPr sz="1150" spc="-1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2015</a:t>
            </a:r>
            <a:r>
              <a:rPr sz="1150" spc="-1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RStudio,</a:t>
            </a:r>
            <a:r>
              <a:rPr sz="1150" spc="-1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Inc.</a:t>
            </a:r>
            <a:endParaRPr sz="11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72121" y="9172335"/>
            <a:ext cx="1043305" cy="931544"/>
          </a:xfrm>
          <a:custGeom>
            <a:avLst/>
            <a:gdLst/>
            <a:ahLst/>
            <a:cxnLst/>
            <a:rect l="l" t="t" r="r" b="b"/>
            <a:pathLst>
              <a:path w="1043304" h="931545">
                <a:moveTo>
                  <a:pt x="607311" y="0"/>
                </a:moveTo>
                <a:lnTo>
                  <a:pt x="607311" y="240990"/>
                </a:lnTo>
                <a:lnTo>
                  <a:pt x="0" y="240990"/>
                </a:lnTo>
                <a:lnTo>
                  <a:pt x="0" y="691238"/>
                </a:lnTo>
                <a:lnTo>
                  <a:pt x="607311" y="691238"/>
                </a:lnTo>
                <a:lnTo>
                  <a:pt x="607311" y="931045"/>
                </a:lnTo>
                <a:lnTo>
                  <a:pt x="1042936" y="465522"/>
                </a:lnTo>
                <a:lnTo>
                  <a:pt x="607311" y="0"/>
                </a:lnTo>
                <a:close/>
              </a:path>
            </a:pathLst>
          </a:custGeom>
          <a:solidFill>
            <a:srgbClr val="773F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008405" y="9304259"/>
            <a:ext cx="621157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85" dirty="0">
                <a:latin typeface="Arial"/>
                <a:cs typeface="Arial"/>
              </a:rPr>
              <a:t>Add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30" dirty="0">
                <a:latin typeface="Arial"/>
                <a:cs typeface="Arial"/>
              </a:rPr>
              <a:t>raw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65" dirty="0">
                <a:latin typeface="Arial"/>
                <a:cs typeface="Arial"/>
              </a:rPr>
              <a:t>html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80" dirty="0">
                <a:latin typeface="Arial"/>
                <a:cs typeface="Arial"/>
              </a:rPr>
              <a:t>with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b="1" spc="10" dirty="0">
                <a:solidFill>
                  <a:srgbClr val="773F9B"/>
                </a:solidFill>
                <a:latin typeface="Arial"/>
                <a:cs typeface="Arial"/>
              </a:rPr>
              <a:t>HTML()</a:t>
            </a:r>
            <a:endParaRPr sz="41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u="none" spc="15" dirty="0"/>
              <a:t>Slides</a:t>
            </a:r>
            <a:r>
              <a:rPr u="none" spc="-10" dirty="0"/>
              <a:t> </a:t>
            </a:r>
            <a:r>
              <a:rPr u="none" spc="35" dirty="0"/>
              <a:t>at:</a:t>
            </a:r>
            <a:r>
              <a:rPr u="none" spc="-10" dirty="0"/>
              <a:t> </a:t>
            </a:r>
            <a:r>
              <a:rPr spc="80" dirty="0"/>
              <a:t>bit.ly/shiny-quickstart-3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963820" y="3464326"/>
            <a:ext cx="90735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85" dirty="0">
                <a:latin typeface="Arial"/>
                <a:cs typeface="Arial"/>
              </a:rPr>
              <a:t>Add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spc="10" dirty="0">
                <a:latin typeface="Arial"/>
                <a:cs typeface="Arial"/>
              </a:rPr>
              <a:t>elements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spc="80" dirty="0">
                <a:latin typeface="Arial"/>
                <a:cs typeface="Arial"/>
              </a:rPr>
              <a:t>with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30" dirty="0">
                <a:latin typeface="Arial"/>
                <a:cs typeface="Arial"/>
              </a:rPr>
              <a:t>the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b="1" spc="25" dirty="0">
                <a:solidFill>
                  <a:srgbClr val="164F86"/>
                </a:solidFill>
                <a:latin typeface="Arial"/>
                <a:cs typeface="Arial"/>
              </a:rPr>
              <a:t>tags$</a:t>
            </a:r>
            <a:r>
              <a:rPr sz="4100" b="1" dirty="0">
                <a:solidFill>
                  <a:srgbClr val="164F86"/>
                </a:solidFill>
                <a:latin typeface="Arial"/>
                <a:cs typeface="Arial"/>
              </a:rPr>
              <a:t> </a:t>
            </a:r>
            <a:r>
              <a:rPr sz="4100" spc="60" dirty="0">
                <a:latin typeface="Arial"/>
                <a:cs typeface="Arial"/>
              </a:rPr>
              <a:t>functions</a:t>
            </a:r>
            <a:endParaRPr sz="41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549630" y="3287858"/>
            <a:ext cx="1843405" cy="1057910"/>
            <a:chOff x="3549630" y="3287858"/>
            <a:chExt cx="1843405" cy="1057910"/>
          </a:xfrm>
        </p:grpSpPr>
        <p:sp>
          <p:nvSpPr>
            <p:cNvPr id="13" name="object 13"/>
            <p:cNvSpPr/>
            <p:nvPr/>
          </p:nvSpPr>
          <p:spPr>
            <a:xfrm>
              <a:off x="3549624" y="3329742"/>
              <a:ext cx="1727835" cy="1016000"/>
            </a:xfrm>
            <a:custGeom>
              <a:avLst/>
              <a:gdLst/>
              <a:ahLst/>
              <a:cxnLst/>
              <a:rect l="l" t="t" r="r" b="b"/>
              <a:pathLst>
                <a:path w="1727835" h="1016000">
                  <a:moveTo>
                    <a:pt x="1727695" y="0"/>
                  </a:moveTo>
                  <a:lnTo>
                    <a:pt x="0" y="0"/>
                  </a:lnTo>
                  <a:lnTo>
                    <a:pt x="0" y="984262"/>
                  </a:lnTo>
                  <a:lnTo>
                    <a:pt x="0" y="1015682"/>
                  </a:lnTo>
                  <a:lnTo>
                    <a:pt x="1727695" y="1015682"/>
                  </a:lnTo>
                  <a:lnTo>
                    <a:pt x="1727695" y="984262"/>
                  </a:lnTo>
                  <a:lnTo>
                    <a:pt x="1727695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91513" y="3287858"/>
              <a:ext cx="1801495" cy="1026160"/>
            </a:xfrm>
            <a:custGeom>
              <a:avLst/>
              <a:gdLst/>
              <a:ahLst/>
              <a:cxnLst/>
              <a:rect l="l" t="t" r="r" b="b"/>
              <a:pathLst>
                <a:path w="1801495" h="1026160">
                  <a:moveTo>
                    <a:pt x="0" y="0"/>
                  </a:moveTo>
                  <a:lnTo>
                    <a:pt x="1800992" y="0"/>
                  </a:lnTo>
                  <a:lnTo>
                    <a:pt x="1800992" y="1026146"/>
                  </a:lnTo>
                  <a:lnTo>
                    <a:pt x="0" y="1026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683947" y="3293672"/>
            <a:ext cx="906144" cy="1873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050" b="1" spc="5" dirty="0">
                <a:solidFill>
                  <a:srgbClr val="0365C0"/>
                </a:solidFill>
                <a:latin typeface="Courier New"/>
                <a:cs typeface="Courier New"/>
              </a:rPr>
              <a:t>names(tags)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194330" y="3461266"/>
            <a:ext cx="221615" cy="5213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1435">
              <a:lnSpc>
                <a:spcPct val="135600"/>
              </a:lnSpc>
              <a:spcBef>
                <a:spcPts val="100"/>
              </a:spcBef>
            </a:pPr>
            <a:r>
              <a:rPr sz="300" dirty="0">
                <a:solidFill>
                  <a:srgbClr val="53585F"/>
                </a:solidFill>
                <a:latin typeface="Courier New"/>
                <a:cs typeface="Courier New"/>
              </a:rPr>
              <a:t>"abbr" </a:t>
            </a:r>
            <a:r>
              <a:rPr sz="300" spc="-165" dirty="0">
                <a:solidFill>
                  <a:srgbClr val="53585F"/>
                </a:solidFill>
                <a:latin typeface="Courier New"/>
                <a:cs typeface="Courier New"/>
              </a:rPr>
              <a:t> </a:t>
            </a:r>
            <a:r>
              <a:rPr sz="300" dirty="0">
                <a:solidFill>
                  <a:srgbClr val="53585F"/>
                </a:solidFill>
                <a:latin typeface="Courier New"/>
                <a:cs typeface="Courier New"/>
              </a:rPr>
              <a:t>"aside"  "bdi"</a:t>
            </a:r>
            <a:endParaRPr sz="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300" dirty="0">
                <a:solidFill>
                  <a:srgbClr val="53585F"/>
                </a:solidFill>
                <a:latin typeface="Courier New"/>
                <a:cs typeface="Courier New"/>
              </a:rPr>
              <a:t>"br"</a:t>
            </a:r>
            <a:endParaRPr sz="300">
              <a:latin typeface="Courier New"/>
              <a:cs typeface="Courier New"/>
            </a:endParaRPr>
          </a:p>
          <a:p>
            <a:pPr marR="5080">
              <a:lnSpc>
                <a:spcPct val="135600"/>
              </a:lnSpc>
            </a:pPr>
            <a:r>
              <a:rPr sz="300" dirty="0">
                <a:solidFill>
                  <a:srgbClr val="53585F"/>
                </a:solidFill>
                <a:latin typeface="Courier New"/>
                <a:cs typeface="Courier New"/>
              </a:rPr>
              <a:t>"cite" </a:t>
            </a:r>
            <a:r>
              <a:rPr sz="300" spc="5" dirty="0">
                <a:solidFill>
                  <a:srgbClr val="53585F"/>
                </a:solidFill>
                <a:latin typeface="Courier New"/>
                <a:cs typeface="Courier New"/>
              </a:rPr>
              <a:t> </a:t>
            </a:r>
            <a:r>
              <a:rPr sz="300" dirty="0">
                <a:solidFill>
                  <a:srgbClr val="53585F"/>
                </a:solidFill>
                <a:latin typeface="Courier New"/>
                <a:cs typeface="Courier New"/>
              </a:rPr>
              <a:t>"command"  "del"</a:t>
            </a:r>
            <a:endParaRPr sz="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300" dirty="0">
                <a:solidFill>
                  <a:srgbClr val="53585F"/>
                </a:solidFill>
                <a:latin typeface="Courier New"/>
                <a:cs typeface="Courier New"/>
              </a:rPr>
              <a:t>"dl"</a:t>
            </a:r>
            <a:endParaRPr sz="3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19121" y="3461266"/>
            <a:ext cx="221615" cy="5213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35600"/>
              </a:lnSpc>
              <a:spcBef>
                <a:spcPts val="100"/>
              </a:spcBef>
            </a:pPr>
            <a:r>
              <a:rPr sz="300" dirty="0">
                <a:solidFill>
                  <a:srgbClr val="53585F"/>
                </a:solidFill>
                <a:latin typeface="Courier New"/>
                <a:cs typeface="Courier New"/>
              </a:rPr>
              <a:t>"address"  "audio" </a:t>
            </a:r>
            <a:r>
              <a:rPr sz="300" spc="5" dirty="0">
                <a:solidFill>
                  <a:srgbClr val="53585F"/>
                </a:solidFill>
                <a:latin typeface="Courier New"/>
                <a:cs typeface="Courier New"/>
              </a:rPr>
              <a:t> </a:t>
            </a:r>
            <a:r>
              <a:rPr sz="300" dirty="0">
                <a:solidFill>
                  <a:srgbClr val="53585F"/>
                </a:solidFill>
                <a:latin typeface="Courier New"/>
                <a:cs typeface="Courier New"/>
              </a:rPr>
              <a:t>"bdo" </a:t>
            </a:r>
            <a:r>
              <a:rPr sz="300" spc="5" dirty="0">
                <a:solidFill>
                  <a:srgbClr val="53585F"/>
                </a:solidFill>
                <a:latin typeface="Courier New"/>
                <a:cs typeface="Courier New"/>
              </a:rPr>
              <a:t> </a:t>
            </a:r>
            <a:r>
              <a:rPr sz="300" dirty="0">
                <a:solidFill>
                  <a:srgbClr val="53585F"/>
                </a:solidFill>
                <a:latin typeface="Courier New"/>
                <a:cs typeface="Courier New"/>
              </a:rPr>
              <a:t>"button" </a:t>
            </a:r>
            <a:r>
              <a:rPr sz="300" spc="-165" dirty="0">
                <a:solidFill>
                  <a:srgbClr val="53585F"/>
                </a:solidFill>
                <a:latin typeface="Courier New"/>
                <a:cs typeface="Courier New"/>
              </a:rPr>
              <a:t> </a:t>
            </a:r>
            <a:r>
              <a:rPr sz="300" dirty="0">
                <a:solidFill>
                  <a:srgbClr val="53585F"/>
                </a:solidFill>
                <a:latin typeface="Courier New"/>
                <a:cs typeface="Courier New"/>
              </a:rPr>
              <a:t>"code"</a:t>
            </a:r>
            <a:endParaRPr sz="300">
              <a:latin typeface="Courier New"/>
              <a:cs typeface="Courier New"/>
            </a:endParaRPr>
          </a:p>
          <a:p>
            <a:pPr marR="5080" indent="-635">
              <a:lnSpc>
                <a:spcPct val="135600"/>
              </a:lnSpc>
            </a:pPr>
            <a:r>
              <a:rPr sz="300" dirty="0">
                <a:solidFill>
                  <a:srgbClr val="53585F"/>
                </a:solidFill>
                <a:latin typeface="Courier New"/>
                <a:cs typeface="Courier New"/>
              </a:rPr>
              <a:t>"data" </a:t>
            </a:r>
            <a:r>
              <a:rPr sz="300" spc="5" dirty="0">
                <a:solidFill>
                  <a:srgbClr val="53585F"/>
                </a:solidFill>
                <a:latin typeface="Courier New"/>
                <a:cs typeface="Courier New"/>
              </a:rPr>
              <a:t> </a:t>
            </a:r>
            <a:r>
              <a:rPr sz="300" dirty="0">
                <a:solidFill>
                  <a:srgbClr val="53585F"/>
                </a:solidFill>
                <a:latin typeface="Courier New"/>
                <a:cs typeface="Courier New"/>
              </a:rPr>
              <a:t>"details"  "dt"</a:t>
            </a:r>
            <a:endParaRPr sz="3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94336" y="3972916"/>
            <a:ext cx="569595" cy="71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00" dirty="0">
                <a:solidFill>
                  <a:srgbClr val="53585F"/>
                </a:solidFill>
                <a:latin typeface="Courier New"/>
                <a:cs typeface="Courier New"/>
              </a:rPr>
              <a:t>"eventsource"</a:t>
            </a:r>
            <a:r>
              <a:rPr sz="300" spc="-30" dirty="0">
                <a:solidFill>
                  <a:srgbClr val="53585F"/>
                </a:solidFill>
                <a:latin typeface="Courier New"/>
                <a:cs typeface="Courier New"/>
              </a:rPr>
              <a:t> </a:t>
            </a:r>
            <a:r>
              <a:rPr sz="300" dirty="0">
                <a:solidFill>
                  <a:srgbClr val="53585F"/>
                </a:solidFill>
                <a:latin typeface="Courier New"/>
                <a:cs typeface="Courier New"/>
              </a:rPr>
              <a:t>"fieldset"</a:t>
            </a:r>
            <a:endParaRPr sz="3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83947" y="3461266"/>
            <a:ext cx="430530" cy="76962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25"/>
              </a:spcBef>
            </a:pPr>
            <a:r>
              <a:rPr sz="300" dirty="0">
                <a:solidFill>
                  <a:srgbClr val="53585F"/>
                </a:solidFill>
                <a:latin typeface="Courier New"/>
                <a:cs typeface="Courier New"/>
              </a:rPr>
              <a:t>##</a:t>
            </a:r>
            <a:r>
              <a:rPr sz="300" spc="140" dirty="0">
                <a:solidFill>
                  <a:srgbClr val="53585F"/>
                </a:solidFill>
                <a:latin typeface="Courier New"/>
                <a:cs typeface="Courier New"/>
              </a:rPr>
              <a:t> </a:t>
            </a:r>
            <a:r>
              <a:rPr sz="300" dirty="0">
                <a:solidFill>
                  <a:srgbClr val="53585F"/>
                </a:solidFill>
                <a:latin typeface="Courier New"/>
                <a:cs typeface="Courier New"/>
              </a:rPr>
              <a:t>[1]</a:t>
            </a:r>
            <a:r>
              <a:rPr sz="300" spc="-25" dirty="0">
                <a:solidFill>
                  <a:srgbClr val="53585F"/>
                </a:solidFill>
                <a:latin typeface="Courier New"/>
                <a:cs typeface="Courier New"/>
              </a:rPr>
              <a:t> </a:t>
            </a:r>
            <a:r>
              <a:rPr sz="300" dirty="0">
                <a:solidFill>
                  <a:srgbClr val="53585F"/>
                </a:solidFill>
                <a:latin typeface="Courier New"/>
                <a:cs typeface="Courier New"/>
              </a:rPr>
              <a:t>"a"</a:t>
            </a:r>
            <a:endParaRPr sz="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300" dirty="0">
                <a:solidFill>
                  <a:srgbClr val="53585F"/>
                </a:solidFill>
                <a:latin typeface="Courier New"/>
                <a:cs typeface="Courier New"/>
              </a:rPr>
              <a:t>##</a:t>
            </a:r>
            <a:r>
              <a:rPr sz="300" spc="145" dirty="0">
                <a:solidFill>
                  <a:srgbClr val="53585F"/>
                </a:solidFill>
                <a:latin typeface="Courier New"/>
                <a:cs typeface="Courier New"/>
              </a:rPr>
              <a:t> </a:t>
            </a:r>
            <a:r>
              <a:rPr sz="300" dirty="0">
                <a:solidFill>
                  <a:srgbClr val="53585F"/>
                </a:solidFill>
                <a:latin typeface="Courier New"/>
                <a:cs typeface="Courier New"/>
              </a:rPr>
              <a:t>[5]</a:t>
            </a:r>
            <a:r>
              <a:rPr sz="300" spc="-15" dirty="0">
                <a:solidFill>
                  <a:srgbClr val="53585F"/>
                </a:solidFill>
                <a:latin typeface="Courier New"/>
                <a:cs typeface="Courier New"/>
              </a:rPr>
              <a:t> </a:t>
            </a:r>
            <a:r>
              <a:rPr sz="300" dirty="0">
                <a:solidFill>
                  <a:srgbClr val="53585F"/>
                </a:solidFill>
                <a:latin typeface="Courier New"/>
                <a:cs typeface="Courier New"/>
              </a:rPr>
              <a:t>"article"</a:t>
            </a:r>
            <a:endParaRPr sz="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300" dirty="0">
                <a:solidFill>
                  <a:srgbClr val="53585F"/>
                </a:solidFill>
                <a:latin typeface="Courier New"/>
                <a:cs typeface="Courier New"/>
              </a:rPr>
              <a:t>##</a:t>
            </a:r>
            <a:r>
              <a:rPr sz="300" spc="135" dirty="0">
                <a:solidFill>
                  <a:srgbClr val="53585F"/>
                </a:solidFill>
                <a:latin typeface="Courier New"/>
                <a:cs typeface="Courier New"/>
              </a:rPr>
              <a:t> </a:t>
            </a:r>
            <a:r>
              <a:rPr sz="300" dirty="0">
                <a:solidFill>
                  <a:srgbClr val="53585F"/>
                </a:solidFill>
                <a:latin typeface="Courier New"/>
                <a:cs typeface="Courier New"/>
              </a:rPr>
              <a:t>[9]</a:t>
            </a:r>
            <a:r>
              <a:rPr sz="300" spc="-25" dirty="0">
                <a:solidFill>
                  <a:srgbClr val="53585F"/>
                </a:solidFill>
                <a:latin typeface="Courier New"/>
                <a:cs typeface="Courier New"/>
              </a:rPr>
              <a:t> </a:t>
            </a:r>
            <a:r>
              <a:rPr sz="300" dirty="0">
                <a:solidFill>
                  <a:srgbClr val="53585F"/>
                </a:solidFill>
                <a:latin typeface="Courier New"/>
                <a:cs typeface="Courier New"/>
              </a:rPr>
              <a:t>"base"</a:t>
            </a:r>
            <a:endParaRPr sz="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300" dirty="0">
                <a:solidFill>
                  <a:srgbClr val="53585F"/>
                </a:solidFill>
                <a:latin typeface="Courier New"/>
                <a:cs typeface="Courier New"/>
              </a:rPr>
              <a:t>##</a:t>
            </a:r>
            <a:r>
              <a:rPr sz="300" spc="-35" dirty="0">
                <a:solidFill>
                  <a:srgbClr val="53585F"/>
                </a:solidFill>
                <a:latin typeface="Courier New"/>
                <a:cs typeface="Courier New"/>
              </a:rPr>
              <a:t> </a:t>
            </a:r>
            <a:r>
              <a:rPr sz="300" dirty="0">
                <a:solidFill>
                  <a:srgbClr val="53585F"/>
                </a:solidFill>
                <a:latin typeface="Courier New"/>
                <a:cs typeface="Courier New"/>
              </a:rPr>
              <a:t>[13]</a:t>
            </a:r>
            <a:r>
              <a:rPr sz="300" spc="-35" dirty="0">
                <a:solidFill>
                  <a:srgbClr val="53585F"/>
                </a:solidFill>
                <a:latin typeface="Courier New"/>
                <a:cs typeface="Courier New"/>
              </a:rPr>
              <a:t> </a:t>
            </a:r>
            <a:r>
              <a:rPr sz="300" dirty="0">
                <a:solidFill>
                  <a:srgbClr val="53585F"/>
                </a:solidFill>
                <a:latin typeface="Courier New"/>
                <a:cs typeface="Courier New"/>
              </a:rPr>
              <a:t>"body"</a:t>
            </a:r>
            <a:endParaRPr sz="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300" dirty="0">
                <a:solidFill>
                  <a:srgbClr val="53585F"/>
                </a:solidFill>
                <a:latin typeface="Courier New"/>
                <a:cs typeface="Courier New"/>
              </a:rPr>
              <a:t>##</a:t>
            </a:r>
            <a:r>
              <a:rPr sz="300" spc="-35" dirty="0">
                <a:solidFill>
                  <a:srgbClr val="53585F"/>
                </a:solidFill>
                <a:latin typeface="Courier New"/>
                <a:cs typeface="Courier New"/>
              </a:rPr>
              <a:t> </a:t>
            </a:r>
            <a:r>
              <a:rPr sz="300" dirty="0">
                <a:solidFill>
                  <a:srgbClr val="53585F"/>
                </a:solidFill>
                <a:latin typeface="Courier New"/>
                <a:cs typeface="Courier New"/>
              </a:rPr>
              <a:t>[17]</a:t>
            </a:r>
            <a:r>
              <a:rPr sz="300" spc="-30" dirty="0">
                <a:solidFill>
                  <a:srgbClr val="53585F"/>
                </a:solidFill>
                <a:latin typeface="Courier New"/>
                <a:cs typeface="Courier New"/>
              </a:rPr>
              <a:t> </a:t>
            </a:r>
            <a:r>
              <a:rPr sz="300" dirty="0">
                <a:solidFill>
                  <a:srgbClr val="53585F"/>
                </a:solidFill>
                <a:latin typeface="Courier New"/>
                <a:cs typeface="Courier New"/>
              </a:rPr>
              <a:t>"caption"</a:t>
            </a:r>
            <a:endParaRPr sz="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300" dirty="0">
                <a:solidFill>
                  <a:srgbClr val="53585F"/>
                </a:solidFill>
                <a:latin typeface="Courier New"/>
                <a:cs typeface="Courier New"/>
              </a:rPr>
              <a:t>##</a:t>
            </a:r>
            <a:r>
              <a:rPr sz="300" spc="-30" dirty="0">
                <a:solidFill>
                  <a:srgbClr val="53585F"/>
                </a:solidFill>
                <a:latin typeface="Courier New"/>
                <a:cs typeface="Courier New"/>
              </a:rPr>
              <a:t> </a:t>
            </a:r>
            <a:r>
              <a:rPr sz="300" dirty="0">
                <a:solidFill>
                  <a:srgbClr val="53585F"/>
                </a:solidFill>
                <a:latin typeface="Courier New"/>
                <a:cs typeface="Courier New"/>
              </a:rPr>
              <a:t>[21]</a:t>
            </a:r>
            <a:r>
              <a:rPr sz="300" spc="-30" dirty="0">
                <a:solidFill>
                  <a:srgbClr val="53585F"/>
                </a:solidFill>
                <a:latin typeface="Courier New"/>
                <a:cs typeface="Courier New"/>
              </a:rPr>
              <a:t> </a:t>
            </a:r>
            <a:r>
              <a:rPr sz="300" dirty="0">
                <a:solidFill>
                  <a:srgbClr val="53585F"/>
                </a:solidFill>
                <a:latin typeface="Courier New"/>
                <a:cs typeface="Courier New"/>
              </a:rPr>
              <a:t>"colgroup"</a:t>
            </a:r>
            <a:endParaRPr sz="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300" dirty="0">
                <a:solidFill>
                  <a:srgbClr val="53585F"/>
                </a:solidFill>
                <a:latin typeface="Courier New"/>
                <a:cs typeface="Courier New"/>
              </a:rPr>
              <a:t>##</a:t>
            </a:r>
            <a:r>
              <a:rPr sz="300" spc="-40" dirty="0">
                <a:solidFill>
                  <a:srgbClr val="53585F"/>
                </a:solidFill>
                <a:latin typeface="Courier New"/>
                <a:cs typeface="Courier New"/>
              </a:rPr>
              <a:t> </a:t>
            </a:r>
            <a:r>
              <a:rPr sz="300" dirty="0">
                <a:solidFill>
                  <a:srgbClr val="53585F"/>
                </a:solidFill>
                <a:latin typeface="Courier New"/>
                <a:cs typeface="Courier New"/>
              </a:rPr>
              <a:t>[25]</a:t>
            </a:r>
            <a:r>
              <a:rPr sz="300" spc="-35" dirty="0">
                <a:solidFill>
                  <a:srgbClr val="53585F"/>
                </a:solidFill>
                <a:latin typeface="Courier New"/>
                <a:cs typeface="Courier New"/>
              </a:rPr>
              <a:t> </a:t>
            </a:r>
            <a:r>
              <a:rPr sz="300" dirty="0">
                <a:solidFill>
                  <a:srgbClr val="53585F"/>
                </a:solidFill>
                <a:latin typeface="Courier New"/>
                <a:cs typeface="Courier New"/>
              </a:rPr>
              <a:t>"dd"</a:t>
            </a:r>
            <a:endParaRPr sz="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300" dirty="0">
                <a:solidFill>
                  <a:srgbClr val="53585F"/>
                </a:solidFill>
                <a:latin typeface="Courier New"/>
                <a:cs typeface="Courier New"/>
              </a:rPr>
              <a:t>##</a:t>
            </a:r>
            <a:r>
              <a:rPr sz="300" spc="-40" dirty="0">
                <a:solidFill>
                  <a:srgbClr val="53585F"/>
                </a:solidFill>
                <a:latin typeface="Courier New"/>
                <a:cs typeface="Courier New"/>
              </a:rPr>
              <a:t> </a:t>
            </a:r>
            <a:r>
              <a:rPr sz="300" dirty="0">
                <a:solidFill>
                  <a:srgbClr val="53585F"/>
                </a:solidFill>
                <a:latin typeface="Courier New"/>
                <a:cs typeface="Courier New"/>
              </a:rPr>
              <a:t>[29]</a:t>
            </a:r>
            <a:r>
              <a:rPr sz="300" spc="-35" dirty="0">
                <a:solidFill>
                  <a:srgbClr val="53585F"/>
                </a:solidFill>
                <a:latin typeface="Courier New"/>
                <a:cs typeface="Courier New"/>
              </a:rPr>
              <a:t> </a:t>
            </a:r>
            <a:r>
              <a:rPr sz="300" dirty="0">
                <a:solidFill>
                  <a:srgbClr val="53585F"/>
                </a:solidFill>
                <a:latin typeface="Courier New"/>
                <a:cs typeface="Courier New"/>
              </a:rPr>
              <a:t>"div"</a:t>
            </a:r>
            <a:endParaRPr sz="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300" dirty="0">
                <a:solidFill>
                  <a:srgbClr val="53585F"/>
                </a:solidFill>
                <a:latin typeface="Courier New"/>
                <a:cs typeface="Courier New"/>
              </a:rPr>
              <a:t>##</a:t>
            </a:r>
            <a:r>
              <a:rPr sz="300" spc="-35" dirty="0">
                <a:solidFill>
                  <a:srgbClr val="53585F"/>
                </a:solidFill>
                <a:latin typeface="Courier New"/>
                <a:cs typeface="Courier New"/>
              </a:rPr>
              <a:t> </a:t>
            </a:r>
            <a:r>
              <a:rPr sz="300" dirty="0">
                <a:solidFill>
                  <a:srgbClr val="53585F"/>
                </a:solidFill>
                <a:latin typeface="Courier New"/>
                <a:cs typeface="Courier New"/>
              </a:rPr>
              <a:t>[33]</a:t>
            </a:r>
            <a:r>
              <a:rPr sz="300" spc="-35" dirty="0">
                <a:solidFill>
                  <a:srgbClr val="53585F"/>
                </a:solidFill>
                <a:latin typeface="Courier New"/>
                <a:cs typeface="Courier New"/>
              </a:rPr>
              <a:t> </a:t>
            </a:r>
            <a:r>
              <a:rPr sz="300" dirty="0">
                <a:solidFill>
                  <a:srgbClr val="53585F"/>
                </a:solidFill>
                <a:latin typeface="Courier New"/>
                <a:cs typeface="Courier New"/>
              </a:rPr>
              <a:t>"embed"</a:t>
            </a:r>
            <a:endParaRPr sz="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300" dirty="0">
                <a:solidFill>
                  <a:srgbClr val="53585F"/>
                </a:solidFill>
                <a:latin typeface="Courier New"/>
                <a:cs typeface="Courier New"/>
              </a:rPr>
              <a:t>##</a:t>
            </a:r>
            <a:r>
              <a:rPr sz="300" spc="-35" dirty="0">
                <a:solidFill>
                  <a:srgbClr val="53585F"/>
                </a:solidFill>
                <a:latin typeface="Courier New"/>
                <a:cs typeface="Courier New"/>
              </a:rPr>
              <a:t> </a:t>
            </a:r>
            <a:r>
              <a:rPr sz="300" dirty="0">
                <a:solidFill>
                  <a:srgbClr val="53585F"/>
                </a:solidFill>
                <a:latin typeface="Courier New"/>
                <a:cs typeface="Courier New"/>
              </a:rPr>
              <a:t>[37]</a:t>
            </a:r>
            <a:r>
              <a:rPr sz="300" spc="-30" dirty="0">
                <a:solidFill>
                  <a:srgbClr val="53585F"/>
                </a:solidFill>
                <a:latin typeface="Courier New"/>
                <a:cs typeface="Courier New"/>
              </a:rPr>
              <a:t> </a:t>
            </a:r>
            <a:r>
              <a:rPr sz="300" dirty="0">
                <a:solidFill>
                  <a:srgbClr val="53585F"/>
                </a:solidFill>
                <a:latin typeface="Courier New"/>
                <a:cs typeface="Courier New"/>
              </a:rPr>
              <a:t>"figure"</a:t>
            </a:r>
            <a:endParaRPr sz="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300" dirty="0">
                <a:solidFill>
                  <a:srgbClr val="53585F"/>
                </a:solidFill>
                <a:latin typeface="Courier New"/>
                <a:cs typeface="Courier New"/>
              </a:rPr>
              <a:t>##</a:t>
            </a:r>
            <a:r>
              <a:rPr sz="300" spc="-40" dirty="0">
                <a:solidFill>
                  <a:srgbClr val="53585F"/>
                </a:solidFill>
                <a:latin typeface="Courier New"/>
                <a:cs typeface="Courier New"/>
              </a:rPr>
              <a:t> </a:t>
            </a:r>
            <a:r>
              <a:rPr sz="300" dirty="0">
                <a:solidFill>
                  <a:srgbClr val="53585F"/>
                </a:solidFill>
                <a:latin typeface="Courier New"/>
                <a:cs typeface="Courier New"/>
              </a:rPr>
              <a:t>[41]</a:t>
            </a:r>
            <a:r>
              <a:rPr sz="300" spc="-35" dirty="0">
                <a:solidFill>
                  <a:srgbClr val="53585F"/>
                </a:solidFill>
                <a:latin typeface="Courier New"/>
                <a:cs typeface="Courier New"/>
              </a:rPr>
              <a:t> </a:t>
            </a:r>
            <a:r>
              <a:rPr sz="300" dirty="0">
                <a:solidFill>
                  <a:srgbClr val="53585F"/>
                </a:solidFill>
                <a:latin typeface="Courier New"/>
                <a:cs typeface="Courier New"/>
              </a:rPr>
              <a:t>"h2"</a:t>
            </a:r>
            <a:endParaRPr sz="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300" dirty="0">
                <a:solidFill>
                  <a:srgbClr val="53585F"/>
                </a:solidFill>
                <a:latin typeface="Courier New"/>
                <a:cs typeface="Courier New"/>
              </a:rPr>
              <a:t>##</a:t>
            </a:r>
            <a:r>
              <a:rPr sz="300" spc="-40" dirty="0">
                <a:solidFill>
                  <a:srgbClr val="53585F"/>
                </a:solidFill>
                <a:latin typeface="Courier New"/>
                <a:cs typeface="Courier New"/>
              </a:rPr>
              <a:t> </a:t>
            </a:r>
            <a:r>
              <a:rPr sz="300" dirty="0">
                <a:solidFill>
                  <a:srgbClr val="53585F"/>
                </a:solidFill>
                <a:latin typeface="Courier New"/>
                <a:cs typeface="Courier New"/>
              </a:rPr>
              <a:t>[45]</a:t>
            </a:r>
            <a:r>
              <a:rPr sz="300" spc="-35" dirty="0">
                <a:solidFill>
                  <a:srgbClr val="53585F"/>
                </a:solidFill>
                <a:latin typeface="Courier New"/>
                <a:cs typeface="Courier New"/>
              </a:rPr>
              <a:t> </a:t>
            </a:r>
            <a:r>
              <a:rPr sz="300" dirty="0">
                <a:solidFill>
                  <a:srgbClr val="53585F"/>
                </a:solidFill>
                <a:latin typeface="Courier New"/>
                <a:cs typeface="Courier New"/>
              </a:rPr>
              <a:t>"h6"</a:t>
            </a:r>
            <a:endParaRPr sz="3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194333" y="4019155"/>
            <a:ext cx="523240" cy="211454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25"/>
              </a:spcBef>
              <a:tabLst>
                <a:tab pos="324485" algn="l"/>
              </a:tabLst>
            </a:pPr>
            <a:r>
              <a:rPr sz="300" dirty="0">
                <a:solidFill>
                  <a:srgbClr val="53585F"/>
                </a:solidFill>
                <a:latin typeface="Courier New"/>
                <a:cs typeface="Courier New"/>
              </a:rPr>
              <a:t>"footer"	"form"</a:t>
            </a:r>
            <a:endParaRPr sz="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30"/>
              </a:spcBef>
              <a:tabLst>
                <a:tab pos="324485" algn="l"/>
              </a:tabLst>
            </a:pPr>
            <a:r>
              <a:rPr sz="300" dirty="0">
                <a:solidFill>
                  <a:srgbClr val="53585F"/>
                </a:solidFill>
                <a:latin typeface="Courier New"/>
                <a:cs typeface="Courier New"/>
              </a:rPr>
              <a:t>"h3"	"h4"</a:t>
            </a:r>
            <a:endParaRPr sz="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25"/>
              </a:spcBef>
              <a:tabLst>
                <a:tab pos="324485" algn="l"/>
              </a:tabLst>
            </a:pPr>
            <a:r>
              <a:rPr sz="300" dirty="0">
                <a:solidFill>
                  <a:srgbClr val="53585F"/>
                </a:solidFill>
                <a:latin typeface="Courier New"/>
                <a:cs typeface="Courier New"/>
              </a:rPr>
              <a:t>"head"	"header"</a:t>
            </a:r>
            <a:endParaRPr sz="3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843908" y="3461266"/>
            <a:ext cx="291465" cy="76962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25"/>
              </a:spcBef>
            </a:pPr>
            <a:r>
              <a:rPr sz="300" dirty="0">
                <a:solidFill>
                  <a:srgbClr val="53585F"/>
                </a:solidFill>
                <a:latin typeface="Courier New"/>
                <a:cs typeface="Courier New"/>
              </a:rPr>
              <a:t>"area"</a:t>
            </a:r>
            <a:endParaRPr sz="300">
              <a:latin typeface="Courier New"/>
              <a:cs typeface="Courier New"/>
            </a:endParaRPr>
          </a:p>
          <a:p>
            <a:pPr marR="5080">
              <a:lnSpc>
                <a:spcPct val="135600"/>
              </a:lnSpc>
            </a:pPr>
            <a:r>
              <a:rPr sz="300" dirty="0">
                <a:solidFill>
                  <a:srgbClr val="53585F"/>
                </a:solidFill>
                <a:latin typeface="Courier New"/>
                <a:cs typeface="Courier New"/>
              </a:rPr>
              <a:t>"b" </a:t>
            </a:r>
            <a:r>
              <a:rPr sz="300" spc="5" dirty="0">
                <a:solidFill>
                  <a:srgbClr val="53585F"/>
                </a:solidFill>
                <a:latin typeface="Courier New"/>
                <a:cs typeface="Courier New"/>
              </a:rPr>
              <a:t> </a:t>
            </a:r>
            <a:r>
              <a:rPr sz="300" dirty="0">
                <a:solidFill>
                  <a:srgbClr val="53585F"/>
                </a:solidFill>
                <a:latin typeface="Courier New"/>
                <a:cs typeface="Courier New"/>
              </a:rPr>
              <a:t>"blockquote"  "canvas" </a:t>
            </a:r>
            <a:r>
              <a:rPr sz="300" spc="5" dirty="0">
                <a:solidFill>
                  <a:srgbClr val="53585F"/>
                </a:solidFill>
                <a:latin typeface="Courier New"/>
                <a:cs typeface="Courier New"/>
              </a:rPr>
              <a:t> </a:t>
            </a:r>
            <a:r>
              <a:rPr sz="300" dirty="0">
                <a:solidFill>
                  <a:srgbClr val="53585F"/>
                </a:solidFill>
                <a:latin typeface="Courier New"/>
                <a:cs typeface="Courier New"/>
              </a:rPr>
              <a:t>"col" </a:t>
            </a:r>
            <a:r>
              <a:rPr sz="300" spc="5" dirty="0">
                <a:solidFill>
                  <a:srgbClr val="53585F"/>
                </a:solidFill>
                <a:latin typeface="Courier New"/>
                <a:cs typeface="Courier New"/>
              </a:rPr>
              <a:t> </a:t>
            </a:r>
            <a:r>
              <a:rPr sz="300" dirty="0">
                <a:solidFill>
                  <a:srgbClr val="53585F"/>
                </a:solidFill>
                <a:latin typeface="Courier New"/>
                <a:cs typeface="Courier New"/>
              </a:rPr>
              <a:t>"datalist" </a:t>
            </a:r>
            <a:r>
              <a:rPr sz="300" spc="5" dirty="0">
                <a:solidFill>
                  <a:srgbClr val="53585F"/>
                </a:solidFill>
                <a:latin typeface="Courier New"/>
                <a:cs typeface="Courier New"/>
              </a:rPr>
              <a:t> </a:t>
            </a:r>
            <a:r>
              <a:rPr sz="300" dirty="0">
                <a:solidFill>
                  <a:srgbClr val="53585F"/>
                </a:solidFill>
                <a:latin typeface="Courier New"/>
                <a:cs typeface="Courier New"/>
              </a:rPr>
              <a:t>"dfn"</a:t>
            </a:r>
            <a:endParaRPr sz="300">
              <a:latin typeface="Courier New"/>
              <a:cs typeface="Courier New"/>
            </a:endParaRPr>
          </a:p>
          <a:p>
            <a:pPr marR="5080">
              <a:lnSpc>
                <a:spcPct val="135600"/>
              </a:lnSpc>
            </a:pPr>
            <a:r>
              <a:rPr sz="300" dirty="0">
                <a:solidFill>
                  <a:srgbClr val="53585F"/>
                </a:solidFill>
                <a:latin typeface="Courier New"/>
                <a:cs typeface="Courier New"/>
              </a:rPr>
              <a:t>"em" </a:t>
            </a:r>
            <a:r>
              <a:rPr sz="300" spc="5" dirty="0">
                <a:solidFill>
                  <a:srgbClr val="53585F"/>
                </a:solidFill>
                <a:latin typeface="Courier New"/>
                <a:cs typeface="Courier New"/>
              </a:rPr>
              <a:t> </a:t>
            </a:r>
            <a:r>
              <a:rPr sz="300" dirty="0">
                <a:solidFill>
                  <a:srgbClr val="53585F"/>
                </a:solidFill>
                <a:latin typeface="Courier New"/>
                <a:cs typeface="Courier New"/>
              </a:rPr>
              <a:t>"figcaption"  "h1"</a:t>
            </a:r>
            <a:endParaRPr sz="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300" dirty="0">
                <a:solidFill>
                  <a:srgbClr val="53585F"/>
                </a:solidFill>
                <a:latin typeface="Courier New"/>
                <a:cs typeface="Courier New"/>
              </a:rPr>
              <a:t>"h5"</a:t>
            </a:r>
            <a:endParaRPr sz="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300" dirty="0">
                <a:solidFill>
                  <a:srgbClr val="53585F"/>
                </a:solidFill>
                <a:latin typeface="Courier New"/>
                <a:cs typeface="Courier New"/>
              </a:rPr>
              <a:t>"hgroup"</a:t>
            </a:r>
            <a:endParaRPr sz="3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963820" y="5093740"/>
            <a:ext cx="8911590" cy="128460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70"/>
              </a:spcBef>
            </a:pPr>
            <a:r>
              <a:rPr sz="4100" b="1" spc="10" dirty="0">
                <a:solidFill>
                  <a:srgbClr val="0365C0"/>
                </a:solidFill>
                <a:latin typeface="Arial"/>
                <a:cs typeface="Arial"/>
              </a:rPr>
              <a:t>unnamed</a:t>
            </a:r>
            <a:r>
              <a:rPr sz="4100" b="1" spc="-5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4100" b="1" spc="5" dirty="0">
                <a:solidFill>
                  <a:srgbClr val="0365C0"/>
                </a:solidFill>
                <a:latin typeface="Arial"/>
                <a:cs typeface="Arial"/>
              </a:rPr>
              <a:t>arguments</a:t>
            </a:r>
            <a:r>
              <a:rPr sz="4100" b="1" spc="-5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4100" spc="-70" dirty="0">
                <a:latin typeface="Arial"/>
                <a:cs typeface="Arial"/>
              </a:rPr>
              <a:t>are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spc="35" dirty="0">
                <a:latin typeface="Arial"/>
                <a:cs typeface="Arial"/>
              </a:rPr>
              <a:t>passed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spc="65" dirty="0">
                <a:latin typeface="Arial"/>
                <a:cs typeface="Arial"/>
              </a:rPr>
              <a:t>into </a:t>
            </a:r>
            <a:r>
              <a:rPr sz="4100" spc="-1125" dirty="0">
                <a:latin typeface="Arial"/>
                <a:cs typeface="Arial"/>
              </a:rPr>
              <a:t> </a:t>
            </a:r>
            <a:r>
              <a:rPr sz="4100" spc="15" dirty="0">
                <a:latin typeface="Arial"/>
                <a:cs typeface="Arial"/>
              </a:rPr>
              <a:t>HTML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45" dirty="0">
                <a:latin typeface="Arial"/>
                <a:cs typeface="Arial"/>
              </a:rPr>
              <a:t>tags</a:t>
            </a:r>
            <a:endParaRPr sz="41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453103" y="5319210"/>
            <a:ext cx="2033905" cy="932180"/>
            <a:chOff x="3453103" y="5319210"/>
            <a:chExt cx="2033905" cy="932180"/>
          </a:xfrm>
        </p:grpSpPr>
        <p:sp>
          <p:nvSpPr>
            <p:cNvPr id="24" name="object 24"/>
            <p:cNvSpPr/>
            <p:nvPr/>
          </p:nvSpPr>
          <p:spPr>
            <a:xfrm>
              <a:off x="3463574" y="5329680"/>
              <a:ext cx="2012950" cy="911225"/>
            </a:xfrm>
            <a:custGeom>
              <a:avLst/>
              <a:gdLst/>
              <a:ahLst/>
              <a:cxnLst/>
              <a:rect l="l" t="t" r="r" b="b"/>
              <a:pathLst>
                <a:path w="2012950" h="911225">
                  <a:moveTo>
                    <a:pt x="1857575" y="0"/>
                  </a:moveTo>
                  <a:lnTo>
                    <a:pt x="157063" y="0"/>
                  </a:lnTo>
                  <a:lnTo>
                    <a:pt x="107657" y="8058"/>
                  </a:lnTo>
                  <a:lnTo>
                    <a:pt x="65109" y="30479"/>
                  </a:lnTo>
                  <a:lnTo>
                    <a:pt x="31787" y="64626"/>
                  </a:lnTo>
                  <a:lnTo>
                    <a:pt x="10058" y="107865"/>
                  </a:lnTo>
                  <a:lnTo>
                    <a:pt x="2288" y="157561"/>
                  </a:lnTo>
                  <a:lnTo>
                    <a:pt x="0" y="757019"/>
                  </a:lnTo>
                  <a:lnTo>
                    <a:pt x="8007" y="806339"/>
                  </a:lnTo>
                  <a:lnTo>
                    <a:pt x="30304" y="848682"/>
                  </a:lnTo>
                  <a:lnTo>
                    <a:pt x="64304" y="881759"/>
                  </a:lnTo>
                  <a:lnTo>
                    <a:pt x="107419" y="903283"/>
                  </a:lnTo>
                  <a:lnTo>
                    <a:pt x="157063" y="910967"/>
                  </a:lnTo>
                  <a:lnTo>
                    <a:pt x="1857575" y="910967"/>
                  </a:lnTo>
                  <a:lnTo>
                    <a:pt x="1907017" y="903283"/>
                  </a:lnTo>
                  <a:lnTo>
                    <a:pt x="1949652" y="881759"/>
                  </a:lnTo>
                  <a:lnTo>
                    <a:pt x="1983077" y="848682"/>
                  </a:lnTo>
                  <a:lnTo>
                    <a:pt x="2004893" y="806339"/>
                  </a:lnTo>
                  <a:lnTo>
                    <a:pt x="2012698" y="757019"/>
                  </a:lnTo>
                  <a:lnTo>
                    <a:pt x="2012698" y="157561"/>
                  </a:lnTo>
                  <a:lnTo>
                    <a:pt x="2004893" y="107865"/>
                  </a:lnTo>
                  <a:lnTo>
                    <a:pt x="1983077" y="64626"/>
                  </a:lnTo>
                  <a:lnTo>
                    <a:pt x="1949652" y="30479"/>
                  </a:lnTo>
                  <a:lnTo>
                    <a:pt x="1907017" y="8058"/>
                  </a:lnTo>
                  <a:lnTo>
                    <a:pt x="1857575" y="0"/>
                  </a:lnTo>
                  <a:close/>
                </a:path>
              </a:pathLst>
            </a:custGeom>
            <a:solidFill>
              <a:srgbClr val="0365C0">
                <a:alpha val="1120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463574" y="5329681"/>
              <a:ext cx="2012950" cy="911225"/>
            </a:xfrm>
            <a:custGeom>
              <a:avLst/>
              <a:gdLst/>
              <a:ahLst/>
              <a:cxnLst/>
              <a:rect l="l" t="t" r="r" b="b"/>
              <a:pathLst>
                <a:path w="2012950" h="911225">
                  <a:moveTo>
                    <a:pt x="0" y="757019"/>
                  </a:moveTo>
                  <a:lnTo>
                    <a:pt x="2288" y="157561"/>
                  </a:lnTo>
                  <a:lnTo>
                    <a:pt x="10057" y="107865"/>
                  </a:lnTo>
                  <a:lnTo>
                    <a:pt x="31787" y="64626"/>
                  </a:lnTo>
                  <a:lnTo>
                    <a:pt x="65109" y="30479"/>
                  </a:lnTo>
                  <a:lnTo>
                    <a:pt x="107657" y="8058"/>
                  </a:lnTo>
                  <a:lnTo>
                    <a:pt x="157063" y="0"/>
                  </a:lnTo>
                  <a:lnTo>
                    <a:pt x="1857574" y="0"/>
                  </a:lnTo>
                  <a:lnTo>
                    <a:pt x="1907017" y="8058"/>
                  </a:lnTo>
                  <a:lnTo>
                    <a:pt x="1949651" y="30479"/>
                  </a:lnTo>
                  <a:lnTo>
                    <a:pt x="1983077" y="64626"/>
                  </a:lnTo>
                  <a:lnTo>
                    <a:pt x="2004893" y="107865"/>
                  </a:lnTo>
                  <a:lnTo>
                    <a:pt x="2012698" y="157561"/>
                  </a:lnTo>
                  <a:lnTo>
                    <a:pt x="2012698" y="757019"/>
                  </a:lnTo>
                  <a:lnTo>
                    <a:pt x="2004893" y="806339"/>
                  </a:lnTo>
                  <a:lnTo>
                    <a:pt x="1983077" y="848682"/>
                  </a:lnTo>
                  <a:lnTo>
                    <a:pt x="1949651" y="881759"/>
                  </a:lnTo>
                  <a:lnTo>
                    <a:pt x="1907017" y="903283"/>
                  </a:lnTo>
                  <a:lnTo>
                    <a:pt x="1857574" y="910966"/>
                  </a:lnTo>
                  <a:lnTo>
                    <a:pt x="157063" y="910966"/>
                  </a:lnTo>
                  <a:lnTo>
                    <a:pt x="107419" y="903283"/>
                  </a:lnTo>
                  <a:lnTo>
                    <a:pt x="64303" y="881759"/>
                  </a:lnTo>
                  <a:lnTo>
                    <a:pt x="30304" y="848682"/>
                  </a:lnTo>
                  <a:lnTo>
                    <a:pt x="8007" y="806339"/>
                  </a:lnTo>
                  <a:lnTo>
                    <a:pt x="0" y="757019"/>
                  </a:lnTo>
                  <a:close/>
                </a:path>
              </a:pathLst>
            </a:custGeom>
            <a:ln w="20941">
              <a:solidFill>
                <a:srgbClr val="0365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529148" y="5343583"/>
            <a:ext cx="1740535" cy="8547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2280"/>
              </a:lnSpc>
              <a:spcBef>
                <a:spcPts val="90"/>
              </a:spcBef>
            </a:pPr>
            <a:r>
              <a:rPr sz="2150" spc="-175" dirty="0">
                <a:solidFill>
                  <a:srgbClr val="A6AAA9"/>
                </a:solidFill>
                <a:latin typeface="Courier New"/>
                <a:cs typeface="Courier New"/>
              </a:rPr>
              <a:t>&lt;</a:t>
            </a:r>
            <a:r>
              <a:rPr sz="2150" dirty="0">
                <a:solidFill>
                  <a:srgbClr val="A6AAA9"/>
                </a:solidFill>
                <a:latin typeface="Courier New"/>
                <a:cs typeface="Courier New"/>
              </a:rPr>
              <a:t>p</a:t>
            </a:r>
            <a:r>
              <a:rPr sz="2150" spc="-34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-175" dirty="0">
                <a:solidFill>
                  <a:srgbClr val="A6AAA9"/>
                </a:solidFill>
                <a:latin typeface="Courier New"/>
                <a:cs typeface="Courier New"/>
              </a:rPr>
              <a:t>id="foo"&gt;</a:t>
            </a:r>
            <a:endParaRPr sz="2150">
              <a:latin typeface="Courier New"/>
              <a:cs typeface="Courier New"/>
            </a:endParaRPr>
          </a:p>
          <a:p>
            <a:pPr marL="296545">
              <a:lnSpc>
                <a:spcPts val="1980"/>
              </a:lnSpc>
            </a:pPr>
            <a:r>
              <a:rPr sz="2150" b="1" spc="-175" dirty="0">
                <a:solidFill>
                  <a:srgbClr val="0365C0"/>
                </a:solidFill>
                <a:latin typeface="Courier New"/>
                <a:cs typeface="Courier New"/>
              </a:rPr>
              <a:t>foo</a:t>
            </a:r>
            <a:endParaRPr sz="2150">
              <a:latin typeface="Courier New"/>
              <a:cs typeface="Courier New"/>
            </a:endParaRPr>
          </a:p>
          <a:p>
            <a:pPr marL="12700">
              <a:lnSpc>
                <a:spcPts val="2280"/>
              </a:lnSpc>
            </a:pPr>
            <a:r>
              <a:rPr sz="2150" spc="-175" dirty="0">
                <a:solidFill>
                  <a:srgbClr val="A6AAA9"/>
                </a:solidFill>
                <a:latin typeface="Courier New"/>
                <a:cs typeface="Courier New"/>
              </a:rPr>
              <a:t>&lt;/p&gt;</a:t>
            </a:r>
            <a:endParaRPr sz="215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983396" y="7044825"/>
            <a:ext cx="10424160" cy="128460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70"/>
              </a:spcBef>
            </a:pPr>
            <a:r>
              <a:rPr sz="4100" b="1" spc="40" dirty="0">
                <a:solidFill>
                  <a:srgbClr val="51A7F9"/>
                </a:solidFill>
                <a:latin typeface="Arial"/>
                <a:cs typeface="Arial"/>
              </a:rPr>
              <a:t>named</a:t>
            </a:r>
            <a:r>
              <a:rPr sz="4100" b="1" dirty="0">
                <a:solidFill>
                  <a:srgbClr val="51A7F9"/>
                </a:solidFill>
                <a:latin typeface="Arial"/>
                <a:cs typeface="Arial"/>
              </a:rPr>
              <a:t> </a:t>
            </a:r>
            <a:r>
              <a:rPr sz="4100" b="1" spc="5" dirty="0">
                <a:solidFill>
                  <a:srgbClr val="51A7F9"/>
                </a:solidFill>
                <a:latin typeface="Arial"/>
                <a:cs typeface="Arial"/>
              </a:rPr>
              <a:t>arguments</a:t>
            </a:r>
            <a:r>
              <a:rPr sz="4100" b="1" dirty="0">
                <a:solidFill>
                  <a:srgbClr val="51A7F9"/>
                </a:solidFill>
                <a:latin typeface="Arial"/>
                <a:cs typeface="Arial"/>
              </a:rPr>
              <a:t> </a:t>
            </a:r>
            <a:r>
              <a:rPr sz="4100" spc="-70" dirty="0">
                <a:latin typeface="Arial"/>
                <a:cs typeface="Arial"/>
              </a:rPr>
              <a:t>are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35" dirty="0">
                <a:latin typeface="Arial"/>
                <a:cs typeface="Arial"/>
              </a:rPr>
              <a:t>passed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-30" dirty="0">
                <a:latin typeface="Arial"/>
                <a:cs typeface="Arial"/>
              </a:rPr>
              <a:t>as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15" dirty="0">
                <a:latin typeface="Arial"/>
                <a:cs typeface="Arial"/>
              </a:rPr>
              <a:t>HTML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55" dirty="0">
                <a:latin typeface="Arial"/>
                <a:cs typeface="Arial"/>
              </a:rPr>
              <a:t>tag </a:t>
            </a:r>
            <a:r>
              <a:rPr sz="4100" spc="-1125" dirty="0">
                <a:latin typeface="Arial"/>
                <a:cs typeface="Arial"/>
              </a:rPr>
              <a:t> </a:t>
            </a:r>
            <a:r>
              <a:rPr sz="4100" spc="50" dirty="0">
                <a:latin typeface="Arial"/>
                <a:cs typeface="Arial"/>
              </a:rPr>
              <a:t>attributes</a:t>
            </a:r>
            <a:endParaRPr sz="41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529148" y="7251035"/>
            <a:ext cx="1753235" cy="85471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296545" marR="5080" indent="-284480">
              <a:lnSpc>
                <a:spcPct val="76700"/>
              </a:lnSpc>
              <a:spcBef>
                <a:spcPts val="695"/>
              </a:spcBef>
            </a:pPr>
            <a:r>
              <a:rPr sz="2150" spc="-175" dirty="0">
                <a:solidFill>
                  <a:srgbClr val="A6AAA9"/>
                </a:solidFill>
                <a:latin typeface="Courier New"/>
                <a:cs typeface="Courier New"/>
              </a:rPr>
              <a:t>&lt;</a:t>
            </a:r>
            <a:r>
              <a:rPr sz="2150" dirty="0">
                <a:solidFill>
                  <a:srgbClr val="A6AAA9"/>
                </a:solidFill>
                <a:latin typeface="Courier New"/>
                <a:cs typeface="Courier New"/>
              </a:rPr>
              <a:t>p</a:t>
            </a:r>
            <a:r>
              <a:rPr sz="2150" spc="-34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b="1" spc="-175" dirty="0">
                <a:solidFill>
                  <a:srgbClr val="51A7F9"/>
                </a:solidFill>
                <a:latin typeface="Courier New"/>
                <a:cs typeface="Courier New"/>
              </a:rPr>
              <a:t>id="foo"</a:t>
            </a:r>
            <a:r>
              <a:rPr sz="2150" dirty="0">
                <a:solidFill>
                  <a:srgbClr val="A6AAA9"/>
                </a:solidFill>
                <a:latin typeface="Courier New"/>
                <a:cs typeface="Courier New"/>
              </a:rPr>
              <a:t>&gt;  </a:t>
            </a:r>
            <a:r>
              <a:rPr sz="2150" spc="-175" dirty="0">
                <a:solidFill>
                  <a:srgbClr val="A6AAA9"/>
                </a:solidFill>
                <a:latin typeface="Courier New"/>
                <a:cs typeface="Courier New"/>
              </a:rPr>
              <a:t>foo</a:t>
            </a:r>
            <a:endParaRPr sz="2150">
              <a:latin typeface="Courier New"/>
              <a:cs typeface="Courier New"/>
            </a:endParaRPr>
          </a:p>
          <a:p>
            <a:pPr marL="12700">
              <a:lnSpc>
                <a:spcPts val="1980"/>
              </a:lnSpc>
            </a:pPr>
            <a:r>
              <a:rPr sz="2150" spc="-175" dirty="0">
                <a:solidFill>
                  <a:srgbClr val="A6AAA9"/>
                </a:solidFill>
                <a:latin typeface="Courier New"/>
                <a:cs typeface="Courier New"/>
              </a:rPr>
              <a:t>&lt;/p&gt;</a:t>
            </a:r>
            <a:endParaRPr sz="2150">
              <a:latin typeface="Courier New"/>
              <a:cs typeface="Courier New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453103" y="7224910"/>
            <a:ext cx="2033905" cy="932180"/>
            <a:chOff x="3453103" y="7224910"/>
            <a:chExt cx="2033905" cy="932180"/>
          </a:xfrm>
        </p:grpSpPr>
        <p:sp>
          <p:nvSpPr>
            <p:cNvPr id="30" name="object 30"/>
            <p:cNvSpPr/>
            <p:nvPr/>
          </p:nvSpPr>
          <p:spPr>
            <a:xfrm>
              <a:off x="3463574" y="7235381"/>
              <a:ext cx="2012950" cy="911225"/>
            </a:xfrm>
            <a:custGeom>
              <a:avLst/>
              <a:gdLst/>
              <a:ahLst/>
              <a:cxnLst/>
              <a:rect l="l" t="t" r="r" b="b"/>
              <a:pathLst>
                <a:path w="2012950" h="911225">
                  <a:moveTo>
                    <a:pt x="1857575" y="0"/>
                  </a:moveTo>
                  <a:lnTo>
                    <a:pt x="157063" y="0"/>
                  </a:lnTo>
                  <a:lnTo>
                    <a:pt x="107657" y="8240"/>
                  </a:lnTo>
                  <a:lnTo>
                    <a:pt x="65109" y="31095"/>
                  </a:lnTo>
                  <a:lnTo>
                    <a:pt x="31787" y="65760"/>
                  </a:lnTo>
                  <a:lnTo>
                    <a:pt x="10058" y="109433"/>
                  </a:lnTo>
                  <a:lnTo>
                    <a:pt x="2288" y="159311"/>
                  </a:lnTo>
                  <a:lnTo>
                    <a:pt x="0" y="758769"/>
                  </a:lnTo>
                  <a:lnTo>
                    <a:pt x="8007" y="807907"/>
                  </a:lnTo>
                  <a:lnTo>
                    <a:pt x="30304" y="849816"/>
                  </a:lnTo>
                  <a:lnTo>
                    <a:pt x="64304" y="882375"/>
                  </a:lnTo>
                  <a:lnTo>
                    <a:pt x="107419" y="903465"/>
                  </a:lnTo>
                  <a:lnTo>
                    <a:pt x="157063" y="910967"/>
                  </a:lnTo>
                  <a:lnTo>
                    <a:pt x="1857575" y="910967"/>
                  </a:lnTo>
                  <a:lnTo>
                    <a:pt x="1907017" y="903465"/>
                  </a:lnTo>
                  <a:lnTo>
                    <a:pt x="1949652" y="882375"/>
                  </a:lnTo>
                  <a:lnTo>
                    <a:pt x="1983077" y="849816"/>
                  </a:lnTo>
                  <a:lnTo>
                    <a:pt x="2004893" y="807907"/>
                  </a:lnTo>
                  <a:lnTo>
                    <a:pt x="2012698" y="758769"/>
                  </a:lnTo>
                  <a:lnTo>
                    <a:pt x="2012698" y="159311"/>
                  </a:lnTo>
                  <a:lnTo>
                    <a:pt x="2004893" y="109433"/>
                  </a:lnTo>
                  <a:lnTo>
                    <a:pt x="1983077" y="65760"/>
                  </a:lnTo>
                  <a:lnTo>
                    <a:pt x="1949652" y="31095"/>
                  </a:lnTo>
                  <a:lnTo>
                    <a:pt x="1907017" y="8240"/>
                  </a:lnTo>
                  <a:lnTo>
                    <a:pt x="1857575" y="0"/>
                  </a:lnTo>
                  <a:close/>
                </a:path>
              </a:pathLst>
            </a:custGeom>
            <a:solidFill>
              <a:srgbClr val="51A7F9">
                <a:alpha val="1041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463574" y="7235381"/>
              <a:ext cx="2012950" cy="911225"/>
            </a:xfrm>
            <a:custGeom>
              <a:avLst/>
              <a:gdLst/>
              <a:ahLst/>
              <a:cxnLst/>
              <a:rect l="l" t="t" r="r" b="b"/>
              <a:pathLst>
                <a:path w="2012950" h="911225">
                  <a:moveTo>
                    <a:pt x="0" y="758769"/>
                  </a:moveTo>
                  <a:lnTo>
                    <a:pt x="2288" y="159311"/>
                  </a:lnTo>
                  <a:lnTo>
                    <a:pt x="10057" y="109433"/>
                  </a:lnTo>
                  <a:lnTo>
                    <a:pt x="31787" y="65760"/>
                  </a:lnTo>
                  <a:lnTo>
                    <a:pt x="65109" y="31095"/>
                  </a:lnTo>
                  <a:lnTo>
                    <a:pt x="107657" y="8240"/>
                  </a:lnTo>
                  <a:lnTo>
                    <a:pt x="157063" y="0"/>
                  </a:lnTo>
                  <a:lnTo>
                    <a:pt x="1857574" y="0"/>
                  </a:lnTo>
                  <a:lnTo>
                    <a:pt x="1907017" y="8240"/>
                  </a:lnTo>
                  <a:lnTo>
                    <a:pt x="1949651" y="31095"/>
                  </a:lnTo>
                  <a:lnTo>
                    <a:pt x="1983077" y="65760"/>
                  </a:lnTo>
                  <a:lnTo>
                    <a:pt x="2004893" y="109433"/>
                  </a:lnTo>
                  <a:lnTo>
                    <a:pt x="2012698" y="159311"/>
                  </a:lnTo>
                  <a:lnTo>
                    <a:pt x="2012698" y="758769"/>
                  </a:lnTo>
                  <a:lnTo>
                    <a:pt x="2004893" y="807907"/>
                  </a:lnTo>
                  <a:lnTo>
                    <a:pt x="1983077" y="849816"/>
                  </a:lnTo>
                  <a:lnTo>
                    <a:pt x="1949651" y="882375"/>
                  </a:lnTo>
                  <a:lnTo>
                    <a:pt x="1907017" y="903465"/>
                  </a:lnTo>
                  <a:lnTo>
                    <a:pt x="1857574" y="910966"/>
                  </a:lnTo>
                  <a:lnTo>
                    <a:pt x="157063" y="910966"/>
                  </a:lnTo>
                  <a:lnTo>
                    <a:pt x="107419" y="903465"/>
                  </a:lnTo>
                  <a:lnTo>
                    <a:pt x="64303" y="882375"/>
                  </a:lnTo>
                  <a:lnTo>
                    <a:pt x="30304" y="849816"/>
                  </a:lnTo>
                  <a:lnTo>
                    <a:pt x="8007" y="807907"/>
                  </a:lnTo>
                  <a:lnTo>
                    <a:pt x="0" y="758769"/>
                  </a:lnTo>
                  <a:close/>
                </a:path>
              </a:pathLst>
            </a:custGeom>
            <a:ln w="20941">
              <a:solidFill>
                <a:srgbClr val="51A7F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00440" y="3383295"/>
            <a:ext cx="6303645" cy="191071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350" u="none" spc="540" dirty="0">
                <a:solidFill>
                  <a:srgbClr val="C0C0C0"/>
                </a:solidFill>
                <a:latin typeface="Palatino Linotype"/>
                <a:cs typeface="Palatino Linotype"/>
              </a:rPr>
              <a:t>Create</a:t>
            </a:r>
            <a:r>
              <a:rPr sz="12350" u="none" spc="-90" dirty="0">
                <a:solidFill>
                  <a:srgbClr val="C0C0C0"/>
                </a:solidFill>
                <a:latin typeface="Palatino Linotype"/>
                <a:cs typeface="Palatino Linotype"/>
              </a:rPr>
              <a:t> </a:t>
            </a:r>
            <a:r>
              <a:rPr sz="12350" u="none" spc="1245" dirty="0">
                <a:solidFill>
                  <a:srgbClr val="C0C0C0"/>
                </a:solidFill>
                <a:latin typeface="Palatino Linotype"/>
                <a:cs typeface="Palatino Linotype"/>
              </a:rPr>
              <a:t>a</a:t>
            </a:r>
            <a:endParaRPr sz="1235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24424" y="3900033"/>
            <a:ext cx="10055860" cy="39331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5650" spc="1095" dirty="0">
                <a:solidFill>
                  <a:srgbClr val="FFFFFF"/>
                </a:solidFill>
                <a:latin typeface="Palatino Linotype"/>
                <a:cs typeface="Palatino Linotype"/>
              </a:rPr>
              <a:t>layout</a:t>
            </a:r>
            <a:endParaRPr sz="256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09234" y="3926582"/>
            <a:ext cx="11036935" cy="5361305"/>
            <a:chOff x="6209234" y="3926582"/>
            <a:chExt cx="11036935" cy="5361305"/>
          </a:xfrm>
        </p:grpSpPr>
        <p:sp>
          <p:nvSpPr>
            <p:cNvPr id="3" name="object 3"/>
            <p:cNvSpPr/>
            <p:nvPr/>
          </p:nvSpPr>
          <p:spPr>
            <a:xfrm>
              <a:off x="6209234" y="3968465"/>
              <a:ext cx="7686040" cy="5277485"/>
            </a:xfrm>
            <a:custGeom>
              <a:avLst/>
              <a:gdLst/>
              <a:ahLst/>
              <a:cxnLst/>
              <a:rect l="l" t="t" r="r" b="b"/>
              <a:pathLst>
                <a:path w="7686040" h="5277484">
                  <a:moveTo>
                    <a:pt x="0" y="5277326"/>
                  </a:moveTo>
                  <a:lnTo>
                    <a:pt x="7685629" y="5277326"/>
                  </a:lnTo>
                  <a:lnTo>
                    <a:pt x="7685629" y="0"/>
                  </a:lnTo>
                  <a:lnTo>
                    <a:pt x="0" y="0"/>
                  </a:lnTo>
                  <a:lnTo>
                    <a:pt x="0" y="5277326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05335" y="3926582"/>
              <a:ext cx="3340212" cy="53610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4808125" y="11022734"/>
            <a:ext cx="1950085" cy="146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20"/>
              </a:lnSpc>
            </a:pP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©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2015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RStudio,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Inc.</a:t>
            </a:r>
            <a:r>
              <a:rPr sz="1150" spc="-6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All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rights</a:t>
            </a:r>
            <a:endParaRPr sz="115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u="none" spc="15" dirty="0"/>
              <a:t>Slides</a:t>
            </a:r>
            <a:r>
              <a:rPr u="none" spc="-10" dirty="0"/>
              <a:t> </a:t>
            </a:r>
            <a:r>
              <a:rPr u="none" spc="35" dirty="0"/>
              <a:t>at:</a:t>
            </a:r>
            <a:r>
              <a:rPr u="none" spc="-10" dirty="0"/>
              <a:t> </a:t>
            </a:r>
            <a:r>
              <a:rPr spc="80" dirty="0"/>
              <a:t>bit.ly/shiny-quickstart-3</a:t>
            </a:r>
          </a:p>
        </p:txBody>
      </p:sp>
      <p:sp>
        <p:nvSpPr>
          <p:cNvPr id="11" name="object 11"/>
          <p:cNvSpPr/>
          <p:nvPr/>
        </p:nvSpPr>
        <p:spPr>
          <a:xfrm>
            <a:off x="0" y="1727701"/>
            <a:ext cx="18806160" cy="9580880"/>
          </a:xfrm>
          <a:custGeom>
            <a:avLst/>
            <a:gdLst/>
            <a:ahLst/>
            <a:cxnLst/>
            <a:rect l="l" t="t" r="r" b="b"/>
            <a:pathLst>
              <a:path w="18806160" h="9580880">
                <a:moveTo>
                  <a:pt x="18805703" y="1507807"/>
                </a:moveTo>
                <a:lnTo>
                  <a:pt x="16732466" y="1507807"/>
                </a:lnTo>
                <a:lnTo>
                  <a:pt x="16732466" y="0"/>
                </a:lnTo>
                <a:lnTo>
                  <a:pt x="0" y="0"/>
                </a:lnTo>
                <a:lnTo>
                  <a:pt x="0" y="2240775"/>
                </a:lnTo>
                <a:lnTo>
                  <a:pt x="13894854" y="2240775"/>
                </a:lnTo>
                <a:lnTo>
                  <a:pt x="13894854" y="7518095"/>
                </a:lnTo>
                <a:lnTo>
                  <a:pt x="0" y="7518095"/>
                </a:lnTo>
                <a:lnTo>
                  <a:pt x="0" y="9580855"/>
                </a:lnTo>
                <a:lnTo>
                  <a:pt x="16742944" y="9580855"/>
                </a:lnTo>
                <a:lnTo>
                  <a:pt x="16742944" y="8470951"/>
                </a:lnTo>
                <a:lnTo>
                  <a:pt x="18805703" y="8470951"/>
                </a:lnTo>
                <a:lnTo>
                  <a:pt x="18805703" y="15078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677557" y="1465186"/>
            <a:ext cx="11240770" cy="147701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3533775" marR="5080" indent="-3521710">
              <a:lnSpc>
                <a:spcPts val="5690"/>
              </a:lnSpc>
              <a:spcBef>
                <a:spcPts val="245"/>
              </a:spcBef>
            </a:pPr>
            <a:r>
              <a:rPr sz="4750" spc="-15" dirty="0">
                <a:latin typeface="Arial"/>
                <a:cs typeface="Arial"/>
              </a:rPr>
              <a:t>Use</a:t>
            </a:r>
            <a:r>
              <a:rPr sz="4750" dirty="0">
                <a:latin typeface="Arial"/>
                <a:cs typeface="Arial"/>
              </a:rPr>
              <a:t> </a:t>
            </a:r>
            <a:r>
              <a:rPr sz="4750" spc="40" dirty="0">
                <a:latin typeface="Arial"/>
                <a:cs typeface="Arial"/>
              </a:rPr>
              <a:t>layout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70" dirty="0">
                <a:latin typeface="Arial"/>
                <a:cs typeface="Arial"/>
              </a:rPr>
              <a:t>functions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140" dirty="0">
                <a:latin typeface="Arial"/>
                <a:cs typeface="Arial"/>
              </a:rPr>
              <a:t>to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75" dirty="0">
                <a:latin typeface="Arial"/>
                <a:cs typeface="Arial"/>
              </a:rPr>
              <a:t>position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15" dirty="0">
                <a:latin typeface="Arial"/>
                <a:cs typeface="Arial"/>
              </a:rPr>
              <a:t>elements </a:t>
            </a:r>
            <a:r>
              <a:rPr sz="4750" spc="-1305" dirty="0">
                <a:latin typeface="Arial"/>
                <a:cs typeface="Arial"/>
              </a:rPr>
              <a:t> </a:t>
            </a:r>
            <a:r>
              <a:rPr sz="4750" spc="70" dirty="0">
                <a:latin typeface="Arial"/>
                <a:cs typeface="Arial"/>
              </a:rPr>
              <a:t>within</a:t>
            </a:r>
            <a:r>
              <a:rPr sz="4750" dirty="0">
                <a:latin typeface="Arial"/>
                <a:cs typeface="Arial"/>
              </a:rPr>
              <a:t> </a:t>
            </a:r>
            <a:r>
              <a:rPr sz="4750" spc="35" dirty="0">
                <a:latin typeface="Arial"/>
                <a:cs typeface="Arial"/>
              </a:rPr>
              <a:t>your</a:t>
            </a:r>
            <a:r>
              <a:rPr sz="4750" dirty="0">
                <a:latin typeface="Arial"/>
                <a:cs typeface="Arial"/>
              </a:rPr>
              <a:t> </a:t>
            </a:r>
            <a:r>
              <a:rPr sz="4750" spc="100" dirty="0">
                <a:latin typeface="Arial"/>
                <a:cs typeface="Arial"/>
              </a:rPr>
              <a:t>app</a:t>
            </a:r>
            <a:endParaRPr sz="475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284625" y="4293063"/>
            <a:ext cx="7555865" cy="5857875"/>
            <a:chOff x="6284625" y="4293063"/>
            <a:chExt cx="7555865" cy="585787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55827" y="4293063"/>
              <a:ext cx="2157002" cy="69107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439594" y="10062520"/>
              <a:ext cx="7245984" cy="0"/>
            </a:xfrm>
            <a:custGeom>
              <a:avLst/>
              <a:gdLst/>
              <a:ahLst/>
              <a:cxnLst/>
              <a:rect l="l" t="t" r="r" b="b"/>
              <a:pathLst>
                <a:path w="7245984">
                  <a:moveTo>
                    <a:pt x="0" y="0"/>
                  </a:moveTo>
                  <a:lnTo>
                    <a:pt x="25595" y="0"/>
                  </a:lnTo>
                  <a:lnTo>
                    <a:pt x="7220960" y="0"/>
                  </a:lnTo>
                  <a:lnTo>
                    <a:pt x="7245852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284620" y="9974573"/>
              <a:ext cx="7555865" cy="176530"/>
            </a:xfrm>
            <a:custGeom>
              <a:avLst/>
              <a:gdLst/>
              <a:ahLst/>
              <a:cxnLst/>
              <a:rect l="l" t="t" r="r" b="b"/>
              <a:pathLst>
                <a:path w="7555865" h="176529">
                  <a:moveTo>
                    <a:pt x="175907" y="0"/>
                  </a:moveTo>
                  <a:lnTo>
                    <a:pt x="0" y="87947"/>
                  </a:lnTo>
                  <a:lnTo>
                    <a:pt x="175907" y="175907"/>
                  </a:lnTo>
                  <a:lnTo>
                    <a:pt x="175907" y="0"/>
                  </a:lnTo>
                  <a:close/>
                </a:path>
                <a:path w="7555865" h="176529">
                  <a:moveTo>
                    <a:pt x="7555789" y="87947"/>
                  </a:moveTo>
                  <a:lnTo>
                    <a:pt x="7379881" y="0"/>
                  </a:lnTo>
                  <a:lnTo>
                    <a:pt x="7379881" y="175907"/>
                  </a:lnTo>
                  <a:lnTo>
                    <a:pt x="7555789" y="879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887522" y="9955802"/>
            <a:ext cx="329565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750" spc="15" dirty="0">
                <a:latin typeface="Times New Roman"/>
                <a:cs typeface="Times New Roman"/>
              </a:rPr>
              <a:t>x</a:t>
            </a:r>
            <a:endParaRPr sz="4750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691973" y="3960088"/>
            <a:ext cx="176530" cy="5294630"/>
            <a:chOff x="5691973" y="3960088"/>
            <a:chExt cx="176530" cy="5294630"/>
          </a:xfrm>
        </p:grpSpPr>
        <p:sp>
          <p:nvSpPr>
            <p:cNvPr id="19" name="object 19"/>
            <p:cNvSpPr/>
            <p:nvPr/>
          </p:nvSpPr>
          <p:spPr>
            <a:xfrm>
              <a:off x="5779928" y="4115057"/>
              <a:ext cx="0" cy="4984750"/>
            </a:xfrm>
            <a:custGeom>
              <a:avLst/>
              <a:gdLst/>
              <a:ahLst/>
              <a:cxnLst/>
              <a:rect l="l" t="t" r="r" b="b"/>
              <a:pathLst>
                <a:path h="4984750">
                  <a:moveTo>
                    <a:pt x="0" y="0"/>
                  </a:moveTo>
                  <a:lnTo>
                    <a:pt x="0" y="21190"/>
                  </a:lnTo>
                  <a:lnTo>
                    <a:pt x="0" y="4968019"/>
                  </a:lnTo>
                  <a:lnTo>
                    <a:pt x="0" y="4984141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691962" y="3960094"/>
              <a:ext cx="176530" cy="5294630"/>
            </a:xfrm>
            <a:custGeom>
              <a:avLst/>
              <a:gdLst/>
              <a:ahLst/>
              <a:cxnLst/>
              <a:rect l="l" t="t" r="r" b="b"/>
              <a:pathLst>
                <a:path w="176529" h="5294630">
                  <a:moveTo>
                    <a:pt x="175920" y="5118163"/>
                  </a:moveTo>
                  <a:lnTo>
                    <a:pt x="0" y="5118163"/>
                  </a:lnTo>
                  <a:lnTo>
                    <a:pt x="87960" y="5294084"/>
                  </a:lnTo>
                  <a:lnTo>
                    <a:pt x="175920" y="5118163"/>
                  </a:lnTo>
                  <a:close/>
                </a:path>
                <a:path w="176529" h="5294630">
                  <a:moveTo>
                    <a:pt x="175920" y="175907"/>
                  </a:moveTo>
                  <a:lnTo>
                    <a:pt x="87960" y="0"/>
                  </a:lnTo>
                  <a:lnTo>
                    <a:pt x="0" y="175907"/>
                  </a:lnTo>
                  <a:lnTo>
                    <a:pt x="175920" y="1759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248332" y="6196160"/>
            <a:ext cx="329565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750" spc="15" dirty="0">
                <a:latin typeface="Times New Roman"/>
                <a:cs typeface="Times New Roman"/>
              </a:rPr>
              <a:t>y</a:t>
            </a:r>
            <a:endParaRPr sz="47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785821" y="11010034"/>
            <a:ext cx="636905" cy="172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reserved.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09234" y="3926582"/>
            <a:ext cx="11036935" cy="5361305"/>
            <a:chOff x="6209234" y="3926582"/>
            <a:chExt cx="11036935" cy="5361305"/>
          </a:xfrm>
        </p:grpSpPr>
        <p:sp>
          <p:nvSpPr>
            <p:cNvPr id="3" name="object 3"/>
            <p:cNvSpPr/>
            <p:nvPr/>
          </p:nvSpPr>
          <p:spPr>
            <a:xfrm>
              <a:off x="6209234" y="3968465"/>
              <a:ext cx="7686040" cy="5277485"/>
            </a:xfrm>
            <a:custGeom>
              <a:avLst/>
              <a:gdLst/>
              <a:ahLst/>
              <a:cxnLst/>
              <a:rect l="l" t="t" r="r" b="b"/>
              <a:pathLst>
                <a:path w="7686040" h="5277484">
                  <a:moveTo>
                    <a:pt x="0" y="5277326"/>
                  </a:moveTo>
                  <a:lnTo>
                    <a:pt x="7685629" y="5277326"/>
                  </a:lnTo>
                  <a:lnTo>
                    <a:pt x="7685629" y="0"/>
                  </a:lnTo>
                  <a:lnTo>
                    <a:pt x="0" y="0"/>
                  </a:lnTo>
                  <a:lnTo>
                    <a:pt x="0" y="5277326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05335" y="3926582"/>
              <a:ext cx="3340212" cy="536109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4808125" y="11022734"/>
            <a:ext cx="1950085" cy="1466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20"/>
              </a:lnSpc>
            </a:pP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©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2015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RStudio,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Inc.</a:t>
            </a:r>
            <a:r>
              <a:rPr sz="1150" spc="-6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All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rights</a:t>
            </a:r>
            <a:endParaRPr sz="115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859775" y="58783"/>
            <a:ext cx="8148955" cy="634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930"/>
              </a:lnSpc>
            </a:pPr>
            <a:r>
              <a:rPr sz="4250" spc="15" dirty="0">
                <a:solidFill>
                  <a:srgbClr val="53585F"/>
                </a:solidFill>
                <a:latin typeface="Arial"/>
                <a:cs typeface="Arial"/>
              </a:rPr>
              <a:t>Slides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spc="35" dirty="0">
                <a:solidFill>
                  <a:srgbClr val="53585F"/>
                </a:solidFill>
                <a:latin typeface="Arial"/>
                <a:cs typeface="Arial"/>
              </a:rPr>
              <a:t>at:</a:t>
            </a:r>
            <a:r>
              <a:rPr sz="4250" spc="-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spc="80" dirty="0">
                <a:solidFill>
                  <a:srgbClr val="53585F"/>
                </a:solidFill>
                <a:latin typeface="Arial"/>
                <a:cs typeface="Arial"/>
              </a:rPr>
              <a:t>bit.ly/shiny-quickstart-3</a:t>
            </a:r>
            <a:endParaRPr sz="425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1727696"/>
            <a:ext cx="18806160" cy="9580880"/>
            <a:chOff x="0" y="1727696"/>
            <a:chExt cx="18806160" cy="9580880"/>
          </a:xfrm>
        </p:grpSpPr>
        <p:sp>
          <p:nvSpPr>
            <p:cNvPr id="11" name="object 11"/>
            <p:cNvSpPr/>
            <p:nvPr/>
          </p:nvSpPr>
          <p:spPr>
            <a:xfrm>
              <a:off x="0" y="1727701"/>
              <a:ext cx="18806160" cy="9580880"/>
            </a:xfrm>
            <a:custGeom>
              <a:avLst/>
              <a:gdLst/>
              <a:ahLst/>
              <a:cxnLst/>
              <a:rect l="l" t="t" r="r" b="b"/>
              <a:pathLst>
                <a:path w="18806160" h="9580880">
                  <a:moveTo>
                    <a:pt x="18805703" y="1507807"/>
                  </a:moveTo>
                  <a:lnTo>
                    <a:pt x="16732466" y="1507807"/>
                  </a:lnTo>
                  <a:lnTo>
                    <a:pt x="16732466" y="0"/>
                  </a:lnTo>
                  <a:lnTo>
                    <a:pt x="0" y="0"/>
                  </a:lnTo>
                  <a:lnTo>
                    <a:pt x="0" y="2240775"/>
                  </a:lnTo>
                  <a:lnTo>
                    <a:pt x="13894854" y="2240775"/>
                  </a:lnTo>
                  <a:lnTo>
                    <a:pt x="13894854" y="7518095"/>
                  </a:lnTo>
                  <a:lnTo>
                    <a:pt x="0" y="7518095"/>
                  </a:lnTo>
                  <a:lnTo>
                    <a:pt x="0" y="9580855"/>
                  </a:lnTo>
                  <a:lnTo>
                    <a:pt x="16742944" y="9580855"/>
                  </a:lnTo>
                  <a:lnTo>
                    <a:pt x="16742944" y="8470951"/>
                  </a:lnTo>
                  <a:lnTo>
                    <a:pt x="18805703" y="8470951"/>
                  </a:lnTo>
                  <a:lnTo>
                    <a:pt x="18805703" y="15078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23807" y="5313550"/>
              <a:ext cx="4137111" cy="3919223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677557" y="1465186"/>
            <a:ext cx="11240770" cy="147701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3533775" marR="5080" indent="-3521710">
              <a:lnSpc>
                <a:spcPts val="5690"/>
              </a:lnSpc>
              <a:spcBef>
                <a:spcPts val="245"/>
              </a:spcBef>
            </a:pPr>
            <a:r>
              <a:rPr sz="4750" spc="-15" dirty="0">
                <a:latin typeface="Arial"/>
                <a:cs typeface="Arial"/>
              </a:rPr>
              <a:t>Use</a:t>
            </a:r>
            <a:r>
              <a:rPr sz="4750" dirty="0">
                <a:latin typeface="Arial"/>
                <a:cs typeface="Arial"/>
              </a:rPr>
              <a:t> </a:t>
            </a:r>
            <a:r>
              <a:rPr sz="4750" spc="40" dirty="0">
                <a:latin typeface="Arial"/>
                <a:cs typeface="Arial"/>
              </a:rPr>
              <a:t>layout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70" dirty="0">
                <a:latin typeface="Arial"/>
                <a:cs typeface="Arial"/>
              </a:rPr>
              <a:t>functions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140" dirty="0">
                <a:latin typeface="Arial"/>
                <a:cs typeface="Arial"/>
              </a:rPr>
              <a:t>to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75" dirty="0">
                <a:latin typeface="Arial"/>
                <a:cs typeface="Arial"/>
              </a:rPr>
              <a:t>position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15" dirty="0">
                <a:latin typeface="Arial"/>
                <a:cs typeface="Arial"/>
              </a:rPr>
              <a:t>elements </a:t>
            </a:r>
            <a:r>
              <a:rPr sz="4750" spc="-1305" dirty="0">
                <a:latin typeface="Arial"/>
                <a:cs typeface="Arial"/>
              </a:rPr>
              <a:t> </a:t>
            </a:r>
            <a:r>
              <a:rPr sz="4750" spc="70" dirty="0">
                <a:latin typeface="Arial"/>
                <a:cs typeface="Arial"/>
              </a:rPr>
              <a:t>within</a:t>
            </a:r>
            <a:r>
              <a:rPr sz="4750" dirty="0">
                <a:latin typeface="Arial"/>
                <a:cs typeface="Arial"/>
              </a:rPr>
              <a:t> </a:t>
            </a:r>
            <a:r>
              <a:rPr sz="4750" spc="35" dirty="0">
                <a:latin typeface="Arial"/>
                <a:cs typeface="Arial"/>
              </a:rPr>
              <a:t>your</a:t>
            </a:r>
            <a:r>
              <a:rPr sz="4750" dirty="0">
                <a:latin typeface="Arial"/>
                <a:cs typeface="Arial"/>
              </a:rPr>
              <a:t> </a:t>
            </a:r>
            <a:r>
              <a:rPr sz="4750" spc="100" dirty="0">
                <a:latin typeface="Arial"/>
                <a:cs typeface="Arial"/>
              </a:rPr>
              <a:t>app</a:t>
            </a:r>
            <a:endParaRPr sz="475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u="none" spc="15" dirty="0"/>
              <a:t>Slides</a:t>
            </a:r>
            <a:r>
              <a:rPr u="none" spc="-10" dirty="0"/>
              <a:t> </a:t>
            </a:r>
            <a:r>
              <a:rPr u="none" spc="35" dirty="0"/>
              <a:t>at:</a:t>
            </a:r>
            <a:r>
              <a:rPr u="none" spc="-10" dirty="0"/>
              <a:t> </a:t>
            </a:r>
            <a:r>
              <a:rPr spc="80" dirty="0"/>
              <a:t>bit.ly/shiny-quickstart-3</a:t>
            </a:r>
          </a:p>
        </p:txBody>
      </p:sp>
      <p:grpSp>
        <p:nvGrpSpPr>
          <p:cNvPr id="19" name="object 19"/>
          <p:cNvGrpSpPr/>
          <p:nvPr/>
        </p:nvGrpSpPr>
        <p:grpSpPr>
          <a:xfrm>
            <a:off x="7671991" y="9626079"/>
            <a:ext cx="5278755" cy="398145"/>
            <a:chOff x="7671991" y="9626079"/>
            <a:chExt cx="5278755" cy="398145"/>
          </a:xfrm>
        </p:grpSpPr>
        <p:sp>
          <p:nvSpPr>
            <p:cNvPr id="20" name="object 20"/>
            <p:cNvSpPr/>
            <p:nvPr/>
          </p:nvSpPr>
          <p:spPr>
            <a:xfrm>
              <a:off x="7826803" y="9713004"/>
              <a:ext cx="4968875" cy="224154"/>
            </a:xfrm>
            <a:custGeom>
              <a:avLst/>
              <a:gdLst/>
              <a:ahLst/>
              <a:cxnLst/>
              <a:rect l="l" t="t" r="r" b="b"/>
              <a:pathLst>
                <a:path w="4968875" h="224154">
                  <a:moveTo>
                    <a:pt x="0" y="0"/>
                  </a:moveTo>
                  <a:lnTo>
                    <a:pt x="20920" y="942"/>
                  </a:lnTo>
                  <a:lnTo>
                    <a:pt x="4947713" y="222830"/>
                  </a:lnTo>
                  <a:lnTo>
                    <a:pt x="4968634" y="223772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671981" y="9626085"/>
              <a:ext cx="5278755" cy="398145"/>
            </a:xfrm>
            <a:custGeom>
              <a:avLst/>
              <a:gdLst/>
              <a:ahLst/>
              <a:cxnLst/>
              <a:rect l="l" t="t" r="r" b="b"/>
              <a:pathLst>
                <a:path w="5278755" h="398145">
                  <a:moveTo>
                    <a:pt x="179692" y="0"/>
                  </a:moveTo>
                  <a:lnTo>
                    <a:pt x="0" y="79959"/>
                  </a:lnTo>
                  <a:lnTo>
                    <a:pt x="171780" y="175729"/>
                  </a:lnTo>
                  <a:lnTo>
                    <a:pt x="179692" y="0"/>
                  </a:lnTo>
                  <a:close/>
                </a:path>
                <a:path w="5278755" h="398145">
                  <a:moveTo>
                    <a:pt x="5278272" y="317665"/>
                  </a:moveTo>
                  <a:lnTo>
                    <a:pt x="5106479" y="221894"/>
                  </a:lnTo>
                  <a:lnTo>
                    <a:pt x="5098580" y="397624"/>
                  </a:lnTo>
                  <a:lnTo>
                    <a:pt x="5278272" y="3176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9904572" y="9725442"/>
            <a:ext cx="295275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750" spc="10" dirty="0">
                <a:latin typeface="Times New Roman"/>
                <a:cs typeface="Times New Roman"/>
              </a:rPr>
              <a:t>z</a:t>
            </a:r>
            <a:endParaRPr sz="47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785821" y="11010034"/>
            <a:ext cx="636905" cy="172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reserved.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847075" y="19948"/>
            <a:ext cx="817435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solidFill>
                  <a:srgbClr val="53585F"/>
                </a:solidFill>
                <a:latin typeface="Arial"/>
                <a:cs typeface="Arial"/>
              </a:rPr>
              <a:t>Slides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spc="35" dirty="0">
                <a:solidFill>
                  <a:srgbClr val="53585F"/>
                </a:solidFill>
                <a:latin typeface="Arial"/>
                <a:cs typeface="Arial"/>
              </a:rPr>
              <a:t>at: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u="sng" spc="80" dirty="0">
                <a:solidFill>
                  <a:srgbClr val="53585F"/>
                </a:solidFill>
                <a:uFill>
                  <a:solidFill>
                    <a:srgbClr val="53585F"/>
                  </a:solidFill>
                </a:uFill>
                <a:latin typeface="Arial"/>
                <a:cs typeface="Arial"/>
              </a:rPr>
              <a:t>bit.ly/shiny-quickstart-3</a:t>
            </a:r>
            <a:endParaRPr sz="42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396279" y="1544637"/>
            <a:ext cx="780351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484245" algn="l"/>
              </a:tabLst>
            </a:pPr>
            <a:r>
              <a:rPr sz="8250" u="none" spc="45" dirty="0">
                <a:solidFill>
                  <a:srgbClr val="000000"/>
                </a:solidFill>
              </a:rPr>
              <a:t>Layout	</a:t>
            </a:r>
            <a:r>
              <a:rPr sz="8250" u="none" spc="95" dirty="0">
                <a:solidFill>
                  <a:srgbClr val="000000"/>
                </a:solidFill>
              </a:rPr>
              <a:t>functions</a:t>
            </a:r>
            <a:endParaRPr sz="8250"/>
          </a:p>
        </p:txBody>
      </p:sp>
      <p:sp>
        <p:nvSpPr>
          <p:cNvPr id="8" name="object 8"/>
          <p:cNvSpPr txBox="1"/>
          <p:nvPr/>
        </p:nvSpPr>
        <p:spPr>
          <a:xfrm>
            <a:off x="4823615" y="3373391"/>
            <a:ext cx="10948670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750" spc="105" dirty="0">
                <a:latin typeface="Arial"/>
                <a:cs typeface="Arial"/>
              </a:rPr>
              <a:t>Add</a:t>
            </a:r>
            <a:r>
              <a:rPr sz="4750" dirty="0">
                <a:latin typeface="Arial"/>
                <a:cs typeface="Arial"/>
              </a:rPr>
              <a:t> </a:t>
            </a:r>
            <a:r>
              <a:rPr sz="4750" spc="20" dirty="0">
                <a:latin typeface="Arial"/>
                <a:cs typeface="Arial"/>
              </a:rPr>
              <a:t>HTML</a:t>
            </a:r>
            <a:r>
              <a:rPr sz="4750" dirty="0">
                <a:latin typeface="Arial"/>
                <a:cs typeface="Arial"/>
              </a:rPr>
              <a:t> </a:t>
            </a:r>
            <a:r>
              <a:rPr sz="4750" spc="75" dirty="0">
                <a:latin typeface="Arial"/>
                <a:cs typeface="Arial"/>
              </a:rPr>
              <a:t>that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50" dirty="0">
                <a:latin typeface="Arial"/>
                <a:cs typeface="Arial"/>
              </a:rPr>
              <a:t>divides</a:t>
            </a:r>
            <a:r>
              <a:rPr sz="4750" dirty="0">
                <a:latin typeface="Arial"/>
                <a:cs typeface="Arial"/>
              </a:rPr>
              <a:t> </a:t>
            </a:r>
            <a:r>
              <a:rPr sz="4750" spc="40" dirty="0">
                <a:latin typeface="Arial"/>
                <a:cs typeface="Arial"/>
              </a:rPr>
              <a:t>the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-30" dirty="0">
                <a:latin typeface="Arial"/>
                <a:cs typeface="Arial"/>
              </a:rPr>
              <a:t>UI</a:t>
            </a:r>
            <a:r>
              <a:rPr sz="4750" dirty="0">
                <a:latin typeface="Arial"/>
                <a:cs typeface="Arial"/>
              </a:rPr>
              <a:t> </a:t>
            </a:r>
            <a:r>
              <a:rPr sz="4750" spc="75" dirty="0">
                <a:latin typeface="Arial"/>
                <a:cs typeface="Arial"/>
              </a:rPr>
              <a:t>into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-75" dirty="0">
                <a:latin typeface="Arial"/>
                <a:cs typeface="Arial"/>
              </a:rPr>
              <a:t>a</a:t>
            </a:r>
            <a:r>
              <a:rPr sz="4750" dirty="0">
                <a:latin typeface="Arial"/>
                <a:cs typeface="Arial"/>
              </a:rPr>
              <a:t> </a:t>
            </a:r>
            <a:r>
              <a:rPr sz="4750" spc="75" dirty="0">
                <a:latin typeface="Arial"/>
                <a:cs typeface="Arial"/>
              </a:rPr>
              <a:t>grid</a:t>
            </a:r>
            <a:endParaRPr sz="475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999939" y="4607189"/>
            <a:ext cx="15968344" cy="1309370"/>
            <a:chOff x="1999939" y="4607189"/>
            <a:chExt cx="15968344" cy="1309370"/>
          </a:xfrm>
        </p:grpSpPr>
        <p:sp>
          <p:nvSpPr>
            <p:cNvPr id="10" name="object 10"/>
            <p:cNvSpPr/>
            <p:nvPr/>
          </p:nvSpPr>
          <p:spPr>
            <a:xfrm>
              <a:off x="1999932" y="4858492"/>
              <a:ext cx="15706725" cy="1057910"/>
            </a:xfrm>
            <a:custGeom>
              <a:avLst/>
              <a:gdLst/>
              <a:ahLst/>
              <a:cxnLst/>
              <a:rect l="l" t="t" r="r" b="b"/>
              <a:pathLst>
                <a:path w="15706725" h="1057910">
                  <a:moveTo>
                    <a:pt x="15706332" y="0"/>
                  </a:moveTo>
                  <a:lnTo>
                    <a:pt x="0" y="0"/>
                  </a:lnTo>
                  <a:lnTo>
                    <a:pt x="0" y="848144"/>
                  </a:lnTo>
                  <a:lnTo>
                    <a:pt x="0" y="1057567"/>
                  </a:lnTo>
                  <a:lnTo>
                    <a:pt x="15706332" y="1057567"/>
                  </a:lnTo>
                  <a:lnTo>
                    <a:pt x="15706332" y="848144"/>
                  </a:lnTo>
                  <a:lnTo>
                    <a:pt x="15706332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261711" y="4607189"/>
              <a:ext cx="15706725" cy="1099820"/>
            </a:xfrm>
            <a:custGeom>
              <a:avLst/>
              <a:gdLst/>
              <a:ahLst/>
              <a:cxnLst/>
              <a:rect l="l" t="t" r="r" b="b"/>
              <a:pathLst>
                <a:path w="15706725" h="1099820">
                  <a:moveTo>
                    <a:pt x="0" y="0"/>
                  </a:moveTo>
                  <a:lnTo>
                    <a:pt x="15706328" y="0"/>
                  </a:lnTo>
                  <a:lnTo>
                    <a:pt x="15706328" y="1099442"/>
                  </a:lnTo>
                  <a:lnTo>
                    <a:pt x="0" y="1099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261711" y="4858491"/>
            <a:ext cx="15706725" cy="848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7960">
              <a:lnSpc>
                <a:spcPts val="5190"/>
              </a:lnSpc>
            </a:pPr>
            <a:r>
              <a:rPr sz="4950" spc="-5" dirty="0">
                <a:solidFill>
                  <a:srgbClr val="002452"/>
                </a:solidFill>
                <a:latin typeface="Courier New"/>
                <a:cs typeface="Courier New"/>
              </a:rPr>
              <a:t>fluidRow()</a:t>
            </a:r>
            <a:endParaRPr sz="4950">
              <a:latin typeface="Courier New"/>
              <a:cs typeface="Courier New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010410" y="7486683"/>
            <a:ext cx="15968344" cy="1319530"/>
            <a:chOff x="2010410" y="7486683"/>
            <a:chExt cx="15968344" cy="1319530"/>
          </a:xfrm>
        </p:grpSpPr>
        <p:sp>
          <p:nvSpPr>
            <p:cNvPr id="14" name="object 14"/>
            <p:cNvSpPr/>
            <p:nvPr/>
          </p:nvSpPr>
          <p:spPr>
            <a:xfrm>
              <a:off x="2010397" y="7748466"/>
              <a:ext cx="15706725" cy="1057910"/>
            </a:xfrm>
            <a:custGeom>
              <a:avLst/>
              <a:gdLst/>
              <a:ahLst/>
              <a:cxnLst/>
              <a:rect l="l" t="t" r="r" b="b"/>
              <a:pathLst>
                <a:path w="15706725" h="1057909">
                  <a:moveTo>
                    <a:pt x="15706332" y="0"/>
                  </a:moveTo>
                  <a:lnTo>
                    <a:pt x="0" y="0"/>
                  </a:lnTo>
                  <a:lnTo>
                    <a:pt x="0" y="848131"/>
                  </a:lnTo>
                  <a:lnTo>
                    <a:pt x="0" y="1057554"/>
                  </a:lnTo>
                  <a:lnTo>
                    <a:pt x="15706332" y="1057554"/>
                  </a:lnTo>
                  <a:lnTo>
                    <a:pt x="15706332" y="848131"/>
                  </a:lnTo>
                  <a:lnTo>
                    <a:pt x="15706332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72182" y="7486683"/>
              <a:ext cx="15706725" cy="1109980"/>
            </a:xfrm>
            <a:custGeom>
              <a:avLst/>
              <a:gdLst/>
              <a:ahLst/>
              <a:cxnLst/>
              <a:rect l="l" t="t" r="r" b="b"/>
              <a:pathLst>
                <a:path w="15706725" h="1109979">
                  <a:moveTo>
                    <a:pt x="0" y="0"/>
                  </a:moveTo>
                  <a:lnTo>
                    <a:pt x="15706328" y="0"/>
                  </a:lnTo>
                  <a:lnTo>
                    <a:pt x="15706328" y="1109913"/>
                  </a:lnTo>
                  <a:lnTo>
                    <a:pt x="0" y="11099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272182" y="7748454"/>
            <a:ext cx="15706725" cy="848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595">
              <a:lnSpc>
                <a:spcPts val="5170"/>
              </a:lnSpc>
            </a:pPr>
            <a:r>
              <a:rPr sz="4950" spc="-10" dirty="0">
                <a:solidFill>
                  <a:srgbClr val="002452"/>
                </a:solidFill>
                <a:latin typeface="Courier New"/>
                <a:cs typeface="Courier New"/>
              </a:rPr>
              <a:t>column(width</a:t>
            </a:r>
            <a:r>
              <a:rPr sz="4950" spc="-25" dirty="0">
                <a:solidFill>
                  <a:srgbClr val="002452"/>
                </a:solidFill>
                <a:latin typeface="Courier New"/>
                <a:cs typeface="Courier New"/>
              </a:rPr>
              <a:t> </a:t>
            </a:r>
            <a:r>
              <a:rPr sz="4950" spc="-5" dirty="0">
                <a:solidFill>
                  <a:srgbClr val="002452"/>
                </a:solidFill>
                <a:latin typeface="Courier New"/>
                <a:cs typeface="Courier New"/>
              </a:rPr>
              <a:t>=</a:t>
            </a:r>
            <a:r>
              <a:rPr sz="4950" spc="-25" dirty="0">
                <a:solidFill>
                  <a:srgbClr val="002452"/>
                </a:solidFill>
                <a:latin typeface="Courier New"/>
                <a:cs typeface="Courier New"/>
              </a:rPr>
              <a:t> </a:t>
            </a:r>
            <a:r>
              <a:rPr sz="4950" spc="-5" dirty="0">
                <a:solidFill>
                  <a:srgbClr val="002452"/>
                </a:solidFill>
                <a:latin typeface="Courier New"/>
                <a:cs typeface="Courier New"/>
              </a:rPr>
              <a:t>2)</a:t>
            </a:r>
            <a:endParaRPr sz="495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795425" y="11010034"/>
            <a:ext cx="2626995" cy="172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©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2015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RStudio,</a:t>
            </a:r>
            <a:r>
              <a:rPr sz="1150" spc="-10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Inc.</a:t>
            </a:r>
            <a:r>
              <a:rPr sz="1150" spc="-6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All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rights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reserved.</a:t>
            </a:r>
            <a:endParaRPr sz="11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448115" y="6092137"/>
            <a:ext cx="869696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10" dirty="0">
                <a:solidFill>
                  <a:srgbClr val="A6AAA9"/>
                </a:solidFill>
                <a:latin typeface="Courier New"/>
                <a:cs typeface="Courier New"/>
              </a:rPr>
              <a:t>&lt;div</a:t>
            </a:r>
            <a:r>
              <a:rPr sz="4950" spc="-3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4950" spc="-5" dirty="0">
                <a:solidFill>
                  <a:srgbClr val="A6AAA9"/>
                </a:solidFill>
                <a:latin typeface="Courier New"/>
                <a:cs typeface="Courier New"/>
              </a:rPr>
              <a:t>class="row"&gt;&lt;/div&gt;</a:t>
            </a:r>
            <a:endParaRPr sz="495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37292" y="9257098"/>
            <a:ext cx="105816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10" dirty="0">
                <a:solidFill>
                  <a:srgbClr val="A6AAA9"/>
                </a:solidFill>
                <a:latin typeface="Courier New"/>
                <a:cs typeface="Courier New"/>
              </a:rPr>
              <a:t>&lt;div</a:t>
            </a:r>
            <a:r>
              <a:rPr sz="4950" spc="-2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4950" spc="-5" dirty="0">
                <a:solidFill>
                  <a:srgbClr val="A6AAA9"/>
                </a:solidFill>
                <a:latin typeface="Courier New"/>
                <a:cs typeface="Courier New"/>
              </a:rPr>
              <a:t>class="col-sm-2"&gt;&lt;/div&gt;</a:t>
            </a:r>
            <a:endParaRPr sz="49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847075" y="19948"/>
            <a:ext cx="817435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solidFill>
                  <a:srgbClr val="53585F"/>
                </a:solidFill>
                <a:latin typeface="Arial"/>
                <a:cs typeface="Arial"/>
              </a:rPr>
              <a:t>Slides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spc="35" dirty="0">
                <a:solidFill>
                  <a:srgbClr val="53585F"/>
                </a:solidFill>
                <a:latin typeface="Arial"/>
                <a:cs typeface="Arial"/>
              </a:rPr>
              <a:t>at: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u="sng" spc="80" dirty="0">
                <a:solidFill>
                  <a:srgbClr val="53585F"/>
                </a:solidFill>
                <a:uFill>
                  <a:solidFill>
                    <a:srgbClr val="53585F"/>
                  </a:solidFill>
                </a:uFill>
                <a:latin typeface="Arial"/>
                <a:cs typeface="Arial"/>
              </a:rPr>
              <a:t>bit.ly/shiny-quickstart-3</a:t>
            </a:r>
            <a:endParaRPr sz="42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42074" y="1211302"/>
            <a:ext cx="11992610" cy="3850640"/>
          </a:xfrm>
          <a:prstGeom prst="rect">
            <a:avLst/>
          </a:prstGeom>
        </p:spPr>
        <p:txBody>
          <a:bodyPr vert="horz" wrap="square" lIns="0" tIns="588010" rIns="0" bIns="0" rtlCol="0">
            <a:spAutoFit/>
          </a:bodyPr>
          <a:lstStyle/>
          <a:p>
            <a:pPr marL="427355" algn="ctr">
              <a:lnSpc>
                <a:spcPct val="100000"/>
              </a:lnSpc>
              <a:spcBef>
                <a:spcPts val="4630"/>
              </a:spcBef>
            </a:pPr>
            <a:r>
              <a:rPr sz="9700" u="none" spc="-65" dirty="0">
                <a:solidFill>
                  <a:srgbClr val="000000"/>
                </a:solidFill>
              </a:rPr>
              <a:t>fluidRow()</a:t>
            </a:r>
            <a:endParaRPr sz="9700"/>
          </a:p>
          <a:p>
            <a:pPr marL="12700" marR="5080">
              <a:lnSpc>
                <a:spcPct val="105000"/>
              </a:lnSpc>
              <a:spcBef>
                <a:spcPts val="1970"/>
              </a:spcBef>
            </a:pPr>
            <a:r>
              <a:rPr sz="4750" u="none" spc="15" dirty="0">
                <a:solidFill>
                  <a:srgbClr val="0365C0"/>
                </a:solidFill>
                <a:latin typeface="SimSun"/>
                <a:cs typeface="SimSun"/>
              </a:rPr>
              <a:t>fluidRow()</a:t>
            </a:r>
            <a:r>
              <a:rPr sz="4750" u="none" spc="-1050" dirty="0">
                <a:solidFill>
                  <a:srgbClr val="0365C0"/>
                </a:solidFill>
                <a:latin typeface="SimSun"/>
                <a:cs typeface="SimSun"/>
              </a:rPr>
              <a:t> </a:t>
            </a:r>
            <a:r>
              <a:rPr sz="4750" u="none" spc="80" dirty="0">
                <a:solidFill>
                  <a:srgbClr val="000000"/>
                </a:solidFill>
              </a:rPr>
              <a:t>adds</a:t>
            </a:r>
            <a:r>
              <a:rPr sz="4750" u="none" spc="5" dirty="0">
                <a:solidFill>
                  <a:srgbClr val="000000"/>
                </a:solidFill>
              </a:rPr>
              <a:t> </a:t>
            </a:r>
            <a:r>
              <a:rPr sz="4750" u="none" spc="-80" dirty="0">
                <a:solidFill>
                  <a:srgbClr val="000000"/>
                </a:solidFill>
              </a:rPr>
              <a:t>r</a:t>
            </a:r>
            <a:r>
              <a:rPr sz="4750" u="none" spc="100" dirty="0">
                <a:solidFill>
                  <a:srgbClr val="000000"/>
                </a:solidFill>
              </a:rPr>
              <a:t>ows</a:t>
            </a:r>
            <a:r>
              <a:rPr sz="4750" u="none" spc="5" dirty="0">
                <a:solidFill>
                  <a:srgbClr val="000000"/>
                </a:solidFill>
              </a:rPr>
              <a:t> </a:t>
            </a:r>
            <a:r>
              <a:rPr sz="4750" u="none" spc="140" dirty="0">
                <a:solidFill>
                  <a:srgbClr val="000000"/>
                </a:solidFill>
              </a:rPr>
              <a:t>to</a:t>
            </a:r>
            <a:r>
              <a:rPr sz="4750" u="none" spc="5" dirty="0">
                <a:solidFill>
                  <a:srgbClr val="000000"/>
                </a:solidFill>
              </a:rPr>
              <a:t> </a:t>
            </a:r>
            <a:r>
              <a:rPr sz="4750" u="none" spc="40" dirty="0">
                <a:solidFill>
                  <a:srgbClr val="000000"/>
                </a:solidFill>
              </a:rPr>
              <a:t>the</a:t>
            </a:r>
            <a:r>
              <a:rPr sz="4750" u="none" spc="5" dirty="0">
                <a:solidFill>
                  <a:srgbClr val="000000"/>
                </a:solidFill>
              </a:rPr>
              <a:t> </a:t>
            </a:r>
            <a:r>
              <a:rPr sz="4750" u="none" spc="60" dirty="0">
                <a:solidFill>
                  <a:srgbClr val="000000"/>
                </a:solidFill>
              </a:rPr>
              <a:t>grid.</a:t>
            </a:r>
            <a:r>
              <a:rPr sz="4750" u="none" spc="5" dirty="0">
                <a:solidFill>
                  <a:srgbClr val="000000"/>
                </a:solidFill>
              </a:rPr>
              <a:t> </a:t>
            </a:r>
            <a:r>
              <a:rPr sz="4750" u="none" spc="-30" dirty="0">
                <a:solidFill>
                  <a:srgbClr val="000000"/>
                </a:solidFill>
              </a:rPr>
              <a:t>Each</a:t>
            </a:r>
            <a:r>
              <a:rPr sz="4750" u="none" spc="5" dirty="0">
                <a:solidFill>
                  <a:srgbClr val="000000"/>
                </a:solidFill>
              </a:rPr>
              <a:t> </a:t>
            </a:r>
            <a:r>
              <a:rPr sz="4750" u="none" spc="35" dirty="0">
                <a:solidFill>
                  <a:srgbClr val="000000"/>
                </a:solidFill>
              </a:rPr>
              <a:t>new  </a:t>
            </a:r>
            <a:r>
              <a:rPr sz="4750" u="none" spc="70" dirty="0">
                <a:solidFill>
                  <a:srgbClr val="000000"/>
                </a:solidFill>
              </a:rPr>
              <a:t>row</a:t>
            </a:r>
            <a:r>
              <a:rPr sz="4750" u="none" spc="5" dirty="0">
                <a:solidFill>
                  <a:srgbClr val="000000"/>
                </a:solidFill>
              </a:rPr>
              <a:t> </a:t>
            </a:r>
            <a:r>
              <a:rPr sz="4750" u="none" spc="35" dirty="0">
                <a:solidFill>
                  <a:srgbClr val="000000"/>
                </a:solidFill>
              </a:rPr>
              <a:t>goes</a:t>
            </a:r>
            <a:r>
              <a:rPr sz="4750" u="none" spc="5" dirty="0">
                <a:solidFill>
                  <a:srgbClr val="000000"/>
                </a:solidFill>
              </a:rPr>
              <a:t> </a:t>
            </a:r>
            <a:r>
              <a:rPr sz="4750" u="none" spc="80" dirty="0">
                <a:solidFill>
                  <a:srgbClr val="000000"/>
                </a:solidFill>
              </a:rPr>
              <a:t>below</a:t>
            </a:r>
            <a:r>
              <a:rPr sz="4750" u="none" spc="5" dirty="0">
                <a:solidFill>
                  <a:srgbClr val="000000"/>
                </a:solidFill>
              </a:rPr>
              <a:t> </a:t>
            </a:r>
            <a:r>
              <a:rPr sz="4750" u="none" spc="40" dirty="0">
                <a:solidFill>
                  <a:srgbClr val="000000"/>
                </a:solidFill>
              </a:rPr>
              <a:t>the</a:t>
            </a:r>
            <a:r>
              <a:rPr sz="4750" u="none" spc="5" dirty="0">
                <a:solidFill>
                  <a:srgbClr val="000000"/>
                </a:solidFill>
              </a:rPr>
              <a:t> </a:t>
            </a:r>
            <a:r>
              <a:rPr sz="4750" u="none" spc="20" dirty="0">
                <a:solidFill>
                  <a:srgbClr val="000000"/>
                </a:solidFill>
              </a:rPr>
              <a:t>previous</a:t>
            </a:r>
            <a:r>
              <a:rPr sz="4750" u="none" spc="5" dirty="0">
                <a:solidFill>
                  <a:srgbClr val="000000"/>
                </a:solidFill>
              </a:rPr>
              <a:t> </a:t>
            </a:r>
            <a:r>
              <a:rPr sz="4750" u="none" spc="45" dirty="0">
                <a:solidFill>
                  <a:srgbClr val="000000"/>
                </a:solidFill>
              </a:rPr>
              <a:t>rows.</a:t>
            </a:r>
            <a:endParaRPr sz="4750">
              <a:latin typeface="SimSun"/>
              <a:cs typeface="SimSu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319270" y="6188293"/>
            <a:ext cx="5654675" cy="4387850"/>
            <a:chOff x="3319270" y="6188293"/>
            <a:chExt cx="5654675" cy="4387850"/>
          </a:xfrm>
        </p:grpSpPr>
        <p:sp>
          <p:nvSpPr>
            <p:cNvPr id="9" name="object 9"/>
            <p:cNvSpPr/>
            <p:nvPr/>
          </p:nvSpPr>
          <p:spPr>
            <a:xfrm>
              <a:off x="3319259" y="6607130"/>
              <a:ext cx="5455920" cy="3968750"/>
            </a:xfrm>
            <a:custGeom>
              <a:avLst/>
              <a:gdLst/>
              <a:ahLst/>
              <a:cxnLst/>
              <a:rect l="l" t="t" r="r" b="b"/>
              <a:pathLst>
                <a:path w="5455920" h="3968750">
                  <a:moveTo>
                    <a:pt x="5455336" y="0"/>
                  </a:moveTo>
                  <a:lnTo>
                    <a:pt x="0" y="0"/>
                  </a:lnTo>
                  <a:lnTo>
                    <a:pt x="0" y="3790467"/>
                  </a:lnTo>
                  <a:lnTo>
                    <a:pt x="0" y="3968470"/>
                  </a:lnTo>
                  <a:lnTo>
                    <a:pt x="5455336" y="3968470"/>
                  </a:lnTo>
                  <a:lnTo>
                    <a:pt x="5455336" y="3790467"/>
                  </a:lnTo>
                  <a:lnTo>
                    <a:pt x="5455336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18217" y="6188293"/>
              <a:ext cx="5455920" cy="4209415"/>
            </a:xfrm>
            <a:custGeom>
              <a:avLst/>
              <a:gdLst/>
              <a:ahLst/>
              <a:cxnLst/>
              <a:rect l="l" t="t" r="r" b="b"/>
              <a:pathLst>
                <a:path w="5455920" h="4209415">
                  <a:moveTo>
                    <a:pt x="0" y="0"/>
                  </a:moveTo>
                  <a:lnTo>
                    <a:pt x="5455331" y="0"/>
                  </a:lnTo>
                  <a:lnTo>
                    <a:pt x="5455331" y="4209295"/>
                  </a:lnTo>
                  <a:lnTo>
                    <a:pt x="0" y="42092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744096" y="6208666"/>
            <a:ext cx="4624705" cy="2727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7850" indent="-578485">
              <a:lnSpc>
                <a:spcPct val="155500"/>
              </a:lnSpc>
              <a:spcBef>
                <a:spcPts val="100"/>
              </a:spcBef>
            </a:pPr>
            <a:r>
              <a:rPr sz="3800" spc="-10" dirty="0">
                <a:latin typeface="Courier New"/>
                <a:cs typeface="Courier New"/>
              </a:rPr>
              <a:t>ui</a:t>
            </a:r>
            <a:r>
              <a:rPr sz="3800" spc="-50" dirty="0">
                <a:latin typeface="Courier New"/>
                <a:cs typeface="Courier New"/>
              </a:rPr>
              <a:t> </a:t>
            </a:r>
            <a:r>
              <a:rPr sz="3800" spc="-10" dirty="0">
                <a:latin typeface="Courier New"/>
                <a:cs typeface="Courier New"/>
              </a:rPr>
              <a:t>&lt;-</a:t>
            </a:r>
            <a:r>
              <a:rPr sz="3800" spc="-45" dirty="0">
                <a:latin typeface="Courier New"/>
                <a:cs typeface="Courier New"/>
              </a:rPr>
              <a:t> </a:t>
            </a:r>
            <a:r>
              <a:rPr sz="3800" spc="-5" dirty="0">
                <a:latin typeface="Courier New"/>
                <a:cs typeface="Courier New"/>
              </a:rPr>
              <a:t>fluidPage( </a:t>
            </a:r>
            <a:r>
              <a:rPr sz="3800" spc="-2265" dirty="0">
                <a:latin typeface="Courier New"/>
                <a:cs typeface="Courier New"/>
              </a:rPr>
              <a:t>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fluidRow(), </a:t>
            </a:r>
            <a:r>
              <a:rPr sz="380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fluidRow()</a:t>
            </a:r>
            <a:endParaRPr sz="3800" dirty="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44096" y="9232658"/>
            <a:ext cx="289560" cy="603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3800" spc="-5" dirty="0">
                <a:latin typeface="Courier New"/>
                <a:cs typeface="Courier New"/>
              </a:rPr>
              <a:t>)</a:t>
            </a:r>
            <a:endParaRPr sz="3800">
              <a:latin typeface="Courier New"/>
              <a:cs typeface="Courier New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497093" y="6209072"/>
            <a:ext cx="7287895" cy="4345940"/>
            <a:chOff x="9497093" y="6209072"/>
            <a:chExt cx="7287895" cy="4345940"/>
          </a:xfrm>
        </p:grpSpPr>
        <p:sp>
          <p:nvSpPr>
            <p:cNvPr id="14" name="object 14"/>
            <p:cNvSpPr/>
            <p:nvPr/>
          </p:nvSpPr>
          <p:spPr>
            <a:xfrm>
              <a:off x="9497085" y="6628072"/>
              <a:ext cx="7036434" cy="3926840"/>
            </a:xfrm>
            <a:custGeom>
              <a:avLst/>
              <a:gdLst/>
              <a:ahLst/>
              <a:cxnLst/>
              <a:rect l="l" t="t" r="r" b="b"/>
              <a:pathLst>
                <a:path w="7036434" h="3926840">
                  <a:moveTo>
                    <a:pt x="7036435" y="0"/>
                  </a:moveTo>
                  <a:lnTo>
                    <a:pt x="0" y="0"/>
                  </a:lnTo>
                  <a:lnTo>
                    <a:pt x="0" y="3732873"/>
                  </a:lnTo>
                  <a:lnTo>
                    <a:pt x="0" y="3926586"/>
                  </a:lnTo>
                  <a:lnTo>
                    <a:pt x="7036435" y="3926586"/>
                  </a:lnTo>
                  <a:lnTo>
                    <a:pt x="7036435" y="3732873"/>
                  </a:lnTo>
                  <a:lnTo>
                    <a:pt x="7036435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743158" y="6214470"/>
              <a:ext cx="7036434" cy="4146550"/>
            </a:xfrm>
            <a:custGeom>
              <a:avLst/>
              <a:gdLst/>
              <a:ahLst/>
              <a:cxnLst/>
              <a:rect l="l" t="t" r="r" b="b"/>
              <a:pathLst>
                <a:path w="7036434" h="4146550">
                  <a:moveTo>
                    <a:pt x="0" y="0"/>
                  </a:moveTo>
                  <a:lnTo>
                    <a:pt x="7036434" y="0"/>
                  </a:lnTo>
                  <a:lnTo>
                    <a:pt x="7036434" y="4146470"/>
                  </a:lnTo>
                  <a:lnTo>
                    <a:pt x="0" y="41464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743159" y="6214470"/>
              <a:ext cx="7036434" cy="4146550"/>
            </a:xfrm>
            <a:custGeom>
              <a:avLst/>
              <a:gdLst/>
              <a:ahLst/>
              <a:cxnLst/>
              <a:rect l="l" t="t" r="r" b="b"/>
              <a:pathLst>
                <a:path w="7036434" h="4146550">
                  <a:moveTo>
                    <a:pt x="0" y="0"/>
                  </a:moveTo>
                  <a:lnTo>
                    <a:pt x="7036434" y="0"/>
                  </a:lnTo>
                  <a:lnTo>
                    <a:pt x="7036434" y="4146470"/>
                  </a:lnTo>
                  <a:lnTo>
                    <a:pt x="0" y="414647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953010" y="8345296"/>
              <a:ext cx="6612255" cy="1853564"/>
            </a:xfrm>
            <a:custGeom>
              <a:avLst/>
              <a:gdLst/>
              <a:ahLst/>
              <a:cxnLst/>
              <a:rect l="l" t="t" r="r" b="b"/>
              <a:pathLst>
                <a:path w="6612255" h="1853565">
                  <a:moveTo>
                    <a:pt x="0" y="1692203"/>
                  </a:moveTo>
                  <a:lnTo>
                    <a:pt x="4801" y="160390"/>
                  </a:lnTo>
                  <a:lnTo>
                    <a:pt x="12309" y="110400"/>
                  </a:lnTo>
                  <a:lnTo>
                    <a:pt x="33415" y="66459"/>
                  </a:lnTo>
                  <a:lnTo>
                    <a:pt x="65993" y="31475"/>
                  </a:lnTo>
                  <a:lnTo>
                    <a:pt x="107918" y="8353"/>
                  </a:lnTo>
                  <a:lnTo>
                    <a:pt x="157063" y="0"/>
                  </a:lnTo>
                  <a:lnTo>
                    <a:pt x="6455655" y="0"/>
                  </a:lnTo>
                  <a:lnTo>
                    <a:pt x="6505218" y="8353"/>
                  </a:lnTo>
                  <a:lnTo>
                    <a:pt x="6548137" y="31475"/>
                  </a:lnTo>
                  <a:lnTo>
                    <a:pt x="6581904" y="66459"/>
                  </a:lnTo>
                  <a:lnTo>
                    <a:pt x="6604005" y="110400"/>
                  </a:lnTo>
                  <a:lnTo>
                    <a:pt x="6611930" y="160390"/>
                  </a:lnTo>
                  <a:lnTo>
                    <a:pt x="6611930" y="1692203"/>
                  </a:lnTo>
                  <a:lnTo>
                    <a:pt x="6604005" y="1742272"/>
                  </a:lnTo>
                  <a:lnTo>
                    <a:pt x="6581904" y="1786399"/>
                  </a:lnTo>
                  <a:lnTo>
                    <a:pt x="6548137" y="1821606"/>
                  </a:lnTo>
                  <a:lnTo>
                    <a:pt x="6505218" y="1844914"/>
                  </a:lnTo>
                  <a:lnTo>
                    <a:pt x="6455655" y="1853346"/>
                  </a:lnTo>
                  <a:lnTo>
                    <a:pt x="157063" y="1853346"/>
                  </a:lnTo>
                  <a:lnTo>
                    <a:pt x="107419" y="1844914"/>
                  </a:lnTo>
                  <a:lnTo>
                    <a:pt x="64303" y="1821606"/>
                  </a:lnTo>
                  <a:lnTo>
                    <a:pt x="30304" y="1786399"/>
                  </a:lnTo>
                  <a:lnTo>
                    <a:pt x="8007" y="1742272"/>
                  </a:lnTo>
                  <a:lnTo>
                    <a:pt x="0" y="1692203"/>
                  </a:lnTo>
                  <a:close/>
                </a:path>
              </a:pathLst>
            </a:custGeom>
            <a:ln w="20941">
              <a:solidFill>
                <a:srgbClr val="51A7F9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2519263" y="8877579"/>
            <a:ext cx="1480185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600" spc="60" dirty="0">
                <a:solidFill>
                  <a:srgbClr val="51A7F9"/>
                </a:solidFill>
                <a:latin typeface="Arial"/>
                <a:cs typeface="Arial"/>
              </a:rPr>
              <a:t>row</a:t>
            </a:r>
            <a:r>
              <a:rPr sz="4600" spc="-75" dirty="0">
                <a:solidFill>
                  <a:srgbClr val="51A7F9"/>
                </a:solidFill>
                <a:latin typeface="Arial"/>
                <a:cs typeface="Arial"/>
              </a:rPr>
              <a:t> </a:t>
            </a:r>
            <a:r>
              <a:rPr sz="4600" spc="5" dirty="0">
                <a:solidFill>
                  <a:srgbClr val="51A7F9"/>
                </a:solidFill>
                <a:latin typeface="Arial"/>
                <a:cs typeface="Arial"/>
              </a:rPr>
              <a:t>2</a:t>
            </a:r>
            <a:endParaRPr sz="46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533771" y="6376768"/>
            <a:ext cx="8041640" cy="2235835"/>
            <a:chOff x="8533771" y="6376768"/>
            <a:chExt cx="8041640" cy="2235835"/>
          </a:xfrm>
        </p:grpSpPr>
        <p:sp>
          <p:nvSpPr>
            <p:cNvPr id="20" name="object 20"/>
            <p:cNvSpPr/>
            <p:nvPr/>
          </p:nvSpPr>
          <p:spPr>
            <a:xfrm>
              <a:off x="8533771" y="7635925"/>
              <a:ext cx="1469390" cy="976630"/>
            </a:xfrm>
            <a:custGeom>
              <a:avLst/>
              <a:gdLst/>
              <a:ahLst/>
              <a:cxnLst/>
              <a:rect l="l" t="t" r="r" b="b"/>
              <a:pathLst>
                <a:path w="1469390" h="976629">
                  <a:moveTo>
                    <a:pt x="1036617" y="0"/>
                  </a:moveTo>
                  <a:lnTo>
                    <a:pt x="1036617" y="248651"/>
                  </a:lnTo>
                  <a:lnTo>
                    <a:pt x="0" y="248651"/>
                  </a:lnTo>
                  <a:lnTo>
                    <a:pt x="0" y="719840"/>
                  </a:lnTo>
                  <a:lnTo>
                    <a:pt x="1036617" y="719840"/>
                  </a:lnTo>
                  <a:lnTo>
                    <a:pt x="1036617" y="976112"/>
                  </a:lnTo>
                  <a:lnTo>
                    <a:pt x="1468900" y="488056"/>
                  </a:lnTo>
                  <a:lnTo>
                    <a:pt x="1036617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953009" y="6387239"/>
              <a:ext cx="6612255" cy="1843405"/>
            </a:xfrm>
            <a:custGeom>
              <a:avLst/>
              <a:gdLst/>
              <a:ahLst/>
              <a:cxnLst/>
              <a:rect l="l" t="t" r="r" b="b"/>
              <a:pathLst>
                <a:path w="6612255" h="1843404">
                  <a:moveTo>
                    <a:pt x="0" y="1686043"/>
                  </a:moveTo>
                  <a:lnTo>
                    <a:pt x="4801" y="154230"/>
                  </a:lnTo>
                  <a:lnTo>
                    <a:pt x="12309" y="104880"/>
                  </a:lnTo>
                  <a:lnTo>
                    <a:pt x="33415" y="62467"/>
                  </a:lnTo>
                  <a:lnTo>
                    <a:pt x="65993" y="29306"/>
                  </a:lnTo>
                  <a:lnTo>
                    <a:pt x="107918" y="7712"/>
                  </a:lnTo>
                  <a:lnTo>
                    <a:pt x="157063" y="0"/>
                  </a:lnTo>
                  <a:lnTo>
                    <a:pt x="6455655" y="0"/>
                  </a:lnTo>
                  <a:lnTo>
                    <a:pt x="6505218" y="7712"/>
                  </a:lnTo>
                  <a:lnTo>
                    <a:pt x="6548137" y="29306"/>
                  </a:lnTo>
                  <a:lnTo>
                    <a:pt x="6581904" y="62467"/>
                  </a:lnTo>
                  <a:lnTo>
                    <a:pt x="6604005" y="104880"/>
                  </a:lnTo>
                  <a:lnTo>
                    <a:pt x="6611930" y="154230"/>
                  </a:lnTo>
                  <a:lnTo>
                    <a:pt x="6611930" y="1686043"/>
                  </a:lnTo>
                  <a:lnTo>
                    <a:pt x="6604005" y="1735663"/>
                  </a:lnTo>
                  <a:lnTo>
                    <a:pt x="6581904" y="1778721"/>
                  </a:lnTo>
                  <a:lnTo>
                    <a:pt x="6548137" y="1812653"/>
                  </a:lnTo>
                  <a:lnTo>
                    <a:pt x="6505218" y="1834892"/>
                  </a:lnTo>
                  <a:lnTo>
                    <a:pt x="6455655" y="1842876"/>
                  </a:lnTo>
                  <a:lnTo>
                    <a:pt x="157063" y="1842876"/>
                  </a:lnTo>
                  <a:lnTo>
                    <a:pt x="107419" y="1834892"/>
                  </a:lnTo>
                  <a:lnTo>
                    <a:pt x="64303" y="1812653"/>
                  </a:lnTo>
                  <a:lnTo>
                    <a:pt x="30304" y="1778721"/>
                  </a:lnTo>
                  <a:lnTo>
                    <a:pt x="8007" y="1735663"/>
                  </a:lnTo>
                  <a:lnTo>
                    <a:pt x="0" y="1686043"/>
                  </a:lnTo>
                  <a:close/>
                </a:path>
              </a:pathLst>
            </a:custGeom>
            <a:ln w="20941">
              <a:solidFill>
                <a:srgbClr val="51A7F9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2519263" y="6913363"/>
            <a:ext cx="1480185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600" spc="60" dirty="0">
                <a:solidFill>
                  <a:srgbClr val="51A7F9"/>
                </a:solidFill>
                <a:latin typeface="Arial"/>
                <a:cs typeface="Arial"/>
              </a:rPr>
              <a:t>row</a:t>
            </a:r>
            <a:r>
              <a:rPr sz="4600" spc="-75" dirty="0">
                <a:solidFill>
                  <a:srgbClr val="51A7F9"/>
                </a:solidFill>
                <a:latin typeface="Arial"/>
                <a:cs typeface="Arial"/>
              </a:rPr>
              <a:t> </a:t>
            </a:r>
            <a:r>
              <a:rPr sz="4600" spc="5" dirty="0">
                <a:solidFill>
                  <a:srgbClr val="51A7F9"/>
                </a:solidFill>
                <a:latin typeface="Arial"/>
                <a:cs typeface="Arial"/>
              </a:rPr>
              <a:t>1</a:t>
            </a:r>
            <a:endParaRPr sz="46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795425" y="11010034"/>
            <a:ext cx="2626995" cy="172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©</a:t>
            </a:r>
            <a:r>
              <a:rPr sz="1150" spc="-10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2014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RStudio,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Inc.</a:t>
            </a:r>
            <a:r>
              <a:rPr sz="1150" spc="-70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All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rights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reserved.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847075" y="19948"/>
            <a:ext cx="817435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solidFill>
                  <a:srgbClr val="53585F"/>
                </a:solidFill>
                <a:latin typeface="Arial"/>
                <a:cs typeface="Arial"/>
              </a:rPr>
              <a:t>Slides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spc="35" dirty="0">
                <a:solidFill>
                  <a:srgbClr val="53585F"/>
                </a:solidFill>
                <a:latin typeface="Arial"/>
                <a:cs typeface="Arial"/>
              </a:rPr>
              <a:t>at: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u="sng" spc="80" dirty="0">
                <a:solidFill>
                  <a:srgbClr val="53585F"/>
                </a:solidFill>
                <a:uFill>
                  <a:solidFill>
                    <a:srgbClr val="53585F"/>
                  </a:solidFill>
                </a:uFill>
                <a:latin typeface="Arial"/>
                <a:cs typeface="Arial"/>
              </a:rPr>
              <a:t>bit.ly/shiny-quickstart-3</a:t>
            </a:r>
            <a:endParaRPr sz="42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78162" y="3226392"/>
            <a:ext cx="12868275" cy="2175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701800">
              <a:lnSpc>
                <a:spcPts val="5200"/>
              </a:lnSpc>
              <a:spcBef>
                <a:spcPts val="100"/>
              </a:spcBef>
            </a:pPr>
            <a:r>
              <a:rPr sz="4150" spc="5" dirty="0">
                <a:solidFill>
                  <a:srgbClr val="0365C0"/>
                </a:solidFill>
                <a:latin typeface="SimSun"/>
                <a:cs typeface="SimSun"/>
              </a:rPr>
              <a:t>column()</a:t>
            </a:r>
            <a:r>
              <a:rPr sz="4150" spc="-919" dirty="0">
                <a:solidFill>
                  <a:srgbClr val="0365C0"/>
                </a:solidFill>
                <a:latin typeface="SimSun"/>
                <a:cs typeface="SimSun"/>
              </a:rPr>
              <a:t> </a:t>
            </a:r>
            <a:r>
              <a:rPr sz="4150" spc="60" dirty="0">
                <a:latin typeface="Arial"/>
                <a:cs typeface="Arial"/>
              </a:rPr>
              <a:t>adds</a:t>
            </a:r>
            <a:r>
              <a:rPr sz="4150" dirty="0">
                <a:latin typeface="Arial"/>
                <a:cs typeface="Arial"/>
              </a:rPr>
              <a:t> </a:t>
            </a:r>
            <a:r>
              <a:rPr sz="4150" spc="45" dirty="0">
                <a:latin typeface="Arial"/>
                <a:cs typeface="Arial"/>
              </a:rPr>
              <a:t>columns</a:t>
            </a:r>
            <a:r>
              <a:rPr sz="4150" dirty="0">
                <a:latin typeface="Arial"/>
                <a:cs typeface="Arial"/>
              </a:rPr>
              <a:t> </a:t>
            </a:r>
            <a:r>
              <a:rPr sz="4150" spc="50" dirty="0">
                <a:latin typeface="Arial"/>
                <a:cs typeface="Arial"/>
              </a:rPr>
              <a:t>within</a:t>
            </a:r>
            <a:r>
              <a:rPr sz="4150" dirty="0">
                <a:latin typeface="Arial"/>
                <a:cs typeface="Arial"/>
              </a:rPr>
              <a:t> </a:t>
            </a:r>
            <a:r>
              <a:rPr sz="4150" spc="-75" dirty="0">
                <a:latin typeface="Arial"/>
                <a:cs typeface="Arial"/>
              </a:rPr>
              <a:t>a</a:t>
            </a:r>
            <a:r>
              <a:rPr sz="4150" spc="5" dirty="0">
                <a:latin typeface="Arial"/>
                <a:cs typeface="Arial"/>
              </a:rPr>
              <a:t> </a:t>
            </a:r>
            <a:r>
              <a:rPr sz="4150" spc="-20" dirty="0">
                <a:latin typeface="Arial"/>
                <a:cs typeface="Arial"/>
              </a:rPr>
              <a:t>row.</a:t>
            </a:r>
            <a:r>
              <a:rPr sz="4150" dirty="0">
                <a:latin typeface="Arial"/>
                <a:cs typeface="Arial"/>
              </a:rPr>
              <a:t> </a:t>
            </a:r>
            <a:r>
              <a:rPr sz="4150" spc="-35" dirty="0">
                <a:latin typeface="Arial"/>
                <a:cs typeface="Arial"/>
              </a:rPr>
              <a:t>Each</a:t>
            </a:r>
            <a:r>
              <a:rPr sz="4150" dirty="0">
                <a:latin typeface="Arial"/>
                <a:cs typeface="Arial"/>
              </a:rPr>
              <a:t> </a:t>
            </a:r>
            <a:r>
              <a:rPr sz="4150" spc="25" dirty="0">
                <a:latin typeface="Arial"/>
                <a:cs typeface="Arial"/>
              </a:rPr>
              <a:t>new </a:t>
            </a:r>
            <a:r>
              <a:rPr sz="4150" spc="-1140" dirty="0">
                <a:latin typeface="Arial"/>
                <a:cs typeface="Arial"/>
              </a:rPr>
              <a:t> </a:t>
            </a:r>
            <a:r>
              <a:rPr sz="4150" spc="55" dirty="0">
                <a:latin typeface="Arial"/>
                <a:cs typeface="Arial"/>
              </a:rPr>
              <a:t>column</a:t>
            </a:r>
            <a:r>
              <a:rPr sz="4150" dirty="0">
                <a:latin typeface="Arial"/>
                <a:cs typeface="Arial"/>
              </a:rPr>
              <a:t> </a:t>
            </a:r>
            <a:r>
              <a:rPr sz="4150" spc="20" dirty="0">
                <a:latin typeface="Arial"/>
                <a:cs typeface="Arial"/>
              </a:rPr>
              <a:t>goes</a:t>
            </a:r>
            <a:r>
              <a:rPr sz="4150" spc="5" dirty="0">
                <a:latin typeface="Arial"/>
                <a:cs typeface="Arial"/>
              </a:rPr>
              <a:t> </a:t>
            </a:r>
            <a:r>
              <a:rPr sz="4150" spc="114" dirty="0">
                <a:latin typeface="Arial"/>
                <a:cs typeface="Arial"/>
              </a:rPr>
              <a:t>to</a:t>
            </a:r>
            <a:r>
              <a:rPr sz="4150" spc="5" dirty="0">
                <a:latin typeface="Arial"/>
                <a:cs typeface="Arial"/>
              </a:rPr>
              <a:t> </a:t>
            </a:r>
            <a:r>
              <a:rPr sz="4150" spc="25" dirty="0">
                <a:latin typeface="Arial"/>
                <a:cs typeface="Arial"/>
              </a:rPr>
              <a:t>the</a:t>
            </a:r>
            <a:r>
              <a:rPr sz="4150" spc="5" dirty="0">
                <a:latin typeface="Arial"/>
                <a:cs typeface="Arial"/>
              </a:rPr>
              <a:t> </a:t>
            </a:r>
            <a:r>
              <a:rPr sz="4150" spc="40" dirty="0">
                <a:latin typeface="Arial"/>
                <a:cs typeface="Arial"/>
              </a:rPr>
              <a:t>left</a:t>
            </a:r>
            <a:r>
              <a:rPr sz="4150" dirty="0">
                <a:latin typeface="Arial"/>
                <a:cs typeface="Arial"/>
              </a:rPr>
              <a:t> </a:t>
            </a:r>
            <a:r>
              <a:rPr sz="4150" spc="75" dirty="0">
                <a:latin typeface="Arial"/>
                <a:cs typeface="Arial"/>
              </a:rPr>
              <a:t>of</a:t>
            </a:r>
            <a:r>
              <a:rPr sz="4150" spc="5" dirty="0">
                <a:latin typeface="Arial"/>
                <a:cs typeface="Arial"/>
              </a:rPr>
              <a:t> </a:t>
            </a:r>
            <a:r>
              <a:rPr sz="4150" spc="25" dirty="0">
                <a:latin typeface="Arial"/>
                <a:cs typeface="Arial"/>
              </a:rPr>
              <a:t>the</a:t>
            </a:r>
            <a:r>
              <a:rPr sz="4150" spc="5" dirty="0">
                <a:latin typeface="Arial"/>
                <a:cs typeface="Arial"/>
              </a:rPr>
              <a:t> </a:t>
            </a:r>
            <a:r>
              <a:rPr sz="4150" spc="10" dirty="0">
                <a:latin typeface="Arial"/>
                <a:cs typeface="Arial"/>
              </a:rPr>
              <a:t>previous</a:t>
            </a:r>
            <a:r>
              <a:rPr sz="4150" spc="5" dirty="0">
                <a:latin typeface="Arial"/>
                <a:cs typeface="Arial"/>
              </a:rPr>
              <a:t> </a:t>
            </a:r>
            <a:r>
              <a:rPr sz="4150" spc="45" dirty="0">
                <a:latin typeface="Arial"/>
                <a:cs typeface="Arial"/>
              </a:rPr>
              <a:t>column.</a:t>
            </a:r>
            <a:endParaRPr sz="4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45"/>
              </a:spcBef>
            </a:pPr>
            <a:r>
              <a:rPr sz="4150" spc="35" dirty="0">
                <a:latin typeface="Arial"/>
                <a:cs typeface="Arial"/>
              </a:rPr>
              <a:t>Specify</a:t>
            </a:r>
            <a:r>
              <a:rPr sz="4150" spc="-5" dirty="0">
                <a:latin typeface="Arial"/>
                <a:cs typeface="Arial"/>
              </a:rPr>
              <a:t> </a:t>
            </a:r>
            <a:r>
              <a:rPr sz="4150" spc="25" dirty="0">
                <a:latin typeface="Arial"/>
                <a:cs typeface="Arial"/>
              </a:rPr>
              <a:t>the</a:t>
            </a:r>
            <a:r>
              <a:rPr sz="4150" dirty="0">
                <a:latin typeface="Arial"/>
                <a:cs typeface="Arial"/>
              </a:rPr>
              <a:t> </a:t>
            </a:r>
            <a:r>
              <a:rPr sz="4150" b="1" spc="20" dirty="0">
                <a:solidFill>
                  <a:srgbClr val="0365C0"/>
                </a:solidFill>
                <a:latin typeface="Arial"/>
                <a:cs typeface="Arial"/>
              </a:rPr>
              <a:t>width</a:t>
            </a:r>
            <a:r>
              <a:rPr sz="4150" b="1" spc="-5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4150" spc="30" dirty="0">
                <a:latin typeface="Arial"/>
                <a:cs typeface="Arial"/>
              </a:rPr>
              <a:t>and</a:t>
            </a:r>
            <a:r>
              <a:rPr sz="4150" dirty="0">
                <a:latin typeface="Arial"/>
                <a:cs typeface="Arial"/>
              </a:rPr>
              <a:t> </a:t>
            </a:r>
            <a:r>
              <a:rPr sz="4150" b="1" spc="15" dirty="0">
                <a:solidFill>
                  <a:srgbClr val="0365C0"/>
                </a:solidFill>
                <a:latin typeface="Arial"/>
                <a:cs typeface="Arial"/>
              </a:rPr>
              <a:t>oﬀset</a:t>
            </a:r>
            <a:r>
              <a:rPr sz="4150" b="1" spc="-5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4150" spc="75" dirty="0">
                <a:latin typeface="Arial"/>
                <a:cs typeface="Arial"/>
              </a:rPr>
              <a:t>of</a:t>
            </a:r>
            <a:r>
              <a:rPr sz="4150" dirty="0">
                <a:latin typeface="Arial"/>
                <a:cs typeface="Arial"/>
              </a:rPr>
              <a:t> each </a:t>
            </a:r>
            <a:r>
              <a:rPr sz="4150" spc="55" dirty="0">
                <a:latin typeface="Arial"/>
                <a:cs typeface="Arial"/>
              </a:rPr>
              <a:t>column</a:t>
            </a:r>
            <a:r>
              <a:rPr sz="4150" spc="-5" dirty="0">
                <a:latin typeface="Arial"/>
                <a:cs typeface="Arial"/>
              </a:rPr>
              <a:t> </a:t>
            </a:r>
            <a:r>
              <a:rPr sz="4150" spc="80" dirty="0">
                <a:latin typeface="Arial"/>
                <a:cs typeface="Arial"/>
              </a:rPr>
              <a:t>out</a:t>
            </a:r>
            <a:r>
              <a:rPr sz="4150" dirty="0">
                <a:latin typeface="Arial"/>
                <a:cs typeface="Arial"/>
              </a:rPr>
              <a:t> </a:t>
            </a:r>
            <a:r>
              <a:rPr sz="4150" spc="75" dirty="0">
                <a:latin typeface="Arial"/>
                <a:cs typeface="Arial"/>
              </a:rPr>
              <a:t>of</a:t>
            </a:r>
            <a:r>
              <a:rPr sz="4150" spc="-5" dirty="0">
                <a:latin typeface="Arial"/>
                <a:cs typeface="Arial"/>
              </a:rPr>
              <a:t> </a:t>
            </a:r>
            <a:r>
              <a:rPr sz="4150" spc="5" dirty="0">
                <a:latin typeface="Arial"/>
                <a:cs typeface="Arial"/>
              </a:rPr>
              <a:t>12</a:t>
            </a:r>
            <a:endParaRPr sz="415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319270" y="6188293"/>
            <a:ext cx="5654675" cy="4387850"/>
            <a:chOff x="3319270" y="6188293"/>
            <a:chExt cx="5654675" cy="4387850"/>
          </a:xfrm>
        </p:grpSpPr>
        <p:sp>
          <p:nvSpPr>
            <p:cNvPr id="9" name="object 9"/>
            <p:cNvSpPr/>
            <p:nvPr/>
          </p:nvSpPr>
          <p:spPr>
            <a:xfrm>
              <a:off x="3319259" y="6607130"/>
              <a:ext cx="5455920" cy="3968750"/>
            </a:xfrm>
            <a:custGeom>
              <a:avLst/>
              <a:gdLst/>
              <a:ahLst/>
              <a:cxnLst/>
              <a:rect l="l" t="t" r="r" b="b"/>
              <a:pathLst>
                <a:path w="5455920" h="3968750">
                  <a:moveTo>
                    <a:pt x="5455336" y="0"/>
                  </a:moveTo>
                  <a:lnTo>
                    <a:pt x="0" y="0"/>
                  </a:lnTo>
                  <a:lnTo>
                    <a:pt x="0" y="3790467"/>
                  </a:lnTo>
                  <a:lnTo>
                    <a:pt x="0" y="3968470"/>
                  </a:lnTo>
                  <a:lnTo>
                    <a:pt x="5455336" y="3968470"/>
                  </a:lnTo>
                  <a:lnTo>
                    <a:pt x="5455336" y="3790467"/>
                  </a:lnTo>
                  <a:lnTo>
                    <a:pt x="5455336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18217" y="6188293"/>
              <a:ext cx="5455920" cy="4209415"/>
            </a:xfrm>
            <a:custGeom>
              <a:avLst/>
              <a:gdLst/>
              <a:ahLst/>
              <a:cxnLst/>
              <a:rect l="l" t="t" r="r" b="b"/>
              <a:pathLst>
                <a:path w="5455920" h="4209415">
                  <a:moveTo>
                    <a:pt x="0" y="0"/>
                  </a:moveTo>
                  <a:lnTo>
                    <a:pt x="5455331" y="0"/>
                  </a:lnTo>
                  <a:lnTo>
                    <a:pt x="5455331" y="4209295"/>
                  </a:lnTo>
                  <a:lnTo>
                    <a:pt x="0" y="42092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731396" y="6224339"/>
            <a:ext cx="3170555" cy="418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550" spc="10" dirty="0">
                <a:latin typeface="Courier New"/>
                <a:cs typeface="Courier New"/>
              </a:rPr>
              <a:t>ui</a:t>
            </a:r>
            <a:r>
              <a:rPr sz="2550" spc="-15" dirty="0">
                <a:latin typeface="Courier New"/>
                <a:cs typeface="Courier New"/>
              </a:rPr>
              <a:t> </a:t>
            </a:r>
            <a:r>
              <a:rPr sz="2550" spc="10" dirty="0">
                <a:latin typeface="Courier New"/>
                <a:cs typeface="Courier New"/>
              </a:rPr>
              <a:t>&lt;-</a:t>
            </a:r>
            <a:r>
              <a:rPr sz="2550" spc="-10" dirty="0">
                <a:latin typeface="Courier New"/>
                <a:cs typeface="Courier New"/>
              </a:rPr>
              <a:t> </a:t>
            </a:r>
            <a:r>
              <a:rPr sz="2550" spc="15" dirty="0">
                <a:latin typeface="Courier New"/>
                <a:cs typeface="Courier New"/>
              </a:rPr>
              <a:t>fluidPage(</a:t>
            </a:r>
            <a:endParaRPr sz="25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24497" y="6617374"/>
            <a:ext cx="4349115" cy="3079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8915" marR="1969770" indent="-196850">
              <a:lnSpc>
                <a:spcPct val="157100"/>
              </a:lnSpc>
              <a:spcBef>
                <a:spcPts val="95"/>
              </a:spcBef>
            </a:pPr>
            <a:r>
              <a:rPr sz="2550" spc="15" dirty="0">
                <a:latin typeface="Courier New"/>
                <a:cs typeface="Courier New"/>
              </a:rPr>
              <a:t>fluidRow( </a:t>
            </a:r>
            <a:r>
              <a:rPr sz="2550" spc="20" dirty="0">
                <a:latin typeface="Courier New"/>
                <a:cs typeface="Courier New"/>
              </a:rPr>
              <a:t> </a:t>
            </a:r>
            <a:r>
              <a:rPr sz="2550" spc="15" dirty="0">
                <a:solidFill>
                  <a:srgbClr val="0365C0"/>
                </a:solidFill>
                <a:latin typeface="Courier New"/>
                <a:cs typeface="Courier New"/>
              </a:rPr>
              <a:t>column(3)</a:t>
            </a:r>
            <a:r>
              <a:rPr sz="2550" spc="15" dirty="0">
                <a:latin typeface="Courier New"/>
                <a:cs typeface="Courier New"/>
              </a:rPr>
              <a:t>, </a:t>
            </a:r>
            <a:r>
              <a:rPr sz="2550" spc="-1520" dirty="0">
                <a:latin typeface="Courier New"/>
                <a:cs typeface="Courier New"/>
              </a:rPr>
              <a:t> </a:t>
            </a:r>
            <a:r>
              <a:rPr sz="2550" spc="15" dirty="0">
                <a:solidFill>
                  <a:srgbClr val="0365C0"/>
                </a:solidFill>
                <a:latin typeface="Courier New"/>
                <a:cs typeface="Courier New"/>
              </a:rPr>
              <a:t>column(5)</a:t>
            </a:r>
            <a:r>
              <a:rPr sz="2550" spc="15" dirty="0">
                <a:latin typeface="Courier New"/>
                <a:cs typeface="Courier New"/>
              </a:rPr>
              <a:t>),</a:t>
            </a:r>
            <a:endParaRPr sz="255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745"/>
              </a:spcBef>
            </a:pPr>
            <a:r>
              <a:rPr sz="2550" spc="15" dirty="0">
                <a:latin typeface="Courier New"/>
                <a:cs typeface="Courier New"/>
              </a:rPr>
              <a:t>fluidRow(</a:t>
            </a:r>
            <a:endParaRPr sz="2550" dirty="0">
              <a:latin typeface="Courier New"/>
              <a:cs typeface="Courier New"/>
            </a:endParaRPr>
          </a:p>
          <a:p>
            <a:pPr marL="208915">
              <a:lnSpc>
                <a:spcPct val="100000"/>
              </a:lnSpc>
              <a:spcBef>
                <a:spcPts val="1750"/>
              </a:spcBef>
            </a:pPr>
            <a:r>
              <a:rPr sz="2550" spc="10" dirty="0">
                <a:solidFill>
                  <a:srgbClr val="0365C0"/>
                </a:solidFill>
                <a:latin typeface="Courier New"/>
                <a:cs typeface="Courier New"/>
              </a:rPr>
              <a:t>column(4,</a:t>
            </a:r>
            <a:r>
              <a:rPr sz="2550" spc="-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2550" spc="10" dirty="0">
                <a:solidFill>
                  <a:srgbClr val="0365C0"/>
                </a:solidFill>
                <a:latin typeface="Courier New"/>
                <a:cs typeface="Courier New"/>
              </a:rPr>
              <a:t>offset</a:t>
            </a:r>
            <a:r>
              <a:rPr sz="255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2550" spc="15" dirty="0">
                <a:solidFill>
                  <a:srgbClr val="0365C0"/>
                </a:solidFill>
                <a:latin typeface="Courier New"/>
                <a:cs typeface="Courier New"/>
              </a:rPr>
              <a:t>=</a:t>
            </a:r>
            <a:r>
              <a:rPr sz="255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2550" spc="15" dirty="0">
                <a:solidFill>
                  <a:srgbClr val="0365C0"/>
                </a:solidFill>
                <a:latin typeface="Courier New"/>
                <a:cs typeface="Courier New"/>
              </a:rPr>
              <a:t>8)</a:t>
            </a:r>
            <a:endParaRPr sz="2550" dirty="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31396" y="9888311"/>
            <a:ext cx="222250" cy="418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550" spc="15" dirty="0">
                <a:latin typeface="Courier New"/>
                <a:cs typeface="Courier New"/>
              </a:rPr>
              <a:t>)</a:t>
            </a:r>
            <a:endParaRPr sz="2550">
              <a:latin typeface="Courier New"/>
              <a:cs typeface="Courier New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9497093" y="6209072"/>
            <a:ext cx="7287895" cy="4345940"/>
            <a:chOff x="9497093" y="6209072"/>
            <a:chExt cx="7287895" cy="4345940"/>
          </a:xfrm>
        </p:grpSpPr>
        <p:sp>
          <p:nvSpPr>
            <p:cNvPr id="15" name="object 15"/>
            <p:cNvSpPr/>
            <p:nvPr/>
          </p:nvSpPr>
          <p:spPr>
            <a:xfrm>
              <a:off x="9497085" y="6628072"/>
              <a:ext cx="7036434" cy="3926840"/>
            </a:xfrm>
            <a:custGeom>
              <a:avLst/>
              <a:gdLst/>
              <a:ahLst/>
              <a:cxnLst/>
              <a:rect l="l" t="t" r="r" b="b"/>
              <a:pathLst>
                <a:path w="7036434" h="3926840">
                  <a:moveTo>
                    <a:pt x="7036435" y="0"/>
                  </a:moveTo>
                  <a:lnTo>
                    <a:pt x="0" y="0"/>
                  </a:lnTo>
                  <a:lnTo>
                    <a:pt x="0" y="3732873"/>
                  </a:lnTo>
                  <a:lnTo>
                    <a:pt x="0" y="3926586"/>
                  </a:lnTo>
                  <a:lnTo>
                    <a:pt x="7036435" y="3926586"/>
                  </a:lnTo>
                  <a:lnTo>
                    <a:pt x="7036435" y="3732873"/>
                  </a:lnTo>
                  <a:lnTo>
                    <a:pt x="7036435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743158" y="6214470"/>
              <a:ext cx="7036434" cy="4146550"/>
            </a:xfrm>
            <a:custGeom>
              <a:avLst/>
              <a:gdLst/>
              <a:ahLst/>
              <a:cxnLst/>
              <a:rect l="l" t="t" r="r" b="b"/>
              <a:pathLst>
                <a:path w="7036434" h="4146550">
                  <a:moveTo>
                    <a:pt x="0" y="0"/>
                  </a:moveTo>
                  <a:lnTo>
                    <a:pt x="7036434" y="0"/>
                  </a:lnTo>
                  <a:lnTo>
                    <a:pt x="7036434" y="4146470"/>
                  </a:lnTo>
                  <a:lnTo>
                    <a:pt x="0" y="41464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743159" y="6214470"/>
              <a:ext cx="7036434" cy="4146550"/>
            </a:xfrm>
            <a:custGeom>
              <a:avLst/>
              <a:gdLst/>
              <a:ahLst/>
              <a:cxnLst/>
              <a:rect l="l" t="t" r="r" b="b"/>
              <a:pathLst>
                <a:path w="7036434" h="4146550">
                  <a:moveTo>
                    <a:pt x="0" y="0"/>
                  </a:moveTo>
                  <a:lnTo>
                    <a:pt x="7036434" y="0"/>
                  </a:lnTo>
                  <a:lnTo>
                    <a:pt x="7036434" y="4146470"/>
                  </a:lnTo>
                  <a:lnTo>
                    <a:pt x="0" y="414647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894925" y="6450065"/>
              <a:ext cx="2722880" cy="1717675"/>
            </a:xfrm>
            <a:custGeom>
              <a:avLst/>
              <a:gdLst/>
              <a:ahLst/>
              <a:cxnLst/>
              <a:rect l="l" t="t" r="r" b="b"/>
              <a:pathLst>
                <a:path w="2722880" h="1717675">
                  <a:moveTo>
                    <a:pt x="2569701" y="0"/>
                  </a:moveTo>
                  <a:lnTo>
                    <a:pt x="159188" y="0"/>
                  </a:lnTo>
                  <a:lnTo>
                    <a:pt x="109324" y="7787"/>
                  </a:lnTo>
                  <a:lnTo>
                    <a:pt x="65682" y="29561"/>
                  </a:lnTo>
                  <a:lnTo>
                    <a:pt x="31053" y="62936"/>
                  </a:lnTo>
                  <a:lnTo>
                    <a:pt x="8228" y="105528"/>
                  </a:lnTo>
                  <a:lnTo>
                    <a:pt x="0" y="154953"/>
                  </a:lnTo>
                  <a:lnTo>
                    <a:pt x="2125" y="1559669"/>
                  </a:lnTo>
                  <a:lnTo>
                    <a:pt x="10133" y="1609364"/>
                  </a:lnTo>
                  <a:lnTo>
                    <a:pt x="32430" y="1652602"/>
                  </a:lnTo>
                  <a:lnTo>
                    <a:pt x="66430" y="1686747"/>
                  </a:lnTo>
                  <a:lnTo>
                    <a:pt x="109545" y="1709166"/>
                  </a:lnTo>
                  <a:lnTo>
                    <a:pt x="159188" y="1717225"/>
                  </a:lnTo>
                  <a:lnTo>
                    <a:pt x="2569701" y="1717225"/>
                  </a:lnTo>
                  <a:lnTo>
                    <a:pt x="2618894" y="1709166"/>
                  </a:lnTo>
                  <a:lnTo>
                    <a:pt x="2660934" y="1686747"/>
                  </a:lnTo>
                  <a:lnTo>
                    <a:pt x="2693651" y="1652602"/>
                  </a:lnTo>
                  <a:lnTo>
                    <a:pt x="2714873" y="1609364"/>
                  </a:lnTo>
                  <a:lnTo>
                    <a:pt x="2722430" y="1559669"/>
                  </a:lnTo>
                  <a:lnTo>
                    <a:pt x="2722430" y="154953"/>
                  </a:lnTo>
                  <a:lnTo>
                    <a:pt x="2714873" y="105528"/>
                  </a:lnTo>
                  <a:lnTo>
                    <a:pt x="2693651" y="62936"/>
                  </a:lnTo>
                  <a:lnTo>
                    <a:pt x="2660934" y="29561"/>
                  </a:lnTo>
                  <a:lnTo>
                    <a:pt x="2618894" y="7787"/>
                  </a:lnTo>
                  <a:lnTo>
                    <a:pt x="2569701" y="0"/>
                  </a:lnTo>
                  <a:close/>
                </a:path>
              </a:pathLst>
            </a:custGeom>
            <a:solidFill>
              <a:srgbClr val="51A7F9">
                <a:alpha val="37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894925" y="6450065"/>
              <a:ext cx="2722880" cy="1717675"/>
            </a:xfrm>
            <a:custGeom>
              <a:avLst/>
              <a:gdLst/>
              <a:ahLst/>
              <a:cxnLst/>
              <a:rect l="l" t="t" r="r" b="b"/>
              <a:pathLst>
                <a:path w="2722880" h="1717675">
                  <a:moveTo>
                    <a:pt x="2125" y="1559668"/>
                  </a:moveTo>
                  <a:lnTo>
                    <a:pt x="0" y="154953"/>
                  </a:lnTo>
                  <a:lnTo>
                    <a:pt x="8228" y="105528"/>
                  </a:lnTo>
                  <a:lnTo>
                    <a:pt x="31052" y="62936"/>
                  </a:lnTo>
                  <a:lnTo>
                    <a:pt x="65681" y="29561"/>
                  </a:lnTo>
                  <a:lnTo>
                    <a:pt x="109323" y="7787"/>
                  </a:lnTo>
                  <a:lnTo>
                    <a:pt x="159188" y="0"/>
                  </a:lnTo>
                  <a:lnTo>
                    <a:pt x="2569698" y="0"/>
                  </a:lnTo>
                  <a:lnTo>
                    <a:pt x="2618892" y="7787"/>
                  </a:lnTo>
                  <a:lnTo>
                    <a:pt x="2660933" y="29561"/>
                  </a:lnTo>
                  <a:lnTo>
                    <a:pt x="2693651" y="62936"/>
                  </a:lnTo>
                  <a:lnTo>
                    <a:pt x="2714873" y="105528"/>
                  </a:lnTo>
                  <a:lnTo>
                    <a:pt x="2722430" y="154953"/>
                  </a:lnTo>
                  <a:lnTo>
                    <a:pt x="2722430" y="1559668"/>
                  </a:lnTo>
                  <a:lnTo>
                    <a:pt x="2714873" y="1609364"/>
                  </a:lnTo>
                  <a:lnTo>
                    <a:pt x="2693651" y="1652602"/>
                  </a:lnTo>
                  <a:lnTo>
                    <a:pt x="2660933" y="1686747"/>
                  </a:lnTo>
                  <a:lnTo>
                    <a:pt x="2618892" y="1709166"/>
                  </a:lnTo>
                  <a:lnTo>
                    <a:pt x="2569698" y="1717225"/>
                  </a:lnTo>
                  <a:lnTo>
                    <a:pt x="159188" y="1717225"/>
                  </a:lnTo>
                  <a:lnTo>
                    <a:pt x="109544" y="1709166"/>
                  </a:lnTo>
                  <a:lnTo>
                    <a:pt x="66429" y="1686747"/>
                  </a:lnTo>
                  <a:lnTo>
                    <a:pt x="32429" y="1652602"/>
                  </a:lnTo>
                  <a:lnTo>
                    <a:pt x="10132" y="1609364"/>
                  </a:lnTo>
                  <a:lnTo>
                    <a:pt x="2125" y="1559668"/>
                  </a:lnTo>
                  <a:close/>
                </a:path>
              </a:pathLst>
            </a:custGeom>
            <a:ln w="20941">
              <a:solidFill>
                <a:srgbClr val="51A7F9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2611376" y="6915825"/>
            <a:ext cx="129667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600" spc="90" dirty="0">
                <a:solidFill>
                  <a:srgbClr val="51A7F9"/>
                </a:solidFill>
                <a:latin typeface="Arial"/>
                <a:cs typeface="Arial"/>
              </a:rPr>
              <a:t>col</a:t>
            </a:r>
            <a:r>
              <a:rPr sz="4600" spc="-80" dirty="0">
                <a:solidFill>
                  <a:srgbClr val="51A7F9"/>
                </a:solidFill>
                <a:latin typeface="Arial"/>
                <a:cs typeface="Arial"/>
              </a:rPr>
              <a:t> </a:t>
            </a:r>
            <a:r>
              <a:rPr sz="4600" spc="5" dirty="0">
                <a:solidFill>
                  <a:srgbClr val="51A7F9"/>
                </a:solidFill>
                <a:latin typeface="Arial"/>
                <a:cs typeface="Arial"/>
              </a:rPr>
              <a:t>5</a:t>
            </a:r>
            <a:endParaRPr sz="46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533771" y="6376762"/>
            <a:ext cx="8042275" cy="3832860"/>
            <a:chOff x="8533771" y="6376762"/>
            <a:chExt cx="8042275" cy="3832860"/>
          </a:xfrm>
        </p:grpSpPr>
        <p:sp>
          <p:nvSpPr>
            <p:cNvPr id="22" name="object 22"/>
            <p:cNvSpPr/>
            <p:nvPr/>
          </p:nvSpPr>
          <p:spPr>
            <a:xfrm>
              <a:off x="9953009" y="6387239"/>
              <a:ext cx="6612255" cy="1843405"/>
            </a:xfrm>
            <a:custGeom>
              <a:avLst/>
              <a:gdLst/>
              <a:ahLst/>
              <a:cxnLst/>
              <a:rect l="l" t="t" r="r" b="b"/>
              <a:pathLst>
                <a:path w="6612255" h="1843404">
                  <a:moveTo>
                    <a:pt x="0" y="1686043"/>
                  </a:moveTo>
                  <a:lnTo>
                    <a:pt x="4801" y="154230"/>
                  </a:lnTo>
                  <a:lnTo>
                    <a:pt x="12309" y="104880"/>
                  </a:lnTo>
                  <a:lnTo>
                    <a:pt x="33415" y="62467"/>
                  </a:lnTo>
                  <a:lnTo>
                    <a:pt x="65993" y="29306"/>
                  </a:lnTo>
                  <a:lnTo>
                    <a:pt x="107918" y="7712"/>
                  </a:lnTo>
                  <a:lnTo>
                    <a:pt x="157063" y="0"/>
                  </a:lnTo>
                  <a:lnTo>
                    <a:pt x="6455655" y="0"/>
                  </a:lnTo>
                  <a:lnTo>
                    <a:pt x="6505218" y="7712"/>
                  </a:lnTo>
                  <a:lnTo>
                    <a:pt x="6548137" y="29306"/>
                  </a:lnTo>
                  <a:lnTo>
                    <a:pt x="6581904" y="62467"/>
                  </a:lnTo>
                  <a:lnTo>
                    <a:pt x="6604005" y="104880"/>
                  </a:lnTo>
                  <a:lnTo>
                    <a:pt x="6611930" y="154230"/>
                  </a:lnTo>
                  <a:lnTo>
                    <a:pt x="6611930" y="1686043"/>
                  </a:lnTo>
                  <a:lnTo>
                    <a:pt x="6604005" y="1735663"/>
                  </a:lnTo>
                  <a:lnTo>
                    <a:pt x="6581904" y="1778721"/>
                  </a:lnTo>
                  <a:lnTo>
                    <a:pt x="6548137" y="1812653"/>
                  </a:lnTo>
                  <a:lnTo>
                    <a:pt x="6505218" y="1834892"/>
                  </a:lnTo>
                  <a:lnTo>
                    <a:pt x="6455655" y="1842876"/>
                  </a:lnTo>
                  <a:lnTo>
                    <a:pt x="157063" y="1842876"/>
                  </a:lnTo>
                  <a:lnTo>
                    <a:pt x="107419" y="1834892"/>
                  </a:lnTo>
                  <a:lnTo>
                    <a:pt x="64303" y="1812653"/>
                  </a:lnTo>
                  <a:lnTo>
                    <a:pt x="30304" y="1778721"/>
                  </a:lnTo>
                  <a:lnTo>
                    <a:pt x="8007" y="1735663"/>
                  </a:lnTo>
                  <a:lnTo>
                    <a:pt x="0" y="1686043"/>
                  </a:lnTo>
                  <a:close/>
                </a:path>
              </a:pathLst>
            </a:custGeom>
            <a:ln w="20941">
              <a:solidFill>
                <a:srgbClr val="51A7F9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953009" y="8345295"/>
              <a:ext cx="6612255" cy="1853564"/>
            </a:xfrm>
            <a:custGeom>
              <a:avLst/>
              <a:gdLst/>
              <a:ahLst/>
              <a:cxnLst/>
              <a:rect l="l" t="t" r="r" b="b"/>
              <a:pathLst>
                <a:path w="6612255" h="1853565">
                  <a:moveTo>
                    <a:pt x="0" y="1692203"/>
                  </a:moveTo>
                  <a:lnTo>
                    <a:pt x="4801" y="160390"/>
                  </a:lnTo>
                  <a:lnTo>
                    <a:pt x="12309" y="110400"/>
                  </a:lnTo>
                  <a:lnTo>
                    <a:pt x="33415" y="66459"/>
                  </a:lnTo>
                  <a:lnTo>
                    <a:pt x="65993" y="31475"/>
                  </a:lnTo>
                  <a:lnTo>
                    <a:pt x="107918" y="8353"/>
                  </a:lnTo>
                  <a:lnTo>
                    <a:pt x="157063" y="0"/>
                  </a:lnTo>
                  <a:lnTo>
                    <a:pt x="6455655" y="0"/>
                  </a:lnTo>
                  <a:lnTo>
                    <a:pt x="6505218" y="8353"/>
                  </a:lnTo>
                  <a:lnTo>
                    <a:pt x="6548137" y="31475"/>
                  </a:lnTo>
                  <a:lnTo>
                    <a:pt x="6581904" y="66459"/>
                  </a:lnTo>
                  <a:lnTo>
                    <a:pt x="6604005" y="110400"/>
                  </a:lnTo>
                  <a:lnTo>
                    <a:pt x="6611930" y="160390"/>
                  </a:lnTo>
                  <a:lnTo>
                    <a:pt x="6611930" y="1692203"/>
                  </a:lnTo>
                  <a:lnTo>
                    <a:pt x="6604005" y="1742272"/>
                  </a:lnTo>
                  <a:lnTo>
                    <a:pt x="6581904" y="1786399"/>
                  </a:lnTo>
                  <a:lnTo>
                    <a:pt x="6548137" y="1821606"/>
                  </a:lnTo>
                  <a:lnTo>
                    <a:pt x="6505218" y="1844915"/>
                  </a:lnTo>
                  <a:lnTo>
                    <a:pt x="6455655" y="1853347"/>
                  </a:lnTo>
                  <a:lnTo>
                    <a:pt x="157063" y="1853347"/>
                  </a:lnTo>
                  <a:lnTo>
                    <a:pt x="107419" y="1844915"/>
                  </a:lnTo>
                  <a:lnTo>
                    <a:pt x="64303" y="1821606"/>
                  </a:lnTo>
                  <a:lnTo>
                    <a:pt x="30304" y="1786399"/>
                  </a:lnTo>
                  <a:lnTo>
                    <a:pt x="8007" y="1742272"/>
                  </a:lnTo>
                  <a:lnTo>
                    <a:pt x="0" y="1692203"/>
                  </a:lnTo>
                  <a:close/>
                </a:path>
              </a:pathLst>
            </a:custGeom>
            <a:ln w="20941">
              <a:solidFill>
                <a:srgbClr val="51A7F9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533771" y="7635925"/>
              <a:ext cx="1469390" cy="976630"/>
            </a:xfrm>
            <a:custGeom>
              <a:avLst/>
              <a:gdLst/>
              <a:ahLst/>
              <a:cxnLst/>
              <a:rect l="l" t="t" r="r" b="b"/>
              <a:pathLst>
                <a:path w="1469390" h="976629">
                  <a:moveTo>
                    <a:pt x="1036617" y="0"/>
                  </a:moveTo>
                  <a:lnTo>
                    <a:pt x="1036617" y="248651"/>
                  </a:lnTo>
                  <a:lnTo>
                    <a:pt x="0" y="248651"/>
                  </a:lnTo>
                  <a:lnTo>
                    <a:pt x="0" y="719840"/>
                  </a:lnTo>
                  <a:lnTo>
                    <a:pt x="1036617" y="719840"/>
                  </a:lnTo>
                  <a:lnTo>
                    <a:pt x="1036617" y="976112"/>
                  </a:lnTo>
                  <a:lnTo>
                    <a:pt x="1468900" y="488056"/>
                  </a:lnTo>
                  <a:lnTo>
                    <a:pt x="1036617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006511" y="6450065"/>
              <a:ext cx="1752600" cy="1717675"/>
            </a:xfrm>
            <a:custGeom>
              <a:avLst/>
              <a:gdLst/>
              <a:ahLst/>
              <a:cxnLst/>
              <a:rect l="l" t="t" r="r" b="b"/>
              <a:pathLst>
                <a:path w="1752600" h="1717675">
                  <a:moveTo>
                    <a:pt x="1590391" y="0"/>
                  </a:moveTo>
                  <a:lnTo>
                    <a:pt x="157063" y="0"/>
                  </a:lnTo>
                  <a:lnTo>
                    <a:pt x="107799" y="7787"/>
                  </a:lnTo>
                  <a:lnTo>
                    <a:pt x="65589" y="29561"/>
                  </a:lnTo>
                  <a:lnTo>
                    <a:pt x="32672" y="62936"/>
                  </a:lnTo>
                  <a:lnTo>
                    <a:pt x="11281" y="105528"/>
                  </a:lnTo>
                  <a:lnTo>
                    <a:pt x="3654" y="154953"/>
                  </a:lnTo>
                  <a:lnTo>
                    <a:pt x="0" y="1559669"/>
                  </a:lnTo>
                  <a:lnTo>
                    <a:pt x="8007" y="1609364"/>
                  </a:lnTo>
                  <a:lnTo>
                    <a:pt x="30304" y="1652602"/>
                  </a:lnTo>
                  <a:lnTo>
                    <a:pt x="64303" y="1686747"/>
                  </a:lnTo>
                  <a:lnTo>
                    <a:pt x="107419" y="1709166"/>
                  </a:lnTo>
                  <a:lnTo>
                    <a:pt x="157063" y="1717225"/>
                  </a:lnTo>
                  <a:lnTo>
                    <a:pt x="1590391" y="1717225"/>
                  </a:lnTo>
                  <a:lnTo>
                    <a:pt x="1640537" y="1709166"/>
                  </a:lnTo>
                  <a:lnTo>
                    <a:pt x="1684852" y="1686747"/>
                  </a:lnTo>
                  <a:lnTo>
                    <a:pt x="1720284" y="1652602"/>
                  </a:lnTo>
                  <a:lnTo>
                    <a:pt x="1743781" y="1609364"/>
                  </a:lnTo>
                  <a:lnTo>
                    <a:pt x="1752292" y="1559669"/>
                  </a:lnTo>
                  <a:lnTo>
                    <a:pt x="1752292" y="154953"/>
                  </a:lnTo>
                  <a:lnTo>
                    <a:pt x="1743781" y="105528"/>
                  </a:lnTo>
                  <a:lnTo>
                    <a:pt x="1720284" y="62936"/>
                  </a:lnTo>
                  <a:lnTo>
                    <a:pt x="1684852" y="29561"/>
                  </a:lnTo>
                  <a:lnTo>
                    <a:pt x="1640537" y="7787"/>
                  </a:lnTo>
                  <a:lnTo>
                    <a:pt x="1590391" y="0"/>
                  </a:lnTo>
                  <a:close/>
                </a:path>
              </a:pathLst>
            </a:custGeom>
            <a:solidFill>
              <a:srgbClr val="51A7F9">
                <a:alpha val="37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006511" y="6450065"/>
              <a:ext cx="1752600" cy="1717675"/>
            </a:xfrm>
            <a:custGeom>
              <a:avLst/>
              <a:gdLst/>
              <a:ahLst/>
              <a:cxnLst/>
              <a:rect l="l" t="t" r="r" b="b"/>
              <a:pathLst>
                <a:path w="1752600" h="1717675">
                  <a:moveTo>
                    <a:pt x="0" y="1559668"/>
                  </a:moveTo>
                  <a:lnTo>
                    <a:pt x="3654" y="154953"/>
                  </a:lnTo>
                  <a:lnTo>
                    <a:pt x="11281" y="105528"/>
                  </a:lnTo>
                  <a:lnTo>
                    <a:pt x="32672" y="62936"/>
                  </a:lnTo>
                  <a:lnTo>
                    <a:pt x="65590" y="29561"/>
                  </a:lnTo>
                  <a:lnTo>
                    <a:pt x="107799" y="7787"/>
                  </a:lnTo>
                  <a:lnTo>
                    <a:pt x="157063" y="0"/>
                  </a:lnTo>
                  <a:lnTo>
                    <a:pt x="1590388" y="0"/>
                  </a:lnTo>
                  <a:lnTo>
                    <a:pt x="1640535" y="7787"/>
                  </a:lnTo>
                  <a:lnTo>
                    <a:pt x="1684851" y="29561"/>
                  </a:lnTo>
                  <a:lnTo>
                    <a:pt x="1720283" y="62936"/>
                  </a:lnTo>
                  <a:lnTo>
                    <a:pt x="1743781" y="105528"/>
                  </a:lnTo>
                  <a:lnTo>
                    <a:pt x="1752292" y="154953"/>
                  </a:lnTo>
                  <a:lnTo>
                    <a:pt x="1752292" y="1559668"/>
                  </a:lnTo>
                  <a:lnTo>
                    <a:pt x="1743781" y="1609364"/>
                  </a:lnTo>
                  <a:lnTo>
                    <a:pt x="1720283" y="1652602"/>
                  </a:lnTo>
                  <a:lnTo>
                    <a:pt x="1684851" y="1686747"/>
                  </a:lnTo>
                  <a:lnTo>
                    <a:pt x="1640535" y="1709166"/>
                  </a:lnTo>
                  <a:lnTo>
                    <a:pt x="1590388" y="1717225"/>
                  </a:lnTo>
                  <a:lnTo>
                    <a:pt x="157063" y="1717225"/>
                  </a:lnTo>
                  <a:lnTo>
                    <a:pt x="107419" y="1709166"/>
                  </a:lnTo>
                  <a:lnTo>
                    <a:pt x="64303" y="1686747"/>
                  </a:lnTo>
                  <a:lnTo>
                    <a:pt x="30304" y="1652602"/>
                  </a:lnTo>
                  <a:lnTo>
                    <a:pt x="8007" y="1609364"/>
                  </a:lnTo>
                  <a:lnTo>
                    <a:pt x="0" y="1559668"/>
                  </a:lnTo>
                  <a:close/>
                </a:path>
              </a:pathLst>
            </a:custGeom>
            <a:ln w="20941">
              <a:solidFill>
                <a:srgbClr val="51A7F9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7681893" y="1416370"/>
            <a:ext cx="474091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u="none" spc="-80" dirty="0">
                <a:solidFill>
                  <a:srgbClr val="000000"/>
                </a:solidFill>
              </a:rPr>
              <a:t>column()</a:t>
            </a:r>
            <a:endParaRPr sz="9700"/>
          </a:p>
        </p:txBody>
      </p:sp>
      <p:sp>
        <p:nvSpPr>
          <p:cNvPr id="28" name="object 28"/>
          <p:cNvSpPr txBox="1"/>
          <p:nvPr/>
        </p:nvSpPr>
        <p:spPr>
          <a:xfrm>
            <a:off x="10232145" y="6915825"/>
            <a:ext cx="129667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600" spc="90" dirty="0">
                <a:solidFill>
                  <a:srgbClr val="51A7F9"/>
                </a:solidFill>
                <a:latin typeface="Arial"/>
                <a:cs typeface="Arial"/>
              </a:rPr>
              <a:t>col</a:t>
            </a:r>
            <a:r>
              <a:rPr sz="4600" spc="-80" dirty="0">
                <a:solidFill>
                  <a:srgbClr val="51A7F9"/>
                </a:solidFill>
                <a:latin typeface="Arial"/>
                <a:cs typeface="Arial"/>
              </a:rPr>
              <a:t> </a:t>
            </a:r>
            <a:r>
              <a:rPr sz="4600" spc="5" dirty="0">
                <a:solidFill>
                  <a:srgbClr val="51A7F9"/>
                </a:solidFill>
                <a:latin typeface="Arial"/>
                <a:cs typeface="Arial"/>
              </a:rPr>
              <a:t>3</a:t>
            </a:r>
            <a:endParaRPr sz="46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4218457" y="8408120"/>
            <a:ext cx="2305050" cy="1738630"/>
            <a:chOff x="14218457" y="8408120"/>
            <a:chExt cx="2305050" cy="1738630"/>
          </a:xfrm>
        </p:grpSpPr>
        <p:sp>
          <p:nvSpPr>
            <p:cNvPr id="30" name="object 30"/>
            <p:cNvSpPr/>
            <p:nvPr/>
          </p:nvSpPr>
          <p:spPr>
            <a:xfrm>
              <a:off x="14228928" y="8418592"/>
              <a:ext cx="2284095" cy="1717675"/>
            </a:xfrm>
            <a:custGeom>
              <a:avLst/>
              <a:gdLst/>
              <a:ahLst/>
              <a:cxnLst/>
              <a:rect l="l" t="t" r="r" b="b"/>
              <a:pathLst>
                <a:path w="2284094" h="1717675">
                  <a:moveTo>
                    <a:pt x="2127683" y="0"/>
                  </a:moveTo>
                  <a:lnTo>
                    <a:pt x="157063" y="0"/>
                  </a:lnTo>
                  <a:lnTo>
                    <a:pt x="107524" y="7601"/>
                  </a:lnTo>
                  <a:lnTo>
                    <a:pt x="64658" y="28929"/>
                  </a:lnTo>
                  <a:lnTo>
                    <a:pt x="30956" y="61773"/>
                  </a:lnTo>
                  <a:lnTo>
                    <a:pt x="8908" y="103920"/>
                  </a:lnTo>
                  <a:lnTo>
                    <a:pt x="1005" y="153158"/>
                  </a:lnTo>
                  <a:lnTo>
                    <a:pt x="0" y="1557875"/>
                  </a:lnTo>
                  <a:lnTo>
                    <a:pt x="8007" y="1607756"/>
                  </a:lnTo>
                  <a:lnTo>
                    <a:pt x="30304" y="1651439"/>
                  </a:lnTo>
                  <a:lnTo>
                    <a:pt x="64304" y="1686115"/>
                  </a:lnTo>
                  <a:lnTo>
                    <a:pt x="107420" y="1708980"/>
                  </a:lnTo>
                  <a:lnTo>
                    <a:pt x="157063" y="1717225"/>
                  </a:lnTo>
                  <a:lnTo>
                    <a:pt x="2127683" y="1717225"/>
                  </a:lnTo>
                  <a:lnTo>
                    <a:pt x="2177213" y="1708980"/>
                  </a:lnTo>
                  <a:lnTo>
                    <a:pt x="2220058" y="1686115"/>
                  </a:lnTo>
                  <a:lnTo>
                    <a:pt x="2253736" y="1651439"/>
                  </a:lnTo>
                  <a:lnTo>
                    <a:pt x="2275764" y="1607756"/>
                  </a:lnTo>
                  <a:lnTo>
                    <a:pt x="2283658" y="1557875"/>
                  </a:lnTo>
                  <a:lnTo>
                    <a:pt x="2283658" y="153158"/>
                  </a:lnTo>
                  <a:lnTo>
                    <a:pt x="2275764" y="103920"/>
                  </a:lnTo>
                  <a:lnTo>
                    <a:pt x="2253736" y="61773"/>
                  </a:lnTo>
                  <a:lnTo>
                    <a:pt x="2220058" y="28929"/>
                  </a:lnTo>
                  <a:lnTo>
                    <a:pt x="2177213" y="7601"/>
                  </a:lnTo>
                  <a:lnTo>
                    <a:pt x="2127683" y="0"/>
                  </a:lnTo>
                  <a:close/>
                </a:path>
              </a:pathLst>
            </a:custGeom>
            <a:solidFill>
              <a:srgbClr val="51A7F9">
                <a:alpha val="37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4228928" y="8418591"/>
              <a:ext cx="2284095" cy="1717675"/>
            </a:xfrm>
            <a:custGeom>
              <a:avLst/>
              <a:gdLst/>
              <a:ahLst/>
              <a:cxnLst/>
              <a:rect l="l" t="t" r="r" b="b"/>
              <a:pathLst>
                <a:path w="2284094" h="1717675">
                  <a:moveTo>
                    <a:pt x="0" y="1557874"/>
                  </a:moveTo>
                  <a:lnTo>
                    <a:pt x="1007" y="153158"/>
                  </a:lnTo>
                  <a:lnTo>
                    <a:pt x="8909" y="103920"/>
                  </a:lnTo>
                  <a:lnTo>
                    <a:pt x="30956" y="61773"/>
                  </a:lnTo>
                  <a:lnTo>
                    <a:pt x="64658" y="28929"/>
                  </a:lnTo>
                  <a:lnTo>
                    <a:pt x="107523" y="7601"/>
                  </a:lnTo>
                  <a:lnTo>
                    <a:pt x="157063" y="0"/>
                  </a:lnTo>
                  <a:lnTo>
                    <a:pt x="2127683" y="0"/>
                  </a:lnTo>
                  <a:lnTo>
                    <a:pt x="2177215" y="7601"/>
                  </a:lnTo>
                  <a:lnTo>
                    <a:pt x="2220060" y="28929"/>
                  </a:lnTo>
                  <a:lnTo>
                    <a:pt x="2253738" y="61773"/>
                  </a:lnTo>
                  <a:lnTo>
                    <a:pt x="2275766" y="103920"/>
                  </a:lnTo>
                  <a:lnTo>
                    <a:pt x="2283660" y="153158"/>
                  </a:lnTo>
                  <a:lnTo>
                    <a:pt x="2283660" y="1557874"/>
                  </a:lnTo>
                  <a:lnTo>
                    <a:pt x="2275766" y="1607756"/>
                  </a:lnTo>
                  <a:lnTo>
                    <a:pt x="2253738" y="1651439"/>
                  </a:lnTo>
                  <a:lnTo>
                    <a:pt x="2220060" y="1686116"/>
                  </a:lnTo>
                  <a:lnTo>
                    <a:pt x="2177215" y="1708980"/>
                  </a:lnTo>
                  <a:lnTo>
                    <a:pt x="2127683" y="1717225"/>
                  </a:lnTo>
                  <a:lnTo>
                    <a:pt x="157063" y="1717225"/>
                  </a:lnTo>
                  <a:lnTo>
                    <a:pt x="107419" y="1708980"/>
                  </a:lnTo>
                  <a:lnTo>
                    <a:pt x="64303" y="1686116"/>
                  </a:lnTo>
                  <a:lnTo>
                    <a:pt x="30304" y="1651439"/>
                  </a:lnTo>
                  <a:lnTo>
                    <a:pt x="8007" y="1607756"/>
                  </a:lnTo>
                  <a:lnTo>
                    <a:pt x="0" y="1557874"/>
                  </a:lnTo>
                  <a:close/>
                </a:path>
              </a:pathLst>
            </a:custGeom>
            <a:ln w="20941">
              <a:solidFill>
                <a:srgbClr val="51A7F9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4723206" y="8882557"/>
            <a:ext cx="129667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600" spc="90" dirty="0">
                <a:solidFill>
                  <a:srgbClr val="51A7F9"/>
                </a:solidFill>
                <a:latin typeface="Arial"/>
                <a:cs typeface="Arial"/>
              </a:rPr>
              <a:t>col</a:t>
            </a:r>
            <a:r>
              <a:rPr sz="4600" spc="-80" dirty="0">
                <a:solidFill>
                  <a:srgbClr val="51A7F9"/>
                </a:solidFill>
                <a:latin typeface="Arial"/>
                <a:cs typeface="Arial"/>
              </a:rPr>
              <a:t> </a:t>
            </a:r>
            <a:r>
              <a:rPr sz="4600" spc="5" dirty="0">
                <a:solidFill>
                  <a:srgbClr val="51A7F9"/>
                </a:solidFill>
                <a:latin typeface="Arial"/>
                <a:cs typeface="Arial"/>
              </a:rPr>
              <a:t>4</a:t>
            </a:r>
            <a:endParaRPr sz="46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4795425" y="11010034"/>
            <a:ext cx="2626995" cy="172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©</a:t>
            </a:r>
            <a:r>
              <a:rPr sz="1150" spc="-10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2014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RStudio,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Inc.</a:t>
            </a:r>
            <a:r>
              <a:rPr sz="1150" spc="-70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All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rights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reserved.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847075" y="19948"/>
            <a:ext cx="817435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solidFill>
                  <a:srgbClr val="53585F"/>
                </a:solidFill>
                <a:latin typeface="Arial"/>
                <a:cs typeface="Arial"/>
              </a:rPr>
              <a:t>Slides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spc="35" dirty="0">
                <a:solidFill>
                  <a:srgbClr val="53585F"/>
                </a:solidFill>
                <a:latin typeface="Arial"/>
                <a:cs typeface="Arial"/>
              </a:rPr>
              <a:t>at: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u="sng" spc="80" dirty="0">
                <a:solidFill>
                  <a:srgbClr val="53585F"/>
                </a:solidFill>
                <a:uFill>
                  <a:solidFill>
                    <a:srgbClr val="53585F"/>
                  </a:solidFill>
                </a:uFill>
                <a:latin typeface="Arial"/>
                <a:cs typeface="Arial"/>
              </a:rPr>
              <a:t>bit.ly/shiny-quickstart-3</a:t>
            </a:r>
            <a:endParaRPr sz="42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66898" y="3467583"/>
            <a:ext cx="17602200" cy="6837680"/>
            <a:chOff x="1266977" y="3423979"/>
            <a:chExt cx="17602200" cy="6837680"/>
          </a:xfrm>
        </p:grpSpPr>
        <p:sp>
          <p:nvSpPr>
            <p:cNvPr id="8" name="object 8"/>
            <p:cNvSpPr/>
            <p:nvPr/>
          </p:nvSpPr>
          <p:spPr>
            <a:xfrm>
              <a:off x="1266964" y="3717168"/>
              <a:ext cx="6942455" cy="6544309"/>
            </a:xfrm>
            <a:custGeom>
              <a:avLst/>
              <a:gdLst/>
              <a:ahLst/>
              <a:cxnLst/>
              <a:rect l="l" t="t" r="r" b="b"/>
              <a:pathLst>
                <a:path w="6942455" h="6544309">
                  <a:moveTo>
                    <a:pt x="6942201" y="0"/>
                  </a:moveTo>
                  <a:lnTo>
                    <a:pt x="0" y="0"/>
                  </a:lnTo>
                  <a:lnTo>
                    <a:pt x="0" y="6366294"/>
                  </a:lnTo>
                  <a:lnTo>
                    <a:pt x="0" y="6544310"/>
                  </a:lnTo>
                  <a:lnTo>
                    <a:pt x="6942201" y="6544310"/>
                  </a:lnTo>
                  <a:lnTo>
                    <a:pt x="6942201" y="6366294"/>
                  </a:lnTo>
                  <a:lnTo>
                    <a:pt x="6942201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65923" y="3423979"/>
              <a:ext cx="6953250" cy="6659880"/>
            </a:xfrm>
            <a:custGeom>
              <a:avLst/>
              <a:gdLst/>
              <a:ahLst/>
              <a:cxnLst/>
              <a:rect l="l" t="t" r="r" b="b"/>
              <a:pathLst>
                <a:path w="6953250" h="6659880">
                  <a:moveTo>
                    <a:pt x="0" y="0"/>
                  </a:moveTo>
                  <a:lnTo>
                    <a:pt x="6952667" y="0"/>
                  </a:lnTo>
                  <a:lnTo>
                    <a:pt x="6952667" y="6659483"/>
                  </a:lnTo>
                  <a:lnTo>
                    <a:pt x="0" y="6659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931656" y="3633399"/>
              <a:ext cx="9696450" cy="6607175"/>
            </a:xfrm>
            <a:custGeom>
              <a:avLst/>
              <a:gdLst/>
              <a:ahLst/>
              <a:cxnLst/>
              <a:rect l="l" t="t" r="r" b="b"/>
              <a:pathLst>
                <a:path w="9696450" h="6607175">
                  <a:moveTo>
                    <a:pt x="9696044" y="0"/>
                  </a:moveTo>
                  <a:lnTo>
                    <a:pt x="0" y="0"/>
                  </a:lnTo>
                  <a:lnTo>
                    <a:pt x="0" y="6413424"/>
                  </a:lnTo>
                  <a:lnTo>
                    <a:pt x="0" y="6607137"/>
                  </a:lnTo>
                  <a:lnTo>
                    <a:pt x="9696044" y="6607137"/>
                  </a:lnTo>
                  <a:lnTo>
                    <a:pt x="9696044" y="6413424"/>
                  </a:lnTo>
                  <a:lnTo>
                    <a:pt x="9696044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177730" y="3450156"/>
              <a:ext cx="9685655" cy="6597015"/>
            </a:xfrm>
            <a:custGeom>
              <a:avLst/>
              <a:gdLst/>
              <a:ahLst/>
              <a:cxnLst/>
              <a:rect l="l" t="t" r="r" b="b"/>
              <a:pathLst>
                <a:path w="9685655" h="6597015">
                  <a:moveTo>
                    <a:pt x="0" y="0"/>
                  </a:moveTo>
                  <a:lnTo>
                    <a:pt x="9685568" y="0"/>
                  </a:lnTo>
                  <a:lnTo>
                    <a:pt x="9685568" y="6596657"/>
                  </a:lnTo>
                  <a:lnTo>
                    <a:pt x="0" y="6596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177731" y="3450156"/>
              <a:ext cx="9685655" cy="6597015"/>
            </a:xfrm>
            <a:custGeom>
              <a:avLst/>
              <a:gdLst/>
              <a:ahLst/>
              <a:cxnLst/>
              <a:rect l="l" t="t" r="r" b="b"/>
              <a:pathLst>
                <a:path w="9685655" h="6597015">
                  <a:moveTo>
                    <a:pt x="0" y="0"/>
                  </a:moveTo>
                  <a:lnTo>
                    <a:pt x="9685568" y="0"/>
                  </a:lnTo>
                  <a:lnTo>
                    <a:pt x="9685568" y="6596657"/>
                  </a:lnTo>
                  <a:lnTo>
                    <a:pt x="0" y="6596657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968344" y="7323932"/>
              <a:ext cx="1473200" cy="976630"/>
            </a:xfrm>
            <a:custGeom>
              <a:avLst/>
              <a:gdLst/>
              <a:ahLst/>
              <a:cxnLst/>
              <a:rect l="l" t="t" r="r" b="b"/>
              <a:pathLst>
                <a:path w="1473200" h="976629">
                  <a:moveTo>
                    <a:pt x="1036617" y="0"/>
                  </a:moveTo>
                  <a:lnTo>
                    <a:pt x="1036617" y="256987"/>
                  </a:lnTo>
                  <a:lnTo>
                    <a:pt x="0" y="256987"/>
                  </a:lnTo>
                  <a:lnTo>
                    <a:pt x="0" y="717706"/>
                  </a:lnTo>
                  <a:lnTo>
                    <a:pt x="1036617" y="717706"/>
                  </a:lnTo>
                  <a:lnTo>
                    <a:pt x="1036617" y="976112"/>
                  </a:lnTo>
                  <a:lnTo>
                    <a:pt x="1473106" y="488056"/>
                  </a:lnTo>
                  <a:lnTo>
                    <a:pt x="1036617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391788" y="6816545"/>
              <a:ext cx="9257030" cy="3099435"/>
            </a:xfrm>
            <a:custGeom>
              <a:avLst/>
              <a:gdLst/>
              <a:ahLst/>
              <a:cxnLst/>
              <a:rect l="l" t="t" r="r" b="b"/>
              <a:pathLst>
                <a:path w="9257030" h="3099434">
                  <a:moveTo>
                    <a:pt x="0" y="2939168"/>
                  </a:moveTo>
                  <a:lnTo>
                    <a:pt x="595" y="155916"/>
                  </a:lnTo>
                  <a:lnTo>
                    <a:pt x="8540" y="106391"/>
                  </a:lnTo>
                  <a:lnTo>
                    <a:pt x="30690" y="63560"/>
                  </a:lnTo>
                  <a:lnTo>
                    <a:pt x="64513" y="29900"/>
                  </a:lnTo>
                  <a:lnTo>
                    <a:pt x="107481" y="7887"/>
                  </a:lnTo>
                  <a:lnTo>
                    <a:pt x="157063" y="0"/>
                  </a:lnTo>
                  <a:lnTo>
                    <a:pt x="9094935" y="0"/>
                  </a:lnTo>
                  <a:lnTo>
                    <a:pt x="9145085" y="7887"/>
                  </a:lnTo>
                  <a:lnTo>
                    <a:pt x="9189405" y="29900"/>
                  </a:lnTo>
                  <a:lnTo>
                    <a:pt x="9224843" y="63560"/>
                  </a:lnTo>
                  <a:lnTo>
                    <a:pt x="9248345" y="106391"/>
                  </a:lnTo>
                  <a:lnTo>
                    <a:pt x="9256858" y="155916"/>
                  </a:lnTo>
                  <a:lnTo>
                    <a:pt x="9256858" y="2939168"/>
                  </a:lnTo>
                  <a:lnTo>
                    <a:pt x="9248345" y="2989140"/>
                  </a:lnTo>
                  <a:lnTo>
                    <a:pt x="9224843" y="3033037"/>
                  </a:lnTo>
                  <a:lnTo>
                    <a:pt x="9189405" y="3067969"/>
                  </a:lnTo>
                  <a:lnTo>
                    <a:pt x="9145085" y="3091047"/>
                  </a:lnTo>
                  <a:lnTo>
                    <a:pt x="9094935" y="3099382"/>
                  </a:lnTo>
                  <a:lnTo>
                    <a:pt x="157063" y="3099382"/>
                  </a:lnTo>
                  <a:lnTo>
                    <a:pt x="107419" y="3091047"/>
                  </a:lnTo>
                  <a:lnTo>
                    <a:pt x="64303" y="3067969"/>
                  </a:lnTo>
                  <a:lnTo>
                    <a:pt x="30304" y="3033037"/>
                  </a:lnTo>
                  <a:lnTo>
                    <a:pt x="8007" y="2989140"/>
                  </a:lnTo>
                  <a:lnTo>
                    <a:pt x="0" y="2939168"/>
                  </a:lnTo>
                  <a:close/>
                </a:path>
              </a:pathLst>
            </a:custGeom>
            <a:ln w="20941">
              <a:solidFill>
                <a:srgbClr val="51A7F9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114814" y="3706693"/>
              <a:ext cx="3968750" cy="2974340"/>
            </a:xfrm>
            <a:custGeom>
              <a:avLst/>
              <a:gdLst/>
              <a:ahLst/>
              <a:cxnLst/>
              <a:rect l="l" t="t" r="r" b="b"/>
              <a:pathLst>
                <a:path w="3968750" h="2974340">
                  <a:moveTo>
                    <a:pt x="3813569" y="0"/>
                  </a:moveTo>
                  <a:lnTo>
                    <a:pt x="160612" y="0"/>
                  </a:lnTo>
                  <a:lnTo>
                    <a:pt x="110596" y="8310"/>
                  </a:lnTo>
                  <a:lnTo>
                    <a:pt x="66600" y="31329"/>
                  </a:lnTo>
                  <a:lnTo>
                    <a:pt x="31551" y="66191"/>
                  </a:lnTo>
                  <a:lnTo>
                    <a:pt x="8375" y="110030"/>
                  </a:lnTo>
                  <a:lnTo>
                    <a:pt x="0" y="159977"/>
                  </a:lnTo>
                  <a:lnTo>
                    <a:pt x="3549" y="2812721"/>
                  </a:lnTo>
                  <a:lnTo>
                    <a:pt x="11556" y="2862776"/>
                  </a:lnTo>
                  <a:lnTo>
                    <a:pt x="33851" y="2906870"/>
                  </a:lnTo>
                  <a:lnTo>
                    <a:pt x="67850" y="2942038"/>
                  </a:lnTo>
                  <a:lnTo>
                    <a:pt x="110965" y="2965313"/>
                  </a:lnTo>
                  <a:lnTo>
                    <a:pt x="160612" y="2973731"/>
                  </a:lnTo>
                  <a:lnTo>
                    <a:pt x="3813569" y="2973731"/>
                  </a:lnTo>
                  <a:lnTo>
                    <a:pt x="3862991" y="2965313"/>
                  </a:lnTo>
                  <a:lnTo>
                    <a:pt x="3905569" y="2942038"/>
                  </a:lnTo>
                  <a:lnTo>
                    <a:pt x="3938926" y="2906870"/>
                  </a:lnTo>
                  <a:lnTo>
                    <a:pt x="3960684" y="2862776"/>
                  </a:lnTo>
                  <a:lnTo>
                    <a:pt x="3968465" y="2812721"/>
                  </a:lnTo>
                  <a:lnTo>
                    <a:pt x="3968465" y="159977"/>
                  </a:lnTo>
                  <a:lnTo>
                    <a:pt x="3960684" y="110030"/>
                  </a:lnTo>
                  <a:lnTo>
                    <a:pt x="3938926" y="66191"/>
                  </a:lnTo>
                  <a:lnTo>
                    <a:pt x="3905569" y="31329"/>
                  </a:lnTo>
                  <a:lnTo>
                    <a:pt x="3862991" y="8310"/>
                  </a:lnTo>
                  <a:lnTo>
                    <a:pt x="3813569" y="0"/>
                  </a:lnTo>
                  <a:close/>
                </a:path>
              </a:pathLst>
            </a:custGeom>
            <a:solidFill>
              <a:srgbClr val="51A7F9">
                <a:alpha val="37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114818" y="3706693"/>
              <a:ext cx="3968750" cy="2974340"/>
            </a:xfrm>
            <a:custGeom>
              <a:avLst/>
              <a:gdLst/>
              <a:ahLst/>
              <a:cxnLst/>
              <a:rect l="l" t="t" r="r" b="b"/>
              <a:pathLst>
                <a:path w="3968750" h="2974340">
                  <a:moveTo>
                    <a:pt x="3545" y="2812721"/>
                  </a:moveTo>
                  <a:lnTo>
                    <a:pt x="0" y="159976"/>
                  </a:lnTo>
                  <a:lnTo>
                    <a:pt x="8375" y="110029"/>
                  </a:lnTo>
                  <a:lnTo>
                    <a:pt x="31552" y="66191"/>
                  </a:lnTo>
                  <a:lnTo>
                    <a:pt x="66601" y="31329"/>
                  </a:lnTo>
                  <a:lnTo>
                    <a:pt x="110596" y="8310"/>
                  </a:lnTo>
                  <a:lnTo>
                    <a:pt x="160608" y="0"/>
                  </a:lnTo>
                  <a:lnTo>
                    <a:pt x="3813573" y="0"/>
                  </a:lnTo>
                  <a:lnTo>
                    <a:pt x="3862991" y="8310"/>
                  </a:lnTo>
                  <a:lnTo>
                    <a:pt x="3905568" y="31329"/>
                  </a:lnTo>
                  <a:lnTo>
                    <a:pt x="3938925" y="66191"/>
                  </a:lnTo>
                  <a:lnTo>
                    <a:pt x="3960684" y="110029"/>
                  </a:lnTo>
                  <a:lnTo>
                    <a:pt x="3968465" y="159976"/>
                  </a:lnTo>
                  <a:lnTo>
                    <a:pt x="3968465" y="2812721"/>
                  </a:lnTo>
                  <a:lnTo>
                    <a:pt x="3960684" y="2862775"/>
                  </a:lnTo>
                  <a:lnTo>
                    <a:pt x="3938925" y="2906870"/>
                  </a:lnTo>
                  <a:lnTo>
                    <a:pt x="3905568" y="2942037"/>
                  </a:lnTo>
                  <a:lnTo>
                    <a:pt x="3862991" y="2965313"/>
                  </a:lnTo>
                  <a:lnTo>
                    <a:pt x="3813573" y="2973731"/>
                  </a:lnTo>
                  <a:lnTo>
                    <a:pt x="160608" y="2973731"/>
                  </a:lnTo>
                  <a:lnTo>
                    <a:pt x="110964" y="2965313"/>
                  </a:lnTo>
                  <a:lnTo>
                    <a:pt x="67849" y="2942037"/>
                  </a:lnTo>
                  <a:lnTo>
                    <a:pt x="33849" y="2906870"/>
                  </a:lnTo>
                  <a:lnTo>
                    <a:pt x="11552" y="2862775"/>
                  </a:lnTo>
                  <a:lnTo>
                    <a:pt x="3545" y="2812721"/>
                  </a:lnTo>
                  <a:close/>
                </a:path>
              </a:pathLst>
            </a:custGeom>
            <a:ln w="20941">
              <a:solidFill>
                <a:srgbClr val="51A7F9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3453905" y="4805718"/>
            <a:ext cx="129667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600" spc="90" dirty="0">
                <a:solidFill>
                  <a:srgbClr val="51A7F9"/>
                </a:solidFill>
                <a:latin typeface="Arial"/>
                <a:cs typeface="Arial"/>
              </a:rPr>
              <a:t>col</a:t>
            </a:r>
            <a:r>
              <a:rPr sz="4600" spc="-80" dirty="0">
                <a:solidFill>
                  <a:srgbClr val="51A7F9"/>
                </a:solidFill>
                <a:latin typeface="Arial"/>
                <a:cs typeface="Arial"/>
              </a:rPr>
              <a:t> </a:t>
            </a:r>
            <a:r>
              <a:rPr sz="4600" spc="5" dirty="0">
                <a:solidFill>
                  <a:srgbClr val="51A7F9"/>
                </a:solidFill>
                <a:latin typeface="Arial"/>
                <a:cs typeface="Arial"/>
              </a:rPr>
              <a:t>5</a:t>
            </a:r>
            <a:endParaRPr sz="46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434261" y="3696216"/>
            <a:ext cx="2565400" cy="2995295"/>
            <a:chOff x="9434261" y="3696216"/>
            <a:chExt cx="2565400" cy="2995295"/>
          </a:xfrm>
        </p:grpSpPr>
        <p:sp>
          <p:nvSpPr>
            <p:cNvPr id="19" name="object 19"/>
            <p:cNvSpPr/>
            <p:nvPr/>
          </p:nvSpPr>
          <p:spPr>
            <a:xfrm>
              <a:off x="9444738" y="3706693"/>
              <a:ext cx="2544445" cy="2974340"/>
            </a:xfrm>
            <a:custGeom>
              <a:avLst/>
              <a:gdLst/>
              <a:ahLst/>
              <a:cxnLst/>
              <a:rect l="l" t="t" r="r" b="b"/>
              <a:pathLst>
                <a:path w="2544445" h="2974340">
                  <a:moveTo>
                    <a:pt x="2385121" y="0"/>
                  </a:moveTo>
                  <a:lnTo>
                    <a:pt x="157615" y="0"/>
                  </a:lnTo>
                  <a:lnTo>
                    <a:pt x="107913" y="8310"/>
                  </a:lnTo>
                  <a:lnTo>
                    <a:pt x="64661" y="31329"/>
                  </a:lnTo>
                  <a:lnTo>
                    <a:pt x="30498" y="66191"/>
                  </a:lnTo>
                  <a:lnTo>
                    <a:pt x="8064" y="110030"/>
                  </a:lnTo>
                  <a:lnTo>
                    <a:pt x="0" y="159977"/>
                  </a:lnTo>
                  <a:lnTo>
                    <a:pt x="551" y="2812721"/>
                  </a:lnTo>
                  <a:lnTo>
                    <a:pt x="8558" y="2862776"/>
                  </a:lnTo>
                  <a:lnTo>
                    <a:pt x="30855" y="2906870"/>
                  </a:lnTo>
                  <a:lnTo>
                    <a:pt x="64855" y="2942038"/>
                  </a:lnTo>
                  <a:lnTo>
                    <a:pt x="107970" y="2965313"/>
                  </a:lnTo>
                  <a:lnTo>
                    <a:pt x="157615" y="2973731"/>
                  </a:lnTo>
                  <a:lnTo>
                    <a:pt x="2385121" y="2973731"/>
                  </a:lnTo>
                  <a:lnTo>
                    <a:pt x="2435001" y="2965313"/>
                  </a:lnTo>
                  <a:lnTo>
                    <a:pt x="2478672" y="2942038"/>
                  </a:lnTo>
                  <a:lnTo>
                    <a:pt x="2513334" y="2906870"/>
                  </a:lnTo>
                  <a:lnTo>
                    <a:pt x="2536185" y="2862776"/>
                  </a:lnTo>
                  <a:lnTo>
                    <a:pt x="2544425" y="2812721"/>
                  </a:lnTo>
                  <a:lnTo>
                    <a:pt x="2544425" y="159977"/>
                  </a:lnTo>
                  <a:lnTo>
                    <a:pt x="2536185" y="110030"/>
                  </a:lnTo>
                  <a:lnTo>
                    <a:pt x="2513334" y="66191"/>
                  </a:lnTo>
                  <a:lnTo>
                    <a:pt x="2478672" y="31329"/>
                  </a:lnTo>
                  <a:lnTo>
                    <a:pt x="2435001" y="8310"/>
                  </a:lnTo>
                  <a:lnTo>
                    <a:pt x="2385121" y="0"/>
                  </a:lnTo>
                  <a:close/>
                </a:path>
              </a:pathLst>
            </a:custGeom>
            <a:solidFill>
              <a:srgbClr val="51A7F9">
                <a:alpha val="37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444738" y="3706693"/>
              <a:ext cx="2544445" cy="2974340"/>
            </a:xfrm>
            <a:custGeom>
              <a:avLst/>
              <a:gdLst/>
              <a:ahLst/>
              <a:cxnLst/>
              <a:rect l="l" t="t" r="r" b="b"/>
              <a:pathLst>
                <a:path w="2544445" h="2974340">
                  <a:moveTo>
                    <a:pt x="551" y="2812721"/>
                  </a:moveTo>
                  <a:lnTo>
                    <a:pt x="0" y="159976"/>
                  </a:lnTo>
                  <a:lnTo>
                    <a:pt x="8064" y="110029"/>
                  </a:lnTo>
                  <a:lnTo>
                    <a:pt x="30498" y="66191"/>
                  </a:lnTo>
                  <a:lnTo>
                    <a:pt x="64661" y="31329"/>
                  </a:lnTo>
                  <a:lnTo>
                    <a:pt x="107913" y="8310"/>
                  </a:lnTo>
                  <a:lnTo>
                    <a:pt x="157614" y="0"/>
                  </a:lnTo>
                  <a:lnTo>
                    <a:pt x="2385125" y="0"/>
                  </a:lnTo>
                  <a:lnTo>
                    <a:pt x="2435001" y="8310"/>
                  </a:lnTo>
                  <a:lnTo>
                    <a:pt x="2478671" y="31329"/>
                  </a:lnTo>
                  <a:lnTo>
                    <a:pt x="2513333" y="66191"/>
                  </a:lnTo>
                  <a:lnTo>
                    <a:pt x="2536185" y="110029"/>
                  </a:lnTo>
                  <a:lnTo>
                    <a:pt x="2544424" y="159976"/>
                  </a:lnTo>
                  <a:lnTo>
                    <a:pt x="2544424" y="2812721"/>
                  </a:lnTo>
                  <a:lnTo>
                    <a:pt x="2536185" y="2862775"/>
                  </a:lnTo>
                  <a:lnTo>
                    <a:pt x="2513333" y="2906870"/>
                  </a:lnTo>
                  <a:lnTo>
                    <a:pt x="2478671" y="2942037"/>
                  </a:lnTo>
                  <a:lnTo>
                    <a:pt x="2435001" y="2965313"/>
                  </a:lnTo>
                  <a:lnTo>
                    <a:pt x="2385125" y="2973731"/>
                  </a:lnTo>
                  <a:lnTo>
                    <a:pt x="157614" y="2973731"/>
                  </a:lnTo>
                  <a:lnTo>
                    <a:pt x="107970" y="2965313"/>
                  </a:lnTo>
                  <a:lnTo>
                    <a:pt x="64855" y="2942037"/>
                  </a:lnTo>
                  <a:lnTo>
                    <a:pt x="30855" y="2906870"/>
                  </a:lnTo>
                  <a:lnTo>
                    <a:pt x="8558" y="2862775"/>
                  </a:lnTo>
                  <a:lnTo>
                    <a:pt x="551" y="2812721"/>
                  </a:lnTo>
                  <a:close/>
                </a:path>
              </a:pathLst>
            </a:custGeom>
            <a:ln w="20941">
              <a:solidFill>
                <a:srgbClr val="51A7F9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0067998" y="4805718"/>
            <a:ext cx="129667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600" spc="90" dirty="0">
                <a:solidFill>
                  <a:srgbClr val="51A7F9"/>
                </a:solidFill>
                <a:latin typeface="Arial"/>
                <a:cs typeface="Arial"/>
              </a:rPr>
              <a:t>col</a:t>
            </a:r>
            <a:r>
              <a:rPr sz="4600" spc="-80" dirty="0">
                <a:solidFill>
                  <a:srgbClr val="51A7F9"/>
                </a:solidFill>
                <a:latin typeface="Arial"/>
                <a:cs typeface="Arial"/>
              </a:rPr>
              <a:t> </a:t>
            </a:r>
            <a:r>
              <a:rPr sz="4600" spc="5" dirty="0">
                <a:solidFill>
                  <a:srgbClr val="51A7F9"/>
                </a:solidFill>
                <a:latin typeface="Arial"/>
                <a:cs typeface="Arial"/>
              </a:rPr>
              <a:t>3</a:t>
            </a:r>
            <a:endParaRPr sz="46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4435543" y="1326238"/>
            <a:ext cx="11724640" cy="147701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893570" marR="5080" indent="-1881505">
              <a:lnSpc>
                <a:spcPts val="5690"/>
              </a:lnSpc>
              <a:spcBef>
                <a:spcPts val="245"/>
              </a:spcBef>
            </a:pPr>
            <a:r>
              <a:rPr sz="4750" u="none" spc="-295" dirty="0">
                <a:solidFill>
                  <a:srgbClr val="000000"/>
                </a:solidFill>
              </a:rPr>
              <a:t>To</a:t>
            </a:r>
            <a:r>
              <a:rPr sz="4750" u="none" dirty="0">
                <a:solidFill>
                  <a:srgbClr val="000000"/>
                </a:solidFill>
              </a:rPr>
              <a:t> </a:t>
            </a:r>
            <a:r>
              <a:rPr sz="4750" u="none" spc="45" dirty="0">
                <a:solidFill>
                  <a:srgbClr val="000000"/>
                </a:solidFill>
              </a:rPr>
              <a:t>place</a:t>
            </a:r>
            <a:r>
              <a:rPr sz="4750" u="none" spc="5" dirty="0">
                <a:solidFill>
                  <a:srgbClr val="000000"/>
                </a:solidFill>
              </a:rPr>
              <a:t> </a:t>
            </a:r>
            <a:r>
              <a:rPr sz="4750" u="none" spc="-30" dirty="0">
                <a:solidFill>
                  <a:srgbClr val="000000"/>
                </a:solidFill>
              </a:rPr>
              <a:t>an</a:t>
            </a:r>
            <a:r>
              <a:rPr sz="4750" u="none" spc="5" dirty="0">
                <a:solidFill>
                  <a:srgbClr val="000000"/>
                </a:solidFill>
              </a:rPr>
              <a:t> </a:t>
            </a:r>
            <a:r>
              <a:rPr sz="4750" u="none" spc="15" dirty="0">
                <a:solidFill>
                  <a:srgbClr val="000000"/>
                </a:solidFill>
              </a:rPr>
              <a:t>element</a:t>
            </a:r>
            <a:r>
              <a:rPr sz="4750" u="none" spc="5" dirty="0">
                <a:solidFill>
                  <a:srgbClr val="000000"/>
                </a:solidFill>
              </a:rPr>
              <a:t> </a:t>
            </a:r>
            <a:r>
              <a:rPr sz="4750" u="none" spc="10" dirty="0">
                <a:solidFill>
                  <a:srgbClr val="000000"/>
                </a:solidFill>
              </a:rPr>
              <a:t>in</a:t>
            </a:r>
            <a:r>
              <a:rPr sz="4750" u="none" dirty="0">
                <a:solidFill>
                  <a:srgbClr val="000000"/>
                </a:solidFill>
              </a:rPr>
              <a:t> </a:t>
            </a:r>
            <a:r>
              <a:rPr sz="4750" u="none" spc="40" dirty="0">
                <a:solidFill>
                  <a:srgbClr val="000000"/>
                </a:solidFill>
              </a:rPr>
              <a:t>the</a:t>
            </a:r>
            <a:r>
              <a:rPr sz="4750" u="none" spc="5" dirty="0">
                <a:solidFill>
                  <a:srgbClr val="000000"/>
                </a:solidFill>
              </a:rPr>
              <a:t> </a:t>
            </a:r>
            <a:r>
              <a:rPr sz="4750" u="none" spc="60" dirty="0">
                <a:solidFill>
                  <a:srgbClr val="000000"/>
                </a:solidFill>
              </a:rPr>
              <a:t>grid,</a:t>
            </a:r>
            <a:r>
              <a:rPr sz="4750" u="none" spc="5" dirty="0">
                <a:solidFill>
                  <a:srgbClr val="000000"/>
                </a:solidFill>
              </a:rPr>
              <a:t> </a:t>
            </a:r>
            <a:r>
              <a:rPr sz="4750" u="none" spc="30" dirty="0">
                <a:solidFill>
                  <a:srgbClr val="000000"/>
                </a:solidFill>
              </a:rPr>
              <a:t>call</a:t>
            </a:r>
            <a:r>
              <a:rPr sz="4750" u="none" spc="5" dirty="0">
                <a:solidFill>
                  <a:srgbClr val="000000"/>
                </a:solidFill>
              </a:rPr>
              <a:t> </a:t>
            </a:r>
            <a:r>
              <a:rPr sz="4750" u="none" spc="95" dirty="0">
                <a:solidFill>
                  <a:srgbClr val="000000"/>
                </a:solidFill>
              </a:rPr>
              <a:t>it</a:t>
            </a:r>
            <a:r>
              <a:rPr sz="4750" u="none" dirty="0">
                <a:solidFill>
                  <a:srgbClr val="000000"/>
                </a:solidFill>
              </a:rPr>
              <a:t> </a:t>
            </a:r>
            <a:r>
              <a:rPr sz="4750" u="none" spc="-30" dirty="0">
                <a:solidFill>
                  <a:srgbClr val="000000"/>
                </a:solidFill>
              </a:rPr>
              <a:t>as</a:t>
            </a:r>
            <a:r>
              <a:rPr sz="4750" u="none" spc="5" dirty="0">
                <a:solidFill>
                  <a:srgbClr val="000000"/>
                </a:solidFill>
              </a:rPr>
              <a:t> </a:t>
            </a:r>
            <a:r>
              <a:rPr sz="4750" u="none" spc="-30" dirty="0">
                <a:solidFill>
                  <a:srgbClr val="000000"/>
                </a:solidFill>
              </a:rPr>
              <a:t>an </a:t>
            </a:r>
            <a:r>
              <a:rPr sz="4750" u="none" spc="-1305" dirty="0">
                <a:solidFill>
                  <a:srgbClr val="000000"/>
                </a:solidFill>
              </a:rPr>
              <a:t> </a:t>
            </a:r>
            <a:r>
              <a:rPr sz="4750" u="none" spc="20" dirty="0">
                <a:solidFill>
                  <a:srgbClr val="000000"/>
                </a:solidFill>
              </a:rPr>
              <a:t>argument</a:t>
            </a:r>
            <a:r>
              <a:rPr sz="4750" u="none" dirty="0">
                <a:solidFill>
                  <a:srgbClr val="000000"/>
                </a:solidFill>
              </a:rPr>
              <a:t> </a:t>
            </a:r>
            <a:r>
              <a:rPr sz="4750" u="none" spc="95" dirty="0">
                <a:solidFill>
                  <a:srgbClr val="000000"/>
                </a:solidFill>
              </a:rPr>
              <a:t>of</a:t>
            </a:r>
            <a:r>
              <a:rPr sz="4750" u="none" spc="5" dirty="0">
                <a:solidFill>
                  <a:srgbClr val="000000"/>
                </a:solidFill>
              </a:rPr>
              <a:t> </a:t>
            </a:r>
            <a:r>
              <a:rPr sz="4750" u="none" spc="-75" dirty="0">
                <a:solidFill>
                  <a:srgbClr val="000000"/>
                </a:solidFill>
              </a:rPr>
              <a:t>a</a:t>
            </a:r>
            <a:r>
              <a:rPr sz="4750" u="none" spc="5" dirty="0">
                <a:solidFill>
                  <a:srgbClr val="000000"/>
                </a:solidFill>
              </a:rPr>
              <a:t> </a:t>
            </a:r>
            <a:r>
              <a:rPr sz="4750" u="none" spc="40" dirty="0">
                <a:solidFill>
                  <a:srgbClr val="000000"/>
                </a:solidFill>
              </a:rPr>
              <a:t>layout</a:t>
            </a:r>
            <a:r>
              <a:rPr sz="4750" u="none" dirty="0">
                <a:solidFill>
                  <a:srgbClr val="000000"/>
                </a:solidFill>
              </a:rPr>
              <a:t> </a:t>
            </a:r>
            <a:r>
              <a:rPr sz="4750" u="none" spc="75" dirty="0">
                <a:solidFill>
                  <a:srgbClr val="000000"/>
                </a:solidFill>
              </a:rPr>
              <a:t>function</a:t>
            </a:r>
            <a:endParaRPr sz="4750"/>
          </a:p>
        </p:txBody>
      </p:sp>
      <p:grpSp>
        <p:nvGrpSpPr>
          <p:cNvPr id="23" name="object 23"/>
          <p:cNvGrpSpPr/>
          <p:nvPr/>
        </p:nvGrpSpPr>
        <p:grpSpPr>
          <a:xfrm>
            <a:off x="15297953" y="6900306"/>
            <a:ext cx="3277870" cy="2932430"/>
            <a:chOff x="15297953" y="6900306"/>
            <a:chExt cx="3277870" cy="2932430"/>
          </a:xfrm>
        </p:grpSpPr>
        <p:sp>
          <p:nvSpPr>
            <p:cNvPr id="24" name="object 24"/>
            <p:cNvSpPr/>
            <p:nvPr/>
          </p:nvSpPr>
          <p:spPr>
            <a:xfrm>
              <a:off x="15308434" y="6910784"/>
              <a:ext cx="3256915" cy="2911475"/>
            </a:xfrm>
            <a:custGeom>
              <a:avLst/>
              <a:gdLst/>
              <a:ahLst/>
              <a:cxnLst/>
              <a:rect l="l" t="t" r="r" b="b"/>
              <a:pathLst>
                <a:path w="3256915" h="2911475">
                  <a:moveTo>
                    <a:pt x="3029844" y="0"/>
                  </a:moveTo>
                  <a:lnTo>
                    <a:pt x="226694" y="0"/>
                  </a:lnTo>
                  <a:lnTo>
                    <a:pt x="181527" y="4335"/>
                  </a:lnTo>
                  <a:lnTo>
                    <a:pt x="139218" y="16817"/>
                  </a:lnTo>
                  <a:lnTo>
                    <a:pt x="100743" y="36657"/>
                  </a:lnTo>
                  <a:lnTo>
                    <a:pt x="67076" y="63068"/>
                  </a:lnTo>
                  <a:lnTo>
                    <a:pt x="39193" y="95264"/>
                  </a:lnTo>
                  <a:lnTo>
                    <a:pt x="18069" y="132456"/>
                  </a:lnTo>
                  <a:lnTo>
                    <a:pt x="4679" y="173857"/>
                  </a:lnTo>
                  <a:lnTo>
                    <a:pt x="0" y="218680"/>
                  </a:lnTo>
                  <a:lnTo>
                    <a:pt x="3277" y="2687928"/>
                  </a:lnTo>
                  <a:lnTo>
                    <a:pt x="7816" y="2732936"/>
                  </a:lnTo>
                  <a:lnTo>
                    <a:pt x="20834" y="2774824"/>
                  </a:lnTo>
                  <a:lnTo>
                    <a:pt x="41433" y="2812704"/>
                  </a:lnTo>
                  <a:lnTo>
                    <a:pt x="68715" y="2845688"/>
                  </a:lnTo>
                  <a:lnTo>
                    <a:pt x="101780" y="2872889"/>
                  </a:lnTo>
                  <a:lnTo>
                    <a:pt x="139731" y="2893417"/>
                  </a:lnTo>
                  <a:lnTo>
                    <a:pt x="181668" y="2906385"/>
                  </a:lnTo>
                  <a:lnTo>
                    <a:pt x="226694" y="2910906"/>
                  </a:lnTo>
                  <a:lnTo>
                    <a:pt x="3029844" y="2910906"/>
                  </a:lnTo>
                  <a:lnTo>
                    <a:pt x="3075007" y="2906385"/>
                  </a:lnTo>
                  <a:lnTo>
                    <a:pt x="3117305" y="2893417"/>
                  </a:lnTo>
                  <a:lnTo>
                    <a:pt x="3155766" y="2872889"/>
                  </a:lnTo>
                  <a:lnTo>
                    <a:pt x="3189415" y="2845688"/>
                  </a:lnTo>
                  <a:lnTo>
                    <a:pt x="3217281" y="2812704"/>
                  </a:lnTo>
                  <a:lnTo>
                    <a:pt x="3238390" y="2774824"/>
                  </a:lnTo>
                  <a:lnTo>
                    <a:pt x="3251769" y="2732936"/>
                  </a:lnTo>
                  <a:lnTo>
                    <a:pt x="3256445" y="2687928"/>
                  </a:lnTo>
                  <a:lnTo>
                    <a:pt x="3256445" y="218680"/>
                  </a:lnTo>
                  <a:lnTo>
                    <a:pt x="3251769" y="173857"/>
                  </a:lnTo>
                  <a:lnTo>
                    <a:pt x="3238390" y="132456"/>
                  </a:lnTo>
                  <a:lnTo>
                    <a:pt x="3217281" y="95264"/>
                  </a:lnTo>
                  <a:lnTo>
                    <a:pt x="3189415" y="63068"/>
                  </a:lnTo>
                  <a:lnTo>
                    <a:pt x="3155766" y="36657"/>
                  </a:lnTo>
                  <a:lnTo>
                    <a:pt x="3117305" y="16817"/>
                  </a:lnTo>
                  <a:lnTo>
                    <a:pt x="3075007" y="4335"/>
                  </a:lnTo>
                  <a:lnTo>
                    <a:pt x="3029844" y="0"/>
                  </a:lnTo>
                  <a:close/>
                </a:path>
              </a:pathLst>
            </a:custGeom>
            <a:solidFill>
              <a:srgbClr val="51A7F9">
                <a:alpha val="37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5308430" y="6910784"/>
              <a:ext cx="3256915" cy="2911475"/>
            </a:xfrm>
            <a:custGeom>
              <a:avLst/>
              <a:gdLst/>
              <a:ahLst/>
              <a:cxnLst/>
              <a:rect l="l" t="t" r="r" b="b"/>
              <a:pathLst>
                <a:path w="3256915" h="2911475">
                  <a:moveTo>
                    <a:pt x="3281" y="2687928"/>
                  </a:moveTo>
                  <a:lnTo>
                    <a:pt x="0" y="218680"/>
                  </a:lnTo>
                  <a:lnTo>
                    <a:pt x="4680" y="173857"/>
                  </a:lnTo>
                  <a:lnTo>
                    <a:pt x="18069" y="132456"/>
                  </a:lnTo>
                  <a:lnTo>
                    <a:pt x="39194" y="95264"/>
                  </a:lnTo>
                  <a:lnTo>
                    <a:pt x="67078" y="63068"/>
                  </a:lnTo>
                  <a:lnTo>
                    <a:pt x="100745" y="36657"/>
                  </a:lnTo>
                  <a:lnTo>
                    <a:pt x="139221" y="16817"/>
                  </a:lnTo>
                  <a:lnTo>
                    <a:pt x="181531" y="4335"/>
                  </a:lnTo>
                  <a:lnTo>
                    <a:pt x="226698" y="0"/>
                  </a:lnTo>
                  <a:lnTo>
                    <a:pt x="3029847" y="0"/>
                  </a:lnTo>
                  <a:lnTo>
                    <a:pt x="3075010" y="4335"/>
                  </a:lnTo>
                  <a:lnTo>
                    <a:pt x="3117308" y="16817"/>
                  </a:lnTo>
                  <a:lnTo>
                    <a:pt x="3155768" y="36657"/>
                  </a:lnTo>
                  <a:lnTo>
                    <a:pt x="3189417" y="63068"/>
                  </a:lnTo>
                  <a:lnTo>
                    <a:pt x="3217282" y="95264"/>
                  </a:lnTo>
                  <a:lnTo>
                    <a:pt x="3238390" y="132456"/>
                  </a:lnTo>
                  <a:lnTo>
                    <a:pt x="3251769" y="173857"/>
                  </a:lnTo>
                  <a:lnTo>
                    <a:pt x="3256444" y="218680"/>
                  </a:lnTo>
                  <a:lnTo>
                    <a:pt x="3256444" y="2687928"/>
                  </a:lnTo>
                  <a:lnTo>
                    <a:pt x="3251769" y="2732935"/>
                  </a:lnTo>
                  <a:lnTo>
                    <a:pt x="3238390" y="2774824"/>
                  </a:lnTo>
                  <a:lnTo>
                    <a:pt x="3217282" y="2812704"/>
                  </a:lnTo>
                  <a:lnTo>
                    <a:pt x="3189417" y="2845688"/>
                  </a:lnTo>
                  <a:lnTo>
                    <a:pt x="3155768" y="2872889"/>
                  </a:lnTo>
                  <a:lnTo>
                    <a:pt x="3117308" y="2893418"/>
                  </a:lnTo>
                  <a:lnTo>
                    <a:pt x="3075010" y="2906386"/>
                  </a:lnTo>
                  <a:lnTo>
                    <a:pt x="3029847" y="2910906"/>
                  </a:lnTo>
                  <a:lnTo>
                    <a:pt x="226698" y="2910906"/>
                  </a:lnTo>
                  <a:lnTo>
                    <a:pt x="181672" y="2906386"/>
                  </a:lnTo>
                  <a:lnTo>
                    <a:pt x="139734" y="2893418"/>
                  </a:lnTo>
                  <a:lnTo>
                    <a:pt x="101783" y="2872889"/>
                  </a:lnTo>
                  <a:lnTo>
                    <a:pt x="68718" y="2845688"/>
                  </a:lnTo>
                  <a:lnTo>
                    <a:pt x="41437" y="2812704"/>
                  </a:lnTo>
                  <a:lnTo>
                    <a:pt x="20838" y="2774824"/>
                  </a:lnTo>
                  <a:lnTo>
                    <a:pt x="7820" y="2732935"/>
                  </a:lnTo>
                  <a:lnTo>
                    <a:pt x="3281" y="2687928"/>
                  </a:lnTo>
                  <a:close/>
                </a:path>
              </a:pathLst>
            </a:custGeom>
            <a:ln w="20941">
              <a:solidFill>
                <a:srgbClr val="51A7F9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6288636" y="7971671"/>
            <a:ext cx="1296670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600" spc="90" dirty="0">
                <a:solidFill>
                  <a:srgbClr val="51A7F9"/>
                </a:solidFill>
                <a:latin typeface="Arial"/>
                <a:cs typeface="Arial"/>
              </a:rPr>
              <a:t>col</a:t>
            </a:r>
            <a:r>
              <a:rPr sz="4600" spc="-80" dirty="0">
                <a:solidFill>
                  <a:srgbClr val="51A7F9"/>
                </a:solidFill>
                <a:latin typeface="Arial"/>
                <a:cs typeface="Arial"/>
              </a:rPr>
              <a:t> </a:t>
            </a:r>
            <a:r>
              <a:rPr sz="4600" spc="5" dirty="0">
                <a:solidFill>
                  <a:srgbClr val="51A7F9"/>
                </a:solidFill>
                <a:latin typeface="Arial"/>
                <a:cs typeface="Arial"/>
              </a:rPr>
              <a:t>4</a:t>
            </a:r>
            <a:endParaRPr sz="46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9381317" y="3633396"/>
            <a:ext cx="9277985" cy="6125845"/>
            <a:chOff x="9381317" y="3633396"/>
            <a:chExt cx="9277985" cy="6125845"/>
          </a:xfrm>
        </p:grpSpPr>
        <p:sp>
          <p:nvSpPr>
            <p:cNvPr id="28" name="object 28"/>
            <p:cNvSpPr/>
            <p:nvPr/>
          </p:nvSpPr>
          <p:spPr>
            <a:xfrm>
              <a:off x="9391788" y="3643867"/>
              <a:ext cx="9257030" cy="3099435"/>
            </a:xfrm>
            <a:custGeom>
              <a:avLst/>
              <a:gdLst/>
              <a:ahLst/>
              <a:cxnLst/>
              <a:rect l="l" t="t" r="r" b="b"/>
              <a:pathLst>
                <a:path w="9257030" h="3099434">
                  <a:moveTo>
                    <a:pt x="0" y="2940800"/>
                  </a:moveTo>
                  <a:lnTo>
                    <a:pt x="595" y="157548"/>
                  </a:lnTo>
                  <a:lnTo>
                    <a:pt x="8540" y="107853"/>
                  </a:lnTo>
                  <a:lnTo>
                    <a:pt x="30690" y="64618"/>
                  </a:lnTo>
                  <a:lnTo>
                    <a:pt x="64513" y="30474"/>
                  </a:lnTo>
                  <a:lnTo>
                    <a:pt x="107481" y="8057"/>
                  </a:lnTo>
                  <a:lnTo>
                    <a:pt x="157063" y="0"/>
                  </a:lnTo>
                  <a:lnTo>
                    <a:pt x="9094935" y="0"/>
                  </a:lnTo>
                  <a:lnTo>
                    <a:pt x="9145085" y="8057"/>
                  </a:lnTo>
                  <a:lnTo>
                    <a:pt x="9189405" y="30474"/>
                  </a:lnTo>
                  <a:lnTo>
                    <a:pt x="9224843" y="64618"/>
                  </a:lnTo>
                  <a:lnTo>
                    <a:pt x="9248345" y="107853"/>
                  </a:lnTo>
                  <a:lnTo>
                    <a:pt x="9256858" y="157548"/>
                  </a:lnTo>
                  <a:lnTo>
                    <a:pt x="9256858" y="2940800"/>
                  </a:lnTo>
                  <a:lnTo>
                    <a:pt x="9248345" y="2990602"/>
                  </a:lnTo>
                  <a:lnTo>
                    <a:pt x="9224843" y="3034094"/>
                  </a:lnTo>
                  <a:lnTo>
                    <a:pt x="9189405" y="3068543"/>
                  </a:lnTo>
                  <a:lnTo>
                    <a:pt x="9145085" y="3091217"/>
                  </a:lnTo>
                  <a:lnTo>
                    <a:pt x="9094935" y="3099382"/>
                  </a:lnTo>
                  <a:lnTo>
                    <a:pt x="157063" y="3099382"/>
                  </a:lnTo>
                  <a:lnTo>
                    <a:pt x="107419" y="3091217"/>
                  </a:lnTo>
                  <a:lnTo>
                    <a:pt x="64303" y="3068543"/>
                  </a:lnTo>
                  <a:lnTo>
                    <a:pt x="30304" y="3034094"/>
                  </a:lnTo>
                  <a:lnTo>
                    <a:pt x="8007" y="2990602"/>
                  </a:lnTo>
                  <a:lnTo>
                    <a:pt x="0" y="2940800"/>
                  </a:lnTo>
                  <a:close/>
                </a:path>
              </a:pathLst>
            </a:custGeom>
            <a:ln w="20941">
              <a:solidFill>
                <a:srgbClr val="51A7F9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09052" y="4586247"/>
              <a:ext cx="3790460" cy="121462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38793" y="6963138"/>
              <a:ext cx="2795726" cy="2795726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600182" y="3542307"/>
            <a:ext cx="5260975" cy="4599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5285" marR="3185795" indent="-375920">
              <a:lnSpc>
                <a:spcPct val="153100"/>
              </a:lnSpc>
              <a:spcBef>
                <a:spcPts val="95"/>
              </a:spcBef>
            </a:pPr>
            <a:r>
              <a:rPr sz="2450" spc="5" dirty="0">
                <a:latin typeface="Courier New"/>
                <a:cs typeface="Courier New"/>
              </a:rPr>
              <a:t>fluidPage( </a:t>
            </a:r>
            <a:r>
              <a:rPr sz="2450" spc="-1460" dirty="0">
                <a:latin typeface="Courier New"/>
                <a:cs typeface="Courier New"/>
              </a:rPr>
              <a:t> </a:t>
            </a:r>
            <a:r>
              <a:rPr sz="2450" spc="5" dirty="0">
                <a:latin typeface="Courier New"/>
                <a:cs typeface="Courier New"/>
              </a:rPr>
              <a:t>fluidRow(</a:t>
            </a:r>
            <a:endParaRPr sz="2450" dirty="0">
              <a:latin typeface="Courier New"/>
              <a:cs typeface="Courier New"/>
            </a:endParaRPr>
          </a:p>
          <a:p>
            <a:pPr marL="563245">
              <a:lnSpc>
                <a:spcPct val="100000"/>
              </a:lnSpc>
              <a:spcBef>
                <a:spcPts val="1565"/>
              </a:spcBef>
            </a:pPr>
            <a:r>
              <a:rPr sz="2450" spc="5" dirty="0">
                <a:latin typeface="Courier New"/>
                <a:cs typeface="Courier New"/>
              </a:rPr>
              <a:t>column(3),</a:t>
            </a:r>
            <a:endParaRPr sz="2450" dirty="0">
              <a:latin typeface="Courier New"/>
              <a:cs typeface="Courier New"/>
            </a:endParaRPr>
          </a:p>
          <a:p>
            <a:pPr marL="563245">
              <a:lnSpc>
                <a:spcPct val="100000"/>
              </a:lnSpc>
              <a:spcBef>
                <a:spcPts val="1560"/>
              </a:spcBef>
            </a:pPr>
            <a:r>
              <a:rPr sz="2450" dirty="0">
                <a:latin typeface="Courier New"/>
                <a:cs typeface="Courier New"/>
              </a:rPr>
              <a:t>column(5,</a:t>
            </a:r>
            <a:r>
              <a:rPr sz="2450" spc="55" dirty="0">
                <a:latin typeface="Courier New"/>
                <a:cs typeface="Courier New"/>
              </a:rPr>
              <a:t> </a:t>
            </a:r>
            <a:r>
              <a:rPr sz="2450" spc="5" dirty="0">
                <a:solidFill>
                  <a:srgbClr val="0365C0"/>
                </a:solidFill>
                <a:latin typeface="Courier New"/>
                <a:cs typeface="Courier New"/>
              </a:rPr>
              <a:t>sliderInput(…)</a:t>
            </a:r>
            <a:r>
              <a:rPr sz="2450" spc="5" dirty="0">
                <a:latin typeface="Courier New"/>
                <a:cs typeface="Courier New"/>
              </a:rPr>
              <a:t>)</a:t>
            </a:r>
            <a:endParaRPr sz="2450" dirty="0">
              <a:latin typeface="Courier New"/>
              <a:cs typeface="Courier New"/>
            </a:endParaRPr>
          </a:p>
          <a:p>
            <a:pPr marL="375285">
              <a:lnSpc>
                <a:spcPct val="100000"/>
              </a:lnSpc>
              <a:spcBef>
                <a:spcPts val="1560"/>
              </a:spcBef>
            </a:pPr>
            <a:r>
              <a:rPr sz="2450" spc="5" dirty="0">
                <a:latin typeface="Courier New"/>
                <a:cs typeface="Courier New"/>
              </a:rPr>
              <a:t>),</a:t>
            </a:r>
            <a:endParaRPr sz="2450" dirty="0">
              <a:latin typeface="Courier New"/>
              <a:cs typeface="Courier New"/>
            </a:endParaRPr>
          </a:p>
          <a:p>
            <a:pPr marL="375285">
              <a:lnSpc>
                <a:spcPct val="100000"/>
              </a:lnSpc>
              <a:spcBef>
                <a:spcPts val="1565"/>
              </a:spcBef>
            </a:pPr>
            <a:r>
              <a:rPr sz="2450" spc="5" dirty="0">
                <a:latin typeface="Courier New"/>
                <a:cs typeface="Courier New"/>
              </a:rPr>
              <a:t>fluidRow(</a:t>
            </a:r>
            <a:endParaRPr sz="2450" dirty="0">
              <a:latin typeface="Courier New"/>
              <a:cs typeface="Courier New"/>
            </a:endParaRPr>
          </a:p>
          <a:p>
            <a:pPr marL="1127125" marR="556260" indent="-375920">
              <a:lnSpc>
                <a:spcPct val="153100"/>
              </a:lnSpc>
            </a:pPr>
            <a:r>
              <a:rPr sz="2450" dirty="0">
                <a:latin typeface="Courier New"/>
                <a:cs typeface="Courier New"/>
              </a:rPr>
              <a:t>column(4, offset </a:t>
            </a:r>
            <a:r>
              <a:rPr sz="2450" spc="5" dirty="0">
                <a:latin typeface="Courier New"/>
                <a:cs typeface="Courier New"/>
              </a:rPr>
              <a:t>= 8, </a:t>
            </a:r>
            <a:r>
              <a:rPr sz="2450" spc="-1460" dirty="0">
                <a:latin typeface="Courier New"/>
                <a:cs typeface="Courier New"/>
              </a:rPr>
              <a:t> </a:t>
            </a:r>
            <a:r>
              <a:rPr sz="2450" spc="5" dirty="0">
                <a:solidFill>
                  <a:srgbClr val="0365C0"/>
                </a:solidFill>
                <a:latin typeface="Courier New"/>
                <a:cs typeface="Courier New"/>
              </a:rPr>
              <a:t>plotOutput("hist")</a:t>
            </a:r>
            <a:endParaRPr sz="2450" dirty="0">
              <a:latin typeface="Courier New"/>
              <a:cs typeface="Courier New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4795425" y="11010034"/>
            <a:ext cx="2626995" cy="172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©</a:t>
            </a:r>
            <a:r>
              <a:rPr sz="1150" spc="-10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2014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RStudio,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Inc.</a:t>
            </a:r>
            <a:r>
              <a:rPr sz="1150" spc="-70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All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rights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reserved.</a:t>
            </a:r>
            <a:endParaRPr sz="115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600182" y="8115990"/>
            <a:ext cx="939800" cy="1740535"/>
          </a:xfrm>
          <a:prstGeom prst="rect">
            <a:avLst/>
          </a:prstGeom>
        </p:spPr>
        <p:txBody>
          <a:bodyPr vert="horz" wrap="square" lIns="0" tIns="210185" rIns="0" bIns="0" rtlCol="0">
            <a:spAutoFit/>
          </a:bodyPr>
          <a:lstStyle/>
          <a:p>
            <a:pPr algn="r">
              <a:lnSpc>
                <a:spcPct val="100000"/>
              </a:lnSpc>
              <a:spcBef>
                <a:spcPts val="1655"/>
              </a:spcBef>
            </a:pPr>
            <a:r>
              <a:rPr sz="2450" spc="5" dirty="0">
                <a:latin typeface="Courier New"/>
                <a:cs typeface="Courier New"/>
              </a:rPr>
              <a:t>)</a:t>
            </a:r>
            <a:endParaRPr sz="2450" dirty="0"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1565"/>
              </a:spcBef>
            </a:pPr>
            <a:r>
              <a:rPr sz="2450" spc="5" dirty="0">
                <a:latin typeface="Courier New"/>
                <a:cs typeface="Courier New"/>
              </a:rPr>
              <a:t>)</a:t>
            </a:r>
            <a:endParaRPr sz="24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60"/>
              </a:spcBef>
            </a:pPr>
            <a:r>
              <a:rPr sz="2450" spc="5" dirty="0">
                <a:latin typeface="Courier New"/>
                <a:cs typeface="Courier New"/>
              </a:rPr>
              <a:t>)</a:t>
            </a:r>
            <a:endParaRPr sz="245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716420" y="60386"/>
            <a:ext cx="7234555" cy="603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800" spc="-5" dirty="0">
                <a:solidFill>
                  <a:srgbClr val="53585F"/>
                </a:solidFill>
                <a:latin typeface="Arial"/>
                <a:cs typeface="Arial"/>
              </a:rPr>
              <a:t>Slides</a:t>
            </a:r>
            <a:r>
              <a:rPr sz="3800" spc="-4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800" spc="20" dirty="0">
                <a:solidFill>
                  <a:srgbClr val="53585F"/>
                </a:solidFill>
                <a:latin typeface="Arial"/>
                <a:cs typeface="Arial"/>
              </a:rPr>
              <a:t>at:</a:t>
            </a:r>
            <a:r>
              <a:rPr sz="3800" spc="-4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800" u="sng" spc="55" dirty="0">
                <a:solidFill>
                  <a:srgbClr val="53585F"/>
                </a:solidFill>
                <a:uFill>
                  <a:solidFill>
                    <a:srgbClr val="53585F"/>
                  </a:solidFill>
                </a:uFill>
                <a:latin typeface="Arial"/>
                <a:cs typeface="Arial"/>
              </a:rPr>
              <a:t>bit.ly/shiny-quickstart-1</a:t>
            </a:r>
            <a:endParaRPr sz="38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511414" y="2642020"/>
            <a:ext cx="11607800" cy="14382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750" u="none" spc="105" dirty="0">
                <a:solidFill>
                  <a:srgbClr val="000000"/>
                </a:solidFill>
              </a:rPr>
              <a:t>Add</a:t>
            </a:r>
            <a:r>
              <a:rPr sz="4750" u="none" spc="-5" dirty="0">
                <a:solidFill>
                  <a:srgbClr val="000000"/>
                </a:solidFill>
              </a:rPr>
              <a:t> </a:t>
            </a:r>
            <a:r>
              <a:rPr sz="4750" u="none" spc="15" dirty="0">
                <a:solidFill>
                  <a:srgbClr val="000000"/>
                </a:solidFill>
              </a:rPr>
              <a:t>elements</a:t>
            </a:r>
            <a:r>
              <a:rPr sz="4750" u="none" dirty="0">
                <a:solidFill>
                  <a:srgbClr val="000000"/>
                </a:solidFill>
              </a:rPr>
              <a:t> </a:t>
            </a:r>
            <a:r>
              <a:rPr sz="4750" u="none" spc="140" dirty="0">
                <a:solidFill>
                  <a:srgbClr val="000000"/>
                </a:solidFill>
              </a:rPr>
              <a:t>to</a:t>
            </a:r>
            <a:r>
              <a:rPr sz="4750" u="none" dirty="0">
                <a:solidFill>
                  <a:srgbClr val="000000"/>
                </a:solidFill>
              </a:rPr>
              <a:t> </a:t>
            </a:r>
            <a:r>
              <a:rPr sz="4750" u="none" spc="35" dirty="0">
                <a:solidFill>
                  <a:srgbClr val="000000"/>
                </a:solidFill>
              </a:rPr>
              <a:t>your</a:t>
            </a:r>
            <a:r>
              <a:rPr sz="4750" u="none" dirty="0">
                <a:solidFill>
                  <a:srgbClr val="000000"/>
                </a:solidFill>
              </a:rPr>
              <a:t> </a:t>
            </a:r>
            <a:r>
              <a:rPr sz="4750" u="none" spc="100" dirty="0">
                <a:solidFill>
                  <a:srgbClr val="000000"/>
                </a:solidFill>
              </a:rPr>
              <a:t>app</a:t>
            </a:r>
            <a:r>
              <a:rPr sz="4750" u="none" dirty="0">
                <a:solidFill>
                  <a:srgbClr val="000000"/>
                </a:solidFill>
              </a:rPr>
              <a:t> </a:t>
            </a:r>
            <a:r>
              <a:rPr sz="4750" u="none" spc="-30" dirty="0">
                <a:solidFill>
                  <a:srgbClr val="000000"/>
                </a:solidFill>
              </a:rPr>
              <a:t>as</a:t>
            </a:r>
            <a:r>
              <a:rPr sz="4750" u="none" dirty="0">
                <a:solidFill>
                  <a:srgbClr val="000000"/>
                </a:solidFill>
              </a:rPr>
              <a:t> </a:t>
            </a:r>
            <a:r>
              <a:rPr sz="4750" u="none" spc="20" dirty="0">
                <a:solidFill>
                  <a:srgbClr val="000000"/>
                </a:solidFill>
              </a:rPr>
              <a:t>arguments</a:t>
            </a:r>
            <a:r>
              <a:rPr sz="4750" u="none" dirty="0">
                <a:solidFill>
                  <a:srgbClr val="000000"/>
                </a:solidFill>
              </a:rPr>
              <a:t> </a:t>
            </a:r>
            <a:r>
              <a:rPr sz="4750" u="none" spc="140" dirty="0">
                <a:solidFill>
                  <a:srgbClr val="000000"/>
                </a:solidFill>
              </a:rPr>
              <a:t>to</a:t>
            </a:r>
            <a:endParaRPr sz="4750"/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4350" u="none" spc="10" dirty="0">
                <a:solidFill>
                  <a:srgbClr val="000000"/>
                </a:solidFill>
                <a:latin typeface="Courier New"/>
                <a:cs typeface="Courier New"/>
              </a:rPr>
              <a:t>fluidPage()</a:t>
            </a:r>
            <a:endParaRPr sz="4350">
              <a:latin typeface="Courier New"/>
              <a:cs typeface="Courier New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696222" y="5382035"/>
            <a:ext cx="12565380" cy="5214620"/>
            <a:chOff x="3696222" y="5382035"/>
            <a:chExt cx="12565380" cy="5214620"/>
          </a:xfrm>
        </p:grpSpPr>
        <p:sp>
          <p:nvSpPr>
            <p:cNvPr id="9" name="object 9"/>
            <p:cNvSpPr/>
            <p:nvPr/>
          </p:nvSpPr>
          <p:spPr>
            <a:xfrm>
              <a:off x="3696220" y="5622867"/>
              <a:ext cx="12303760" cy="4973955"/>
            </a:xfrm>
            <a:custGeom>
              <a:avLst/>
              <a:gdLst/>
              <a:ahLst/>
              <a:cxnLst/>
              <a:rect l="l" t="t" r="r" b="b"/>
              <a:pathLst>
                <a:path w="12303760" h="4973955">
                  <a:moveTo>
                    <a:pt x="12303290" y="0"/>
                  </a:moveTo>
                  <a:lnTo>
                    <a:pt x="0" y="0"/>
                  </a:lnTo>
                  <a:lnTo>
                    <a:pt x="0" y="4732845"/>
                  </a:lnTo>
                  <a:lnTo>
                    <a:pt x="0" y="4973675"/>
                  </a:lnTo>
                  <a:lnTo>
                    <a:pt x="12303290" y="4973675"/>
                  </a:lnTo>
                  <a:lnTo>
                    <a:pt x="12303290" y="4732845"/>
                  </a:lnTo>
                  <a:lnTo>
                    <a:pt x="12303290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957994" y="5382035"/>
              <a:ext cx="12303760" cy="4973955"/>
            </a:xfrm>
            <a:custGeom>
              <a:avLst/>
              <a:gdLst/>
              <a:ahLst/>
              <a:cxnLst/>
              <a:rect l="l" t="t" r="r" b="b"/>
              <a:pathLst>
                <a:path w="12303760" h="4973955">
                  <a:moveTo>
                    <a:pt x="0" y="0"/>
                  </a:moveTo>
                  <a:lnTo>
                    <a:pt x="12303290" y="0"/>
                  </a:lnTo>
                  <a:lnTo>
                    <a:pt x="12303290" y="4973670"/>
                  </a:lnTo>
                  <a:lnTo>
                    <a:pt x="0" y="4973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957994" y="5622865"/>
            <a:ext cx="12303760" cy="4733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6060">
              <a:lnSpc>
                <a:spcPts val="5535"/>
              </a:lnSpc>
            </a:pPr>
            <a:r>
              <a:rPr sz="5250" spc="10" dirty="0">
                <a:latin typeface="Courier New"/>
                <a:cs typeface="Courier New"/>
              </a:rPr>
              <a:t>ui</a:t>
            </a:r>
            <a:r>
              <a:rPr sz="5250" spc="-15" dirty="0">
                <a:latin typeface="Courier New"/>
                <a:cs typeface="Courier New"/>
              </a:rPr>
              <a:t> </a:t>
            </a:r>
            <a:r>
              <a:rPr sz="5250" spc="10" dirty="0">
                <a:latin typeface="Courier New"/>
                <a:cs typeface="Courier New"/>
              </a:rPr>
              <a:t>&lt;-</a:t>
            </a:r>
            <a:r>
              <a:rPr sz="5250" spc="-15" dirty="0">
                <a:latin typeface="Courier New"/>
                <a:cs typeface="Courier New"/>
              </a:rPr>
              <a:t> </a:t>
            </a:r>
            <a:r>
              <a:rPr sz="5250" spc="15" dirty="0">
                <a:latin typeface="Courier New"/>
                <a:cs typeface="Courier New"/>
              </a:rPr>
              <a:t>fluidPage(</a:t>
            </a:r>
            <a:endParaRPr sz="5250" dirty="0">
              <a:latin typeface="Courier New"/>
              <a:cs typeface="Courier New"/>
            </a:endParaRPr>
          </a:p>
          <a:p>
            <a:pPr marL="1029969" marR="2820670">
              <a:lnSpc>
                <a:spcPts val="7020"/>
              </a:lnSpc>
              <a:spcBef>
                <a:spcPts val="350"/>
              </a:spcBef>
            </a:pPr>
            <a:r>
              <a:rPr sz="5250" spc="15" dirty="0">
                <a:solidFill>
                  <a:srgbClr val="0365C0"/>
                </a:solidFill>
                <a:latin typeface="Courier New"/>
                <a:cs typeface="Courier New"/>
              </a:rPr>
              <a:t>#</a:t>
            </a:r>
            <a:r>
              <a:rPr sz="5250" spc="-2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5250" spc="10" dirty="0">
                <a:solidFill>
                  <a:srgbClr val="0365C0"/>
                </a:solidFill>
                <a:latin typeface="Courier New"/>
                <a:cs typeface="Courier New"/>
              </a:rPr>
              <a:t>*Input()</a:t>
            </a:r>
            <a:r>
              <a:rPr sz="5250" spc="-2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5250" spc="15" dirty="0">
                <a:solidFill>
                  <a:srgbClr val="0365C0"/>
                </a:solidFill>
                <a:latin typeface="Courier New"/>
                <a:cs typeface="Courier New"/>
              </a:rPr>
              <a:t>functions, </a:t>
            </a:r>
            <a:r>
              <a:rPr sz="5250" spc="-313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525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5250" spc="15" dirty="0">
                <a:solidFill>
                  <a:srgbClr val="0365C0"/>
                </a:solidFill>
                <a:latin typeface="Courier New"/>
                <a:cs typeface="Courier New"/>
              </a:rPr>
              <a:t>#</a:t>
            </a:r>
            <a:r>
              <a:rPr sz="5250" spc="-2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5250" spc="10" dirty="0">
                <a:solidFill>
                  <a:srgbClr val="0365C0"/>
                </a:solidFill>
                <a:latin typeface="Courier New"/>
                <a:cs typeface="Courier New"/>
              </a:rPr>
              <a:t>*Output()</a:t>
            </a:r>
            <a:r>
              <a:rPr sz="5250" spc="-2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5250" spc="15" dirty="0">
                <a:solidFill>
                  <a:srgbClr val="0365C0"/>
                </a:solidFill>
                <a:latin typeface="Courier New"/>
                <a:cs typeface="Courier New"/>
              </a:rPr>
              <a:t>functions</a:t>
            </a:r>
            <a:endParaRPr sz="5250" dirty="0">
              <a:latin typeface="Courier New"/>
              <a:cs typeface="Courier New"/>
            </a:endParaRPr>
          </a:p>
          <a:p>
            <a:pPr marL="226060">
              <a:lnSpc>
                <a:spcPct val="100000"/>
              </a:lnSpc>
              <a:spcBef>
                <a:spcPts val="359"/>
              </a:spcBef>
            </a:pPr>
            <a:r>
              <a:rPr sz="5250" spc="15" dirty="0">
                <a:latin typeface="Courier New"/>
                <a:cs typeface="Courier New"/>
              </a:rPr>
              <a:t>)</a:t>
            </a:r>
            <a:endParaRPr sz="5250" dirty="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u="none" spc="15" dirty="0"/>
              <a:t>Slides</a:t>
            </a:r>
            <a:r>
              <a:rPr u="none" spc="-10" dirty="0"/>
              <a:t> </a:t>
            </a:r>
            <a:r>
              <a:rPr u="none" spc="35" dirty="0"/>
              <a:t>at:</a:t>
            </a:r>
            <a:r>
              <a:rPr u="none" spc="-10" dirty="0"/>
              <a:t> </a:t>
            </a:r>
            <a:r>
              <a:rPr spc="80" dirty="0"/>
              <a:t>bit.ly/shiny-quickstart-3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1266977" y="3423979"/>
            <a:ext cx="17601565" cy="6837680"/>
            <a:chOff x="1266977" y="3423979"/>
            <a:chExt cx="17601565" cy="6837680"/>
          </a:xfrm>
        </p:grpSpPr>
        <p:sp>
          <p:nvSpPr>
            <p:cNvPr id="8" name="object 8"/>
            <p:cNvSpPr/>
            <p:nvPr/>
          </p:nvSpPr>
          <p:spPr>
            <a:xfrm>
              <a:off x="1266964" y="3717168"/>
              <a:ext cx="6942455" cy="6544309"/>
            </a:xfrm>
            <a:custGeom>
              <a:avLst/>
              <a:gdLst/>
              <a:ahLst/>
              <a:cxnLst/>
              <a:rect l="l" t="t" r="r" b="b"/>
              <a:pathLst>
                <a:path w="6942455" h="6544309">
                  <a:moveTo>
                    <a:pt x="6942201" y="0"/>
                  </a:moveTo>
                  <a:lnTo>
                    <a:pt x="0" y="0"/>
                  </a:lnTo>
                  <a:lnTo>
                    <a:pt x="0" y="6366294"/>
                  </a:lnTo>
                  <a:lnTo>
                    <a:pt x="0" y="6544310"/>
                  </a:lnTo>
                  <a:lnTo>
                    <a:pt x="6942201" y="6544310"/>
                  </a:lnTo>
                  <a:lnTo>
                    <a:pt x="6942201" y="6366294"/>
                  </a:lnTo>
                  <a:lnTo>
                    <a:pt x="6942201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65923" y="3423979"/>
              <a:ext cx="6953250" cy="6659880"/>
            </a:xfrm>
            <a:custGeom>
              <a:avLst/>
              <a:gdLst/>
              <a:ahLst/>
              <a:cxnLst/>
              <a:rect l="l" t="t" r="r" b="b"/>
              <a:pathLst>
                <a:path w="6953250" h="6659880">
                  <a:moveTo>
                    <a:pt x="0" y="0"/>
                  </a:moveTo>
                  <a:lnTo>
                    <a:pt x="6952667" y="0"/>
                  </a:lnTo>
                  <a:lnTo>
                    <a:pt x="6952667" y="6659483"/>
                  </a:lnTo>
                  <a:lnTo>
                    <a:pt x="0" y="6659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931656" y="3633399"/>
              <a:ext cx="9696450" cy="6607175"/>
            </a:xfrm>
            <a:custGeom>
              <a:avLst/>
              <a:gdLst/>
              <a:ahLst/>
              <a:cxnLst/>
              <a:rect l="l" t="t" r="r" b="b"/>
              <a:pathLst>
                <a:path w="9696450" h="6607175">
                  <a:moveTo>
                    <a:pt x="9696044" y="0"/>
                  </a:moveTo>
                  <a:lnTo>
                    <a:pt x="0" y="0"/>
                  </a:lnTo>
                  <a:lnTo>
                    <a:pt x="0" y="6413424"/>
                  </a:lnTo>
                  <a:lnTo>
                    <a:pt x="0" y="6607137"/>
                  </a:lnTo>
                  <a:lnTo>
                    <a:pt x="9696044" y="6607137"/>
                  </a:lnTo>
                  <a:lnTo>
                    <a:pt x="9696044" y="6413424"/>
                  </a:lnTo>
                  <a:lnTo>
                    <a:pt x="9696044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177730" y="3450156"/>
              <a:ext cx="9685655" cy="6597015"/>
            </a:xfrm>
            <a:custGeom>
              <a:avLst/>
              <a:gdLst/>
              <a:ahLst/>
              <a:cxnLst/>
              <a:rect l="l" t="t" r="r" b="b"/>
              <a:pathLst>
                <a:path w="9685655" h="6597015">
                  <a:moveTo>
                    <a:pt x="0" y="0"/>
                  </a:moveTo>
                  <a:lnTo>
                    <a:pt x="9685568" y="0"/>
                  </a:lnTo>
                  <a:lnTo>
                    <a:pt x="9685568" y="6596657"/>
                  </a:lnTo>
                  <a:lnTo>
                    <a:pt x="0" y="6596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177731" y="3450156"/>
              <a:ext cx="9685655" cy="6597015"/>
            </a:xfrm>
            <a:custGeom>
              <a:avLst/>
              <a:gdLst/>
              <a:ahLst/>
              <a:cxnLst/>
              <a:rect l="l" t="t" r="r" b="b"/>
              <a:pathLst>
                <a:path w="9685655" h="6597015">
                  <a:moveTo>
                    <a:pt x="0" y="0"/>
                  </a:moveTo>
                  <a:lnTo>
                    <a:pt x="9685568" y="0"/>
                  </a:lnTo>
                  <a:lnTo>
                    <a:pt x="9685568" y="6596657"/>
                  </a:lnTo>
                  <a:lnTo>
                    <a:pt x="0" y="6596657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968344" y="7323932"/>
              <a:ext cx="1473200" cy="976630"/>
            </a:xfrm>
            <a:custGeom>
              <a:avLst/>
              <a:gdLst/>
              <a:ahLst/>
              <a:cxnLst/>
              <a:rect l="l" t="t" r="r" b="b"/>
              <a:pathLst>
                <a:path w="1473200" h="976629">
                  <a:moveTo>
                    <a:pt x="1036617" y="0"/>
                  </a:moveTo>
                  <a:lnTo>
                    <a:pt x="1036617" y="256987"/>
                  </a:lnTo>
                  <a:lnTo>
                    <a:pt x="0" y="256987"/>
                  </a:lnTo>
                  <a:lnTo>
                    <a:pt x="0" y="717706"/>
                  </a:lnTo>
                  <a:lnTo>
                    <a:pt x="1036617" y="717706"/>
                  </a:lnTo>
                  <a:lnTo>
                    <a:pt x="1036617" y="976112"/>
                  </a:lnTo>
                  <a:lnTo>
                    <a:pt x="1473106" y="488056"/>
                  </a:lnTo>
                  <a:lnTo>
                    <a:pt x="1036617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09052" y="4586247"/>
              <a:ext cx="3790460" cy="121462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38794" y="6963138"/>
              <a:ext cx="2795726" cy="279572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435543" y="1326238"/>
            <a:ext cx="11724640" cy="147701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893570" marR="5080" indent="-1881505">
              <a:lnSpc>
                <a:spcPts val="5690"/>
              </a:lnSpc>
              <a:spcBef>
                <a:spcPts val="245"/>
              </a:spcBef>
            </a:pPr>
            <a:r>
              <a:rPr sz="4750" spc="-295" dirty="0">
                <a:latin typeface="Arial"/>
                <a:cs typeface="Arial"/>
              </a:rPr>
              <a:t>To</a:t>
            </a:r>
            <a:r>
              <a:rPr sz="4750" dirty="0">
                <a:latin typeface="Arial"/>
                <a:cs typeface="Arial"/>
              </a:rPr>
              <a:t> </a:t>
            </a:r>
            <a:r>
              <a:rPr sz="4750" spc="45" dirty="0">
                <a:latin typeface="Arial"/>
                <a:cs typeface="Arial"/>
              </a:rPr>
              <a:t>place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-30" dirty="0">
                <a:latin typeface="Arial"/>
                <a:cs typeface="Arial"/>
              </a:rPr>
              <a:t>an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15" dirty="0">
                <a:latin typeface="Arial"/>
                <a:cs typeface="Arial"/>
              </a:rPr>
              <a:t>element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10" dirty="0">
                <a:latin typeface="Arial"/>
                <a:cs typeface="Arial"/>
              </a:rPr>
              <a:t>in</a:t>
            </a:r>
            <a:r>
              <a:rPr sz="4750" dirty="0">
                <a:latin typeface="Arial"/>
                <a:cs typeface="Arial"/>
              </a:rPr>
              <a:t> </a:t>
            </a:r>
            <a:r>
              <a:rPr sz="4750" spc="40" dirty="0">
                <a:latin typeface="Arial"/>
                <a:cs typeface="Arial"/>
              </a:rPr>
              <a:t>the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60" dirty="0">
                <a:latin typeface="Arial"/>
                <a:cs typeface="Arial"/>
              </a:rPr>
              <a:t>grid,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30" dirty="0">
                <a:latin typeface="Arial"/>
                <a:cs typeface="Arial"/>
              </a:rPr>
              <a:t>call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95" dirty="0">
                <a:latin typeface="Arial"/>
                <a:cs typeface="Arial"/>
              </a:rPr>
              <a:t>it</a:t>
            </a:r>
            <a:r>
              <a:rPr sz="4750" dirty="0">
                <a:latin typeface="Arial"/>
                <a:cs typeface="Arial"/>
              </a:rPr>
              <a:t> </a:t>
            </a:r>
            <a:r>
              <a:rPr sz="4750" spc="-30" dirty="0">
                <a:latin typeface="Arial"/>
                <a:cs typeface="Arial"/>
              </a:rPr>
              <a:t>as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-30" dirty="0">
                <a:latin typeface="Arial"/>
                <a:cs typeface="Arial"/>
              </a:rPr>
              <a:t>an </a:t>
            </a:r>
            <a:r>
              <a:rPr sz="4750" spc="-1305" dirty="0">
                <a:latin typeface="Arial"/>
                <a:cs typeface="Arial"/>
              </a:rPr>
              <a:t> </a:t>
            </a:r>
            <a:r>
              <a:rPr sz="4750" spc="20" dirty="0">
                <a:latin typeface="Arial"/>
                <a:cs typeface="Arial"/>
              </a:rPr>
              <a:t>argument</a:t>
            </a:r>
            <a:r>
              <a:rPr sz="4750" dirty="0">
                <a:latin typeface="Arial"/>
                <a:cs typeface="Arial"/>
              </a:rPr>
              <a:t> </a:t>
            </a:r>
            <a:r>
              <a:rPr sz="4750" spc="95" dirty="0">
                <a:latin typeface="Arial"/>
                <a:cs typeface="Arial"/>
              </a:rPr>
              <a:t>of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-75" dirty="0">
                <a:latin typeface="Arial"/>
                <a:cs typeface="Arial"/>
              </a:rPr>
              <a:t>a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40" dirty="0">
                <a:latin typeface="Arial"/>
                <a:cs typeface="Arial"/>
              </a:rPr>
              <a:t>layout</a:t>
            </a:r>
            <a:r>
              <a:rPr sz="4750" dirty="0">
                <a:latin typeface="Arial"/>
                <a:cs typeface="Arial"/>
              </a:rPr>
              <a:t> </a:t>
            </a:r>
            <a:r>
              <a:rPr sz="4750" spc="75" dirty="0">
                <a:latin typeface="Arial"/>
                <a:cs typeface="Arial"/>
              </a:rPr>
              <a:t>function</a:t>
            </a:r>
            <a:endParaRPr sz="47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795425" y="11010034"/>
            <a:ext cx="2626995" cy="172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©</a:t>
            </a:r>
            <a:r>
              <a:rPr sz="1150" spc="-10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2014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RStudio,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Inc.</a:t>
            </a:r>
            <a:r>
              <a:rPr sz="1150" spc="-70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All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rights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reserved.</a:t>
            </a:r>
            <a:endParaRPr sz="11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00182" y="3542307"/>
            <a:ext cx="5260975" cy="6314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5285" marR="3185795" indent="-375920">
              <a:lnSpc>
                <a:spcPct val="153100"/>
              </a:lnSpc>
              <a:spcBef>
                <a:spcPts val="95"/>
              </a:spcBef>
            </a:pPr>
            <a:r>
              <a:rPr sz="2450" spc="5" dirty="0">
                <a:latin typeface="Courier New"/>
                <a:cs typeface="Courier New"/>
              </a:rPr>
              <a:t>fluidPage( </a:t>
            </a:r>
            <a:r>
              <a:rPr sz="2450" spc="-1460" dirty="0">
                <a:latin typeface="Courier New"/>
                <a:cs typeface="Courier New"/>
              </a:rPr>
              <a:t> </a:t>
            </a:r>
            <a:r>
              <a:rPr sz="2450" spc="5" dirty="0">
                <a:latin typeface="Courier New"/>
                <a:cs typeface="Courier New"/>
              </a:rPr>
              <a:t>fluidRow(</a:t>
            </a:r>
            <a:endParaRPr sz="2450">
              <a:latin typeface="Courier New"/>
              <a:cs typeface="Courier New"/>
            </a:endParaRPr>
          </a:p>
          <a:p>
            <a:pPr marL="563245">
              <a:lnSpc>
                <a:spcPct val="100000"/>
              </a:lnSpc>
              <a:spcBef>
                <a:spcPts val="1565"/>
              </a:spcBef>
            </a:pPr>
            <a:r>
              <a:rPr sz="2450" spc="5" dirty="0">
                <a:latin typeface="Courier New"/>
                <a:cs typeface="Courier New"/>
              </a:rPr>
              <a:t>column(3),</a:t>
            </a:r>
            <a:endParaRPr sz="2450">
              <a:latin typeface="Courier New"/>
              <a:cs typeface="Courier New"/>
            </a:endParaRPr>
          </a:p>
          <a:p>
            <a:pPr marL="563245">
              <a:lnSpc>
                <a:spcPct val="100000"/>
              </a:lnSpc>
              <a:spcBef>
                <a:spcPts val="1560"/>
              </a:spcBef>
            </a:pPr>
            <a:r>
              <a:rPr sz="2450" dirty="0">
                <a:latin typeface="Courier New"/>
                <a:cs typeface="Courier New"/>
              </a:rPr>
              <a:t>column(5,</a:t>
            </a:r>
            <a:r>
              <a:rPr sz="2450" spc="55" dirty="0">
                <a:latin typeface="Courier New"/>
                <a:cs typeface="Courier New"/>
              </a:rPr>
              <a:t> </a:t>
            </a:r>
            <a:r>
              <a:rPr sz="2450" spc="5" dirty="0">
                <a:solidFill>
                  <a:srgbClr val="0365C0"/>
                </a:solidFill>
                <a:latin typeface="Courier New"/>
                <a:cs typeface="Courier New"/>
              </a:rPr>
              <a:t>sliderInput(…)</a:t>
            </a:r>
            <a:r>
              <a:rPr sz="2450" spc="5" dirty="0">
                <a:latin typeface="Courier New"/>
                <a:cs typeface="Courier New"/>
              </a:rPr>
              <a:t>)</a:t>
            </a:r>
            <a:endParaRPr sz="2450">
              <a:latin typeface="Courier New"/>
              <a:cs typeface="Courier New"/>
            </a:endParaRPr>
          </a:p>
          <a:p>
            <a:pPr marL="375285">
              <a:lnSpc>
                <a:spcPct val="100000"/>
              </a:lnSpc>
              <a:spcBef>
                <a:spcPts val="1560"/>
              </a:spcBef>
            </a:pPr>
            <a:r>
              <a:rPr sz="2450" spc="5" dirty="0">
                <a:latin typeface="Courier New"/>
                <a:cs typeface="Courier New"/>
              </a:rPr>
              <a:t>),</a:t>
            </a:r>
            <a:endParaRPr sz="2450">
              <a:latin typeface="Courier New"/>
              <a:cs typeface="Courier New"/>
            </a:endParaRPr>
          </a:p>
          <a:p>
            <a:pPr marL="375285">
              <a:lnSpc>
                <a:spcPct val="100000"/>
              </a:lnSpc>
              <a:spcBef>
                <a:spcPts val="1565"/>
              </a:spcBef>
            </a:pPr>
            <a:r>
              <a:rPr sz="2450" spc="5" dirty="0">
                <a:latin typeface="Courier New"/>
                <a:cs typeface="Courier New"/>
              </a:rPr>
              <a:t>fluidRow(</a:t>
            </a:r>
            <a:endParaRPr sz="2450">
              <a:latin typeface="Courier New"/>
              <a:cs typeface="Courier New"/>
            </a:endParaRPr>
          </a:p>
          <a:p>
            <a:pPr marL="1127125" marR="556260" indent="-375920">
              <a:lnSpc>
                <a:spcPct val="153100"/>
              </a:lnSpc>
            </a:pPr>
            <a:r>
              <a:rPr sz="2450" dirty="0">
                <a:latin typeface="Courier New"/>
                <a:cs typeface="Courier New"/>
              </a:rPr>
              <a:t>column(4, offset </a:t>
            </a:r>
            <a:r>
              <a:rPr sz="2450" spc="5" dirty="0">
                <a:latin typeface="Courier New"/>
                <a:cs typeface="Courier New"/>
              </a:rPr>
              <a:t>= 8, </a:t>
            </a:r>
            <a:r>
              <a:rPr sz="2450" spc="-1460" dirty="0">
                <a:latin typeface="Courier New"/>
                <a:cs typeface="Courier New"/>
              </a:rPr>
              <a:t> </a:t>
            </a:r>
            <a:r>
              <a:rPr sz="2450" spc="5" dirty="0">
                <a:solidFill>
                  <a:srgbClr val="0365C0"/>
                </a:solidFill>
                <a:latin typeface="Courier New"/>
                <a:cs typeface="Courier New"/>
              </a:rPr>
              <a:t>plotOutput("hist")</a:t>
            </a:r>
            <a:endParaRPr sz="2450">
              <a:latin typeface="Courier New"/>
              <a:cs typeface="Courier New"/>
            </a:endParaRPr>
          </a:p>
          <a:p>
            <a:pPr marL="751205">
              <a:lnSpc>
                <a:spcPct val="100000"/>
              </a:lnSpc>
              <a:spcBef>
                <a:spcPts val="1560"/>
              </a:spcBef>
            </a:pPr>
            <a:r>
              <a:rPr sz="2450" spc="5" dirty="0">
                <a:latin typeface="Courier New"/>
                <a:cs typeface="Courier New"/>
              </a:rPr>
              <a:t>)</a:t>
            </a:r>
            <a:endParaRPr sz="2450">
              <a:latin typeface="Courier New"/>
              <a:cs typeface="Courier New"/>
            </a:endParaRPr>
          </a:p>
          <a:p>
            <a:pPr marL="375285">
              <a:lnSpc>
                <a:spcPct val="100000"/>
              </a:lnSpc>
              <a:spcBef>
                <a:spcPts val="1560"/>
              </a:spcBef>
            </a:pPr>
            <a:r>
              <a:rPr sz="2450" spc="5" dirty="0">
                <a:latin typeface="Courier New"/>
                <a:cs typeface="Courier New"/>
              </a:rPr>
              <a:t>)</a:t>
            </a:r>
            <a:endParaRPr sz="24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65"/>
              </a:spcBef>
            </a:pPr>
            <a:r>
              <a:rPr sz="2450" spc="5" dirty="0">
                <a:latin typeface="Courier New"/>
                <a:cs typeface="Courier New"/>
              </a:rPr>
              <a:t>)</a:t>
            </a:r>
            <a:endParaRPr sz="24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346853" y="1438785"/>
            <a:ext cx="11456670" cy="3180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619500" algn="l"/>
                <a:tab pos="7091680" algn="l"/>
              </a:tabLst>
            </a:pPr>
            <a:r>
              <a:rPr sz="8250" spc="-5" dirty="0">
                <a:latin typeface="Arial"/>
                <a:cs typeface="Arial"/>
              </a:rPr>
              <a:t>Recap:	</a:t>
            </a:r>
            <a:r>
              <a:rPr sz="8250" spc="45" dirty="0">
                <a:latin typeface="Arial"/>
                <a:cs typeface="Arial"/>
              </a:rPr>
              <a:t>Layout	</a:t>
            </a:r>
            <a:r>
              <a:rPr sz="8250" spc="95" dirty="0">
                <a:latin typeface="Arial"/>
                <a:cs typeface="Arial"/>
              </a:rPr>
              <a:t>functions</a:t>
            </a:r>
            <a:endParaRPr sz="8250">
              <a:latin typeface="Arial"/>
              <a:cs typeface="Arial"/>
            </a:endParaRPr>
          </a:p>
          <a:p>
            <a:pPr marL="1755139" marR="5080">
              <a:lnSpc>
                <a:spcPct val="100499"/>
              </a:lnSpc>
              <a:spcBef>
                <a:spcPts val="5045"/>
              </a:spcBef>
            </a:pPr>
            <a:r>
              <a:rPr sz="4100" spc="35" dirty="0">
                <a:latin typeface="Arial"/>
                <a:cs typeface="Arial"/>
              </a:rPr>
              <a:t>Position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10" dirty="0">
                <a:latin typeface="Arial"/>
                <a:cs typeface="Arial"/>
              </a:rPr>
              <a:t>elements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5" dirty="0">
                <a:latin typeface="Arial"/>
                <a:cs typeface="Arial"/>
              </a:rPr>
              <a:t>in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-70" dirty="0">
                <a:latin typeface="Arial"/>
                <a:cs typeface="Arial"/>
              </a:rPr>
              <a:t>a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50" dirty="0">
                <a:latin typeface="Arial"/>
                <a:cs typeface="Arial"/>
              </a:rPr>
              <a:t>grid,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45" dirty="0">
                <a:latin typeface="Arial"/>
                <a:cs typeface="Arial"/>
              </a:rPr>
              <a:t>or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70" dirty="0">
                <a:latin typeface="Arial"/>
                <a:cs typeface="Arial"/>
              </a:rPr>
              <a:t>stack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50" dirty="0">
                <a:latin typeface="Arial"/>
                <a:cs typeface="Arial"/>
              </a:rPr>
              <a:t>them </a:t>
            </a:r>
            <a:r>
              <a:rPr sz="4100" spc="-1125" dirty="0">
                <a:latin typeface="Arial"/>
                <a:cs typeface="Arial"/>
              </a:rPr>
              <a:t> </a:t>
            </a:r>
            <a:r>
              <a:rPr sz="4100" spc="5" dirty="0">
                <a:latin typeface="Arial"/>
                <a:cs typeface="Arial"/>
              </a:rPr>
              <a:t>in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-15" dirty="0">
                <a:latin typeface="Arial"/>
                <a:cs typeface="Arial"/>
              </a:rPr>
              <a:t>layers.</a:t>
            </a:r>
            <a:endParaRPr sz="4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854232" y="10976320"/>
            <a:ext cx="163322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©</a:t>
            </a:r>
            <a:r>
              <a:rPr sz="1150" spc="-20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u="sng" dirty="0">
                <a:solidFill>
                  <a:srgbClr val="C0C0C0"/>
                </a:solidFill>
                <a:uFill>
                  <a:solidFill>
                    <a:srgbClr val="C0C0C0"/>
                  </a:solidFill>
                </a:uFill>
                <a:latin typeface="Arial"/>
                <a:cs typeface="Arial"/>
              </a:rPr>
              <a:t>CC</a:t>
            </a:r>
            <a:r>
              <a:rPr sz="1150" spc="-1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2015</a:t>
            </a:r>
            <a:r>
              <a:rPr sz="1150" spc="-1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RStudio,</a:t>
            </a:r>
            <a:r>
              <a:rPr sz="1150" spc="-1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Inc.</a:t>
            </a:r>
            <a:endParaRPr sz="11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u="none" spc="15" dirty="0"/>
              <a:t>Slides</a:t>
            </a:r>
            <a:r>
              <a:rPr u="none" spc="-10" dirty="0"/>
              <a:t> </a:t>
            </a:r>
            <a:r>
              <a:rPr u="none" spc="35" dirty="0"/>
              <a:t>at:</a:t>
            </a:r>
            <a:r>
              <a:rPr u="none" spc="-10" dirty="0"/>
              <a:t> </a:t>
            </a:r>
            <a:r>
              <a:rPr spc="80" dirty="0"/>
              <a:t>bit.ly/shiny-quickstart-3</a:t>
            </a: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75114" y="3294910"/>
            <a:ext cx="1290687" cy="1410357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089471" y="5592987"/>
            <a:ext cx="1024382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5" dirty="0">
                <a:latin typeface="Arial"/>
                <a:cs typeface="Arial"/>
              </a:rPr>
              <a:t>Use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b="1" spc="-25" dirty="0">
                <a:solidFill>
                  <a:srgbClr val="0365C0"/>
                </a:solidFill>
                <a:latin typeface="Arial"/>
                <a:cs typeface="Arial"/>
              </a:rPr>
              <a:t>fluidRow()</a:t>
            </a:r>
            <a:r>
              <a:rPr sz="4100" b="1" spc="5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4100" spc="120" dirty="0">
                <a:latin typeface="Arial"/>
                <a:cs typeface="Arial"/>
              </a:rPr>
              <a:t>to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-15" dirty="0">
                <a:latin typeface="Arial"/>
                <a:cs typeface="Arial"/>
              </a:rPr>
              <a:t>arrange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10" dirty="0">
                <a:latin typeface="Arial"/>
                <a:cs typeface="Arial"/>
              </a:rPr>
              <a:t>elements </a:t>
            </a:r>
            <a:r>
              <a:rPr sz="4100" spc="5" dirty="0">
                <a:latin typeface="Arial"/>
                <a:cs typeface="Arial"/>
              </a:rPr>
              <a:t>in </a:t>
            </a:r>
            <a:r>
              <a:rPr sz="4100" spc="45" dirty="0">
                <a:latin typeface="Arial"/>
                <a:cs typeface="Arial"/>
              </a:rPr>
              <a:t>rows</a:t>
            </a:r>
            <a:endParaRPr sz="41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905640" y="5471037"/>
            <a:ext cx="1565910" cy="927100"/>
            <a:chOff x="3905640" y="5471037"/>
            <a:chExt cx="1565910" cy="927100"/>
          </a:xfrm>
        </p:grpSpPr>
        <p:sp>
          <p:nvSpPr>
            <p:cNvPr id="12" name="object 12"/>
            <p:cNvSpPr/>
            <p:nvPr/>
          </p:nvSpPr>
          <p:spPr>
            <a:xfrm>
              <a:off x="3905631" y="5560040"/>
              <a:ext cx="1508125" cy="838200"/>
            </a:xfrm>
            <a:custGeom>
              <a:avLst/>
              <a:gdLst/>
              <a:ahLst/>
              <a:cxnLst/>
              <a:rect l="l" t="t" r="r" b="b"/>
              <a:pathLst>
                <a:path w="1508125" h="838200">
                  <a:moveTo>
                    <a:pt x="1507807" y="0"/>
                  </a:moveTo>
                  <a:lnTo>
                    <a:pt x="0" y="0"/>
                  </a:lnTo>
                  <a:lnTo>
                    <a:pt x="0" y="801027"/>
                  </a:lnTo>
                  <a:lnTo>
                    <a:pt x="0" y="837679"/>
                  </a:lnTo>
                  <a:lnTo>
                    <a:pt x="1507807" y="837679"/>
                  </a:lnTo>
                  <a:lnTo>
                    <a:pt x="1507807" y="801027"/>
                  </a:lnTo>
                  <a:lnTo>
                    <a:pt x="1507807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952759" y="5471037"/>
              <a:ext cx="1518285" cy="890269"/>
            </a:xfrm>
            <a:custGeom>
              <a:avLst/>
              <a:gdLst/>
              <a:ahLst/>
              <a:cxnLst/>
              <a:rect l="l" t="t" r="r" b="b"/>
              <a:pathLst>
                <a:path w="1518285" h="890270">
                  <a:moveTo>
                    <a:pt x="0" y="0"/>
                  </a:moveTo>
                  <a:lnTo>
                    <a:pt x="1518278" y="0"/>
                  </a:lnTo>
                  <a:lnTo>
                    <a:pt x="1518278" y="890025"/>
                  </a:lnTo>
                  <a:lnTo>
                    <a:pt x="0" y="89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999877" y="5926521"/>
              <a:ext cx="1424305" cy="398145"/>
            </a:xfrm>
            <a:custGeom>
              <a:avLst/>
              <a:gdLst/>
              <a:ahLst/>
              <a:cxnLst/>
              <a:rect l="l" t="t" r="r" b="b"/>
              <a:pathLst>
                <a:path w="1424304" h="398145">
                  <a:moveTo>
                    <a:pt x="2451" y="360199"/>
                  </a:moveTo>
                  <a:lnTo>
                    <a:pt x="0" y="31604"/>
                  </a:lnTo>
                  <a:lnTo>
                    <a:pt x="36143" y="0"/>
                  </a:lnTo>
                  <a:lnTo>
                    <a:pt x="1387277" y="0"/>
                  </a:lnTo>
                  <a:lnTo>
                    <a:pt x="1400871" y="2321"/>
                  </a:lnTo>
                  <a:lnTo>
                    <a:pt x="1412637" y="8824"/>
                  </a:lnTo>
                  <a:lnTo>
                    <a:pt x="1420913" y="18816"/>
                  </a:lnTo>
                  <a:lnTo>
                    <a:pt x="1424040" y="31604"/>
                  </a:lnTo>
                  <a:lnTo>
                    <a:pt x="1424040" y="360199"/>
                  </a:lnTo>
                  <a:lnTo>
                    <a:pt x="1420913" y="373939"/>
                  </a:lnTo>
                  <a:lnTo>
                    <a:pt x="1412637" y="386024"/>
                  </a:lnTo>
                  <a:lnTo>
                    <a:pt x="1400871" y="394620"/>
                  </a:lnTo>
                  <a:lnTo>
                    <a:pt x="1387277" y="397893"/>
                  </a:lnTo>
                  <a:lnTo>
                    <a:pt x="36143" y="397893"/>
                  </a:lnTo>
                  <a:lnTo>
                    <a:pt x="23029" y="394620"/>
                  </a:lnTo>
                  <a:lnTo>
                    <a:pt x="12319" y="386024"/>
                  </a:lnTo>
                  <a:lnTo>
                    <a:pt x="5099" y="373939"/>
                  </a:lnTo>
                  <a:lnTo>
                    <a:pt x="2451" y="360199"/>
                  </a:lnTo>
                  <a:close/>
                </a:path>
              </a:pathLst>
            </a:custGeom>
            <a:ln w="20941">
              <a:solidFill>
                <a:srgbClr val="51A7F9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999877" y="5507685"/>
              <a:ext cx="1424305" cy="387985"/>
            </a:xfrm>
            <a:custGeom>
              <a:avLst/>
              <a:gdLst/>
              <a:ahLst/>
              <a:cxnLst/>
              <a:rect l="l" t="t" r="r" b="b"/>
              <a:pathLst>
                <a:path w="1424304" h="387985">
                  <a:moveTo>
                    <a:pt x="2451" y="357684"/>
                  </a:moveTo>
                  <a:lnTo>
                    <a:pt x="0" y="29089"/>
                  </a:lnTo>
                  <a:lnTo>
                    <a:pt x="36143" y="0"/>
                  </a:lnTo>
                  <a:lnTo>
                    <a:pt x="1387277" y="0"/>
                  </a:lnTo>
                  <a:lnTo>
                    <a:pt x="1400871" y="1928"/>
                  </a:lnTo>
                  <a:lnTo>
                    <a:pt x="1412637" y="7566"/>
                  </a:lnTo>
                  <a:lnTo>
                    <a:pt x="1420913" y="16694"/>
                  </a:lnTo>
                  <a:lnTo>
                    <a:pt x="1424040" y="29089"/>
                  </a:lnTo>
                  <a:lnTo>
                    <a:pt x="1424040" y="357684"/>
                  </a:lnTo>
                  <a:lnTo>
                    <a:pt x="1420913" y="370180"/>
                  </a:lnTo>
                  <a:lnTo>
                    <a:pt x="1412637" y="379531"/>
                  </a:lnTo>
                  <a:lnTo>
                    <a:pt x="1400871" y="385392"/>
                  </a:lnTo>
                  <a:lnTo>
                    <a:pt x="1387277" y="387422"/>
                  </a:lnTo>
                  <a:lnTo>
                    <a:pt x="36143" y="387422"/>
                  </a:lnTo>
                  <a:lnTo>
                    <a:pt x="23029" y="385392"/>
                  </a:lnTo>
                  <a:lnTo>
                    <a:pt x="12319" y="379531"/>
                  </a:lnTo>
                  <a:lnTo>
                    <a:pt x="5099" y="370180"/>
                  </a:lnTo>
                  <a:lnTo>
                    <a:pt x="2451" y="357684"/>
                  </a:lnTo>
                  <a:close/>
                </a:path>
              </a:pathLst>
            </a:custGeom>
            <a:ln w="20941">
              <a:solidFill>
                <a:srgbClr val="51A7F9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952758" y="5471037"/>
            <a:ext cx="1518285" cy="890269"/>
          </a:xfrm>
          <a:prstGeom prst="rect">
            <a:avLst/>
          </a:prstGeom>
          <a:ln w="10470">
            <a:solidFill>
              <a:srgbClr val="53585F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marL="498475">
              <a:lnSpc>
                <a:spcPct val="100000"/>
              </a:lnSpc>
              <a:spcBef>
                <a:spcPts val="760"/>
              </a:spcBef>
            </a:pPr>
            <a:r>
              <a:rPr sz="1650" spc="15" dirty="0">
                <a:solidFill>
                  <a:srgbClr val="51A7F9"/>
                </a:solidFill>
                <a:latin typeface="Arial"/>
                <a:cs typeface="Arial"/>
              </a:rPr>
              <a:t>row</a:t>
            </a:r>
            <a:r>
              <a:rPr sz="1650" spc="-85" dirty="0">
                <a:solidFill>
                  <a:srgbClr val="51A7F9"/>
                </a:solidFill>
                <a:latin typeface="Arial"/>
                <a:cs typeface="Arial"/>
              </a:rPr>
              <a:t> </a:t>
            </a:r>
            <a:r>
              <a:rPr sz="1650" spc="-5" dirty="0">
                <a:solidFill>
                  <a:srgbClr val="51A7F9"/>
                </a:solidFill>
                <a:latin typeface="Arial"/>
                <a:cs typeface="Arial"/>
              </a:rPr>
              <a:t>1</a:t>
            </a:r>
            <a:endParaRPr sz="1650">
              <a:latin typeface="Arial"/>
              <a:cs typeface="Arial"/>
            </a:endParaRPr>
          </a:p>
          <a:p>
            <a:pPr marL="498475">
              <a:lnSpc>
                <a:spcPct val="100000"/>
              </a:lnSpc>
              <a:spcBef>
                <a:spcPts val="1335"/>
              </a:spcBef>
            </a:pPr>
            <a:r>
              <a:rPr sz="1650" spc="15" dirty="0">
                <a:solidFill>
                  <a:srgbClr val="51A7F9"/>
                </a:solidFill>
                <a:latin typeface="Arial"/>
                <a:cs typeface="Arial"/>
              </a:rPr>
              <a:t>row</a:t>
            </a:r>
            <a:r>
              <a:rPr sz="1650" spc="-85" dirty="0">
                <a:solidFill>
                  <a:srgbClr val="51A7F9"/>
                </a:solidFill>
                <a:latin typeface="Arial"/>
                <a:cs typeface="Arial"/>
              </a:rPr>
              <a:t> </a:t>
            </a:r>
            <a:r>
              <a:rPr sz="1650" spc="-5" dirty="0">
                <a:solidFill>
                  <a:srgbClr val="51A7F9"/>
                </a:solidFill>
                <a:latin typeface="Arial"/>
                <a:cs typeface="Arial"/>
              </a:rPr>
              <a:t>2</a:t>
            </a:r>
            <a:endParaRPr sz="16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89471" y="7535046"/>
            <a:ext cx="1074928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5" dirty="0">
                <a:latin typeface="Arial"/>
                <a:cs typeface="Arial"/>
              </a:rPr>
              <a:t>Use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b="1" spc="-40" dirty="0">
                <a:solidFill>
                  <a:srgbClr val="51A7F9"/>
                </a:solidFill>
                <a:latin typeface="Arial"/>
                <a:cs typeface="Arial"/>
              </a:rPr>
              <a:t>column()</a:t>
            </a:r>
            <a:r>
              <a:rPr sz="4100" b="1" dirty="0">
                <a:solidFill>
                  <a:srgbClr val="51A7F9"/>
                </a:solidFill>
                <a:latin typeface="Arial"/>
                <a:cs typeface="Arial"/>
              </a:rPr>
              <a:t> </a:t>
            </a:r>
            <a:r>
              <a:rPr sz="4100" spc="120" dirty="0">
                <a:latin typeface="Arial"/>
                <a:cs typeface="Arial"/>
              </a:rPr>
              <a:t>to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-15" dirty="0">
                <a:latin typeface="Arial"/>
                <a:cs typeface="Arial"/>
              </a:rPr>
              <a:t>arrange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10" dirty="0">
                <a:latin typeface="Arial"/>
                <a:cs typeface="Arial"/>
              </a:rPr>
              <a:t>elements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5" dirty="0">
                <a:latin typeface="Arial"/>
                <a:cs typeface="Arial"/>
              </a:rPr>
              <a:t>in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55" dirty="0">
                <a:latin typeface="Arial"/>
                <a:cs typeface="Arial"/>
              </a:rPr>
              <a:t>columns</a:t>
            </a:r>
            <a:endParaRPr sz="41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905640" y="7402916"/>
            <a:ext cx="1570990" cy="932180"/>
            <a:chOff x="3905640" y="7402916"/>
            <a:chExt cx="1570990" cy="932180"/>
          </a:xfrm>
        </p:grpSpPr>
        <p:sp>
          <p:nvSpPr>
            <p:cNvPr id="19" name="object 19"/>
            <p:cNvSpPr/>
            <p:nvPr/>
          </p:nvSpPr>
          <p:spPr>
            <a:xfrm>
              <a:off x="3905631" y="7497159"/>
              <a:ext cx="1508125" cy="838200"/>
            </a:xfrm>
            <a:custGeom>
              <a:avLst/>
              <a:gdLst/>
              <a:ahLst/>
              <a:cxnLst/>
              <a:rect l="l" t="t" r="r" b="b"/>
              <a:pathLst>
                <a:path w="1508125" h="838200">
                  <a:moveTo>
                    <a:pt x="1507807" y="0"/>
                  </a:moveTo>
                  <a:lnTo>
                    <a:pt x="0" y="0"/>
                  </a:lnTo>
                  <a:lnTo>
                    <a:pt x="0" y="801027"/>
                  </a:lnTo>
                  <a:lnTo>
                    <a:pt x="0" y="837666"/>
                  </a:lnTo>
                  <a:lnTo>
                    <a:pt x="1507807" y="837666"/>
                  </a:lnTo>
                  <a:lnTo>
                    <a:pt x="1507807" y="801027"/>
                  </a:lnTo>
                  <a:lnTo>
                    <a:pt x="1507807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952759" y="7408151"/>
              <a:ext cx="1518285" cy="890269"/>
            </a:xfrm>
            <a:custGeom>
              <a:avLst/>
              <a:gdLst/>
              <a:ahLst/>
              <a:cxnLst/>
              <a:rect l="l" t="t" r="r" b="b"/>
              <a:pathLst>
                <a:path w="1518285" h="890270">
                  <a:moveTo>
                    <a:pt x="0" y="0"/>
                  </a:moveTo>
                  <a:lnTo>
                    <a:pt x="1518278" y="0"/>
                  </a:lnTo>
                  <a:lnTo>
                    <a:pt x="1518278" y="890025"/>
                  </a:lnTo>
                  <a:lnTo>
                    <a:pt x="0" y="89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952759" y="7408151"/>
              <a:ext cx="1518285" cy="890269"/>
            </a:xfrm>
            <a:custGeom>
              <a:avLst/>
              <a:gdLst/>
              <a:ahLst/>
              <a:cxnLst/>
              <a:rect l="l" t="t" r="r" b="b"/>
              <a:pathLst>
                <a:path w="1518285" h="890270">
                  <a:moveTo>
                    <a:pt x="0" y="0"/>
                  </a:moveTo>
                  <a:lnTo>
                    <a:pt x="1518278" y="0"/>
                  </a:lnTo>
                  <a:lnTo>
                    <a:pt x="1518278" y="890025"/>
                  </a:lnTo>
                  <a:lnTo>
                    <a:pt x="0" y="890025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999878" y="7455270"/>
              <a:ext cx="1424305" cy="398145"/>
            </a:xfrm>
            <a:custGeom>
              <a:avLst/>
              <a:gdLst/>
              <a:ahLst/>
              <a:cxnLst/>
              <a:rect l="l" t="t" r="r" b="b"/>
              <a:pathLst>
                <a:path w="1424304" h="398145">
                  <a:moveTo>
                    <a:pt x="2451" y="361577"/>
                  </a:moveTo>
                  <a:lnTo>
                    <a:pt x="0" y="32982"/>
                  </a:lnTo>
                  <a:lnTo>
                    <a:pt x="36143" y="0"/>
                  </a:lnTo>
                  <a:lnTo>
                    <a:pt x="1387277" y="0"/>
                  </a:lnTo>
                  <a:lnTo>
                    <a:pt x="1400871" y="2536"/>
                  </a:lnTo>
                  <a:lnTo>
                    <a:pt x="1412636" y="9513"/>
                  </a:lnTo>
                  <a:lnTo>
                    <a:pt x="1420913" y="19979"/>
                  </a:lnTo>
                  <a:lnTo>
                    <a:pt x="1424040" y="32982"/>
                  </a:lnTo>
                  <a:lnTo>
                    <a:pt x="1424040" y="361577"/>
                  </a:lnTo>
                  <a:lnTo>
                    <a:pt x="1420913" y="375101"/>
                  </a:lnTo>
                  <a:lnTo>
                    <a:pt x="1412636" y="386713"/>
                  </a:lnTo>
                  <a:lnTo>
                    <a:pt x="1400871" y="394835"/>
                  </a:lnTo>
                  <a:lnTo>
                    <a:pt x="1387277" y="397893"/>
                  </a:lnTo>
                  <a:lnTo>
                    <a:pt x="36143" y="397893"/>
                  </a:lnTo>
                  <a:lnTo>
                    <a:pt x="23029" y="394835"/>
                  </a:lnTo>
                  <a:lnTo>
                    <a:pt x="12319" y="386713"/>
                  </a:lnTo>
                  <a:lnTo>
                    <a:pt x="5099" y="375101"/>
                  </a:lnTo>
                  <a:lnTo>
                    <a:pt x="2451" y="361577"/>
                  </a:lnTo>
                  <a:close/>
                </a:path>
              </a:pathLst>
            </a:custGeom>
            <a:ln w="20941">
              <a:solidFill>
                <a:srgbClr val="51A7F9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999878" y="7853164"/>
              <a:ext cx="1424305" cy="398145"/>
            </a:xfrm>
            <a:custGeom>
              <a:avLst/>
              <a:gdLst/>
              <a:ahLst/>
              <a:cxnLst/>
              <a:rect l="l" t="t" r="r" b="b"/>
              <a:pathLst>
                <a:path w="1424304" h="398145">
                  <a:moveTo>
                    <a:pt x="2451" y="364092"/>
                  </a:moveTo>
                  <a:lnTo>
                    <a:pt x="0" y="35498"/>
                  </a:lnTo>
                  <a:lnTo>
                    <a:pt x="22646" y="2929"/>
                  </a:lnTo>
                  <a:lnTo>
                    <a:pt x="36143" y="0"/>
                  </a:lnTo>
                  <a:lnTo>
                    <a:pt x="1387277" y="0"/>
                  </a:lnTo>
                  <a:lnTo>
                    <a:pt x="1400871" y="2929"/>
                  </a:lnTo>
                  <a:lnTo>
                    <a:pt x="1412636" y="10771"/>
                  </a:lnTo>
                  <a:lnTo>
                    <a:pt x="1420913" y="22101"/>
                  </a:lnTo>
                  <a:lnTo>
                    <a:pt x="1424040" y="35498"/>
                  </a:lnTo>
                  <a:lnTo>
                    <a:pt x="1424040" y="364092"/>
                  </a:lnTo>
                  <a:lnTo>
                    <a:pt x="1420913" y="377224"/>
                  </a:lnTo>
                  <a:lnTo>
                    <a:pt x="1412636" y="387971"/>
                  </a:lnTo>
                  <a:lnTo>
                    <a:pt x="1400871" y="395228"/>
                  </a:lnTo>
                  <a:lnTo>
                    <a:pt x="1387277" y="397893"/>
                  </a:lnTo>
                  <a:lnTo>
                    <a:pt x="36143" y="397893"/>
                  </a:lnTo>
                  <a:lnTo>
                    <a:pt x="23029" y="395228"/>
                  </a:lnTo>
                  <a:lnTo>
                    <a:pt x="12319" y="387971"/>
                  </a:lnTo>
                  <a:lnTo>
                    <a:pt x="5099" y="377224"/>
                  </a:lnTo>
                  <a:lnTo>
                    <a:pt x="2451" y="364092"/>
                  </a:lnTo>
                  <a:close/>
                </a:path>
              </a:pathLst>
            </a:custGeom>
            <a:ln w="20941">
              <a:solidFill>
                <a:srgbClr val="51A7F9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008132" y="7455274"/>
              <a:ext cx="1405890" cy="796290"/>
            </a:xfrm>
            <a:custGeom>
              <a:avLst/>
              <a:gdLst/>
              <a:ahLst/>
              <a:cxnLst/>
              <a:rect l="l" t="t" r="r" b="b"/>
              <a:pathLst>
                <a:path w="1405889" h="796290">
                  <a:moveTo>
                    <a:pt x="441985" y="36144"/>
                  </a:moveTo>
                  <a:lnTo>
                    <a:pt x="438835" y="22644"/>
                  </a:lnTo>
                  <a:lnTo>
                    <a:pt x="430504" y="11099"/>
                  </a:lnTo>
                  <a:lnTo>
                    <a:pt x="418680" y="3035"/>
                  </a:lnTo>
                  <a:lnTo>
                    <a:pt x="405066" y="0"/>
                  </a:lnTo>
                  <a:lnTo>
                    <a:pt x="33693" y="0"/>
                  </a:lnTo>
                  <a:lnTo>
                    <a:pt x="2209" y="36144"/>
                  </a:lnTo>
                  <a:lnTo>
                    <a:pt x="0" y="337477"/>
                  </a:lnTo>
                  <a:lnTo>
                    <a:pt x="2654" y="349859"/>
                  </a:lnTo>
                  <a:lnTo>
                    <a:pt x="9867" y="358952"/>
                  </a:lnTo>
                  <a:lnTo>
                    <a:pt x="20574" y="364566"/>
                  </a:lnTo>
                  <a:lnTo>
                    <a:pt x="33693" y="366483"/>
                  </a:lnTo>
                  <a:lnTo>
                    <a:pt x="405066" y="366483"/>
                  </a:lnTo>
                  <a:lnTo>
                    <a:pt x="418680" y="364566"/>
                  </a:lnTo>
                  <a:lnTo>
                    <a:pt x="430504" y="358952"/>
                  </a:lnTo>
                  <a:lnTo>
                    <a:pt x="438835" y="349859"/>
                  </a:lnTo>
                  <a:lnTo>
                    <a:pt x="441985" y="337477"/>
                  </a:lnTo>
                  <a:lnTo>
                    <a:pt x="441985" y="36144"/>
                  </a:lnTo>
                  <a:close/>
                </a:path>
                <a:path w="1405889" h="796290">
                  <a:moveTo>
                    <a:pt x="661873" y="458038"/>
                  </a:moveTo>
                  <a:lnTo>
                    <a:pt x="658444" y="445693"/>
                  </a:lnTo>
                  <a:lnTo>
                    <a:pt x="649478" y="436689"/>
                  </a:lnTo>
                  <a:lnTo>
                    <a:pt x="637032" y="431177"/>
                  </a:lnTo>
                  <a:lnTo>
                    <a:pt x="623138" y="429310"/>
                  </a:lnTo>
                  <a:lnTo>
                    <a:pt x="38188" y="429310"/>
                  </a:lnTo>
                  <a:lnTo>
                    <a:pt x="24714" y="431177"/>
                  </a:lnTo>
                  <a:lnTo>
                    <a:pt x="13220" y="436689"/>
                  </a:lnTo>
                  <a:lnTo>
                    <a:pt x="5219" y="445693"/>
                  </a:lnTo>
                  <a:lnTo>
                    <a:pt x="2209" y="458038"/>
                  </a:lnTo>
                  <a:lnTo>
                    <a:pt x="4495" y="759371"/>
                  </a:lnTo>
                  <a:lnTo>
                    <a:pt x="7137" y="772909"/>
                  </a:lnTo>
                  <a:lnTo>
                    <a:pt x="14363" y="784555"/>
                  </a:lnTo>
                  <a:lnTo>
                    <a:pt x="25069" y="792721"/>
                  </a:lnTo>
                  <a:lnTo>
                    <a:pt x="38188" y="795794"/>
                  </a:lnTo>
                  <a:lnTo>
                    <a:pt x="623138" y="795794"/>
                  </a:lnTo>
                  <a:lnTo>
                    <a:pt x="637032" y="792721"/>
                  </a:lnTo>
                  <a:lnTo>
                    <a:pt x="649478" y="784555"/>
                  </a:lnTo>
                  <a:lnTo>
                    <a:pt x="658444" y="772909"/>
                  </a:lnTo>
                  <a:lnTo>
                    <a:pt x="661873" y="759371"/>
                  </a:lnTo>
                  <a:lnTo>
                    <a:pt x="661873" y="458038"/>
                  </a:lnTo>
                  <a:close/>
                </a:path>
                <a:path w="1405889" h="796290">
                  <a:moveTo>
                    <a:pt x="923645" y="36144"/>
                  </a:moveTo>
                  <a:lnTo>
                    <a:pt x="921689" y="22644"/>
                  </a:lnTo>
                  <a:lnTo>
                    <a:pt x="915987" y="11099"/>
                  </a:lnTo>
                  <a:lnTo>
                    <a:pt x="906792" y="3035"/>
                  </a:lnTo>
                  <a:lnTo>
                    <a:pt x="894372" y="0"/>
                  </a:lnTo>
                  <a:lnTo>
                    <a:pt x="522998" y="0"/>
                  </a:lnTo>
                  <a:lnTo>
                    <a:pt x="494347" y="36144"/>
                  </a:lnTo>
                  <a:lnTo>
                    <a:pt x="489305" y="337477"/>
                  </a:lnTo>
                  <a:lnTo>
                    <a:pt x="491959" y="349859"/>
                  </a:lnTo>
                  <a:lnTo>
                    <a:pt x="499173" y="358952"/>
                  </a:lnTo>
                  <a:lnTo>
                    <a:pt x="509879" y="364566"/>
                  </a:lnTo>
                  <a:lnTo>
                    <a:pt x="522998" y="366483"/>
                  </a:lnTo>
                  <a:lnTo>
                    <a:pt x="894372" y="366483"/>
                  </a:lnTo>
                  <a:lnTo>
                    <a:pt x="906792" y="364566"/>
                  </a:lnTo>
                  <a:lnTo>
                    <a:pt x="915987" y="358952"/>
                  </a:lnTo>
                  <a:lnTo>
                    <a:pt x="921689" y="349859"/>
                  </a:lnTo>
                  <a:lnTo>
                    <a:pt x="923645" y="337477"/>
                  </a:lnTo>
                  <a:lnTo>
                    <a:pt x="923645" y="36144"/>
                  </a:lnTo>
                  <a:close/>
                </a:path>
                <a:path w="1405889" h="796290">
                  <a:moveTo>
                    <a:pt x="1394841" y="458038"/>
                  </a:moveTo>
                  <a:lnTo>
                    <a:pt x="1392466" y="445693"/>
                  </a:lnTo>
                  <a:lnTo>
                    <a:pt x="1385836" y="436689"/>
                  </a:lnTo>
                  <a:lnTo>
                    <a:pt x="1375727" y="431177"/>
                  </a:lnTo>
                  <a:lnTo>
                    <a:pt x="1362875" y="429310"/>
                  </a:lnTo>
                  <a:lnTo>
                    <a:pt x="777938" y="429310"/>
                  </a:lnTo>
                  <a:lnTo>
                    <a:pt x="745642" y="458038"/>
                  </a:lnTo>
                  <a:lnTo>
                    <a:pt x="744245" y="759371"/>
                  </a:lnTo>
                  <a:lnTo>
                    <a:pt x="746887" y="772909"/>
                  </a:lnTo>
                  <a:lnTo>
                    <a:pt x="754113" y="784555"/>
                  </a:lnTo>
                  <a:lnTo>
                    <a:pt x="764819" y="792721"/>
                  </a:lnTo>
                  <a:lnTo>
                    <a:pt x="777938" y="795794"/>
                  </a:lnTo>
                  <a:lnTo>
                    <a:pt x="1362875" y="795794"/>
                  </a:lnTo>
                  <a:lnTo>
                    <a:pt x="1375727" y="792721"/>
                  </a:lnTo>
                  <a:lnTo>
                    <a:pt x="1385836" y="784555"/>
                  </a:lnTo>
                  <a:lnTo>
                    <a:pt x="1392466" y="772909"/>
                  </a:lnTo>
                  <a:lnTo>
                    <a:pt x="1394841" y="759371"/>
                  </a:lnTo>
                  <a:lnTo>
                    <a:pt x="1394841" y="458038"/>
                  </a:lnTo>
                  <a:close/>
                </a:path>
                <a:path w="1405889" h="796290">
                  <a:moveTo>
                    <a:pt x="1405305" y="36144"/>
                  </a:moveTo>
                  <a:lnTo>
                    <a:pt x="1402905" y="22644"/>
                  </a:lnTo>
                  <a:lnTo>
                    <a:pt x="1396238" y="11099"/>
                  </a:lnTo>
                  <a:lnTo>
                    <a:pt x="1386078" y="3035"/>
                  </a:lnTo>
                  <a:lnTo>
                    <a:pt x="1373200" y="0"/>
                  </a:lnTo>
                  <a:lnTo>
                    <a:pt x="1001826" y="0"/>
                  </a:lnTo>
                  <a:lnTo>
                    <a:pt x="988314" y="3035"/>
                  </a:lnTo>
                  <a:lnTo>
                    <a:pt x="976706" y="11099"/>
                  </a:lnTo>
                  <a:lnTo>
                    <a:pt x="968590" y="22644"/>
                  </a:lnTo>
                  <a:lnTo>
                    <a:pt x="965530" y="36144"/>
                  </a:lnTo>
                  <a:lnTo>
                    <a:pt x="968133" y="337477"/>
                  </a:lnTo>
                  <a:lnTo>
                    <a:pt x="970788" y="349859"/>
                  </a:lnTo>
                  <a:lnTo>
                    <a:pt x="978014" y="358952"/>
                  </a:lnTo>
                  <a:lnTo>
                    <a:pt x="988720" y="364566"/>
                  </a:lnTo>
                  <a:lnTo>
                    <a:pt x="1001826" y="366483"/>
                  </a:lnTo>
                  <a:lnTo>
                    <a:pt x="1373200" y="366483"/>
                  </a:lnTo>
                  <a:lnTo>
                    <a:pt x="1386078" y="364566"/>
                  </a:lnTo>
                  <a:lnTo>
                    <a:pt x="1396238" y="358952"/>
                  </a:lnTo>
                  <a:lnTo>
                    <a:pt x="1402905" y="349859"/>
                  </a:lnTo>
                  <a:lnTo>
                    <a:pt x="1405305" y="337477"/>
                  </a:lnTo>
                  <a:lnTo>
                    <a:pt x="1405305" y="36144"/>
                  </a:lnTo>
                  <a:close/>
                </a:path>
              </a:pathLst>
            </a:custGeom>
            <a:solidFill>
              <a:srgbClr val="51A7F9">
                <a:alpha val="37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080031" y="7538686"/>
            <a:ext cx="1276350" cy="6153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20"/>
              </a:spcBef>
              <a:tabLst>
                <a:tab pos="488950" algn="l"/>
                <a:tab pos="967740" algn="l"/>
              </a:tabLst>
            </a:pPr>
            <a:r>
              <a:rPr sz="1050" spc="25" dirty="0">
                <a:solidFill>
                  <a:srgbClr val="51A7F9"/>
                </a:solidFill>
                <a:latin typeface="Arial"/>
                <a:cs typeface="Arial"/>
              </a:rPr>
              <a:t>col</a:t>
            </a:r>
            <a:r>
              <a:rPr sz="1050" spc="5" dirty="0">
                <a:solidFill>
                  <a:srgbClr val="51A7F9"/>
                </a:solidFill>
                <a:latin typeface="Arial"/>
                <a:cs typeface="Arial"/>
              </a:rPr>
              <a:t> </a:t>
            </a:r>
            <a:r>
              <a:rPr sz="1050" spc="10" dirty="0">
                <a:solidFill>
                  <a:srgbClr val="51A7F9"/>
                </a:solidFill>
                <a:latin typeface="Arial"/>
                <a:cs typeface="Arial"/>
              </a:rPr>
              <a:t>4</a:t>
            </a:r>
            <a:r>
              <a:rPr sz="1050" dirty="0">
                <a:solidFill>
                  <a:srgbClr val="51A7F9"/>
                </a:solidFill>
                <a:latin typeface="Arial"/>
                <a:cs typeface="Arial"/>
              </a:rPr>
              <a:t>	</a:t>
            </a:r>
            <a:r>
              <a:rPr sz="1050" spc="25" dirty="0">
                <a:solidFill>
                  <a:srgbClr val="51A7F9"/>
                </a:solidFill>
                <a:latin typeface="Arial"/>
                <a:cs typeface="Arial"/>
              </a:rPr>
              <a:t>col</a:t>
            </a:r>
            <a:r>
              <a:rPr sz="1050" spc="5" dirty="0">
                <a:solidFill>
                  <a:srgbClr val="51A7F9"/>
                </a:solidFill>
                <a:latin typeface="Arial"/>
                <a:cs typeface="Arial"/>
              </a:rPr>
              <a:t> </a:t>
            </a:r>
            <a:r>
              <a:rPr sz="1050" spc="10" dirty="0">
                <a:solidFill>
                  <a:srgbClr val="51A7F9"/>
                </a:solidFill>
                <a:latin typeface="Arial"/>
                <a:cs typeface="Arial"/>
              </a:rPr>
              <a:t>4</a:t>
            </a:r>
            <a:r>
              <a:rPr sz="1050" dirty="0">
                <a:solidFill>
                  <a:srgbClr val="51A7F9"/>
                </a:solidFill>
                <a:latin typeface="Arial"/>
                <a:cs typeface="Arial"/>
              </a:rPr>
              <a:t>	</a:t>
            </a:r>
            <a:r>
              <a:rPr sz="1050" spc="25" dirty="0">
                <a:solidFill>
                  <a:srgbClr val="51A7F9"/>
                </a:solidFill>
                <a:latin typeface="Arial"/>
                <a:cs typeface="Arial"/>
              </a:rPr>
              <a:t>col</a:t>
            </a:r>
            <a:r>
              <a:rPr sz="1050" spc="5" dirty="0">
                <a:solidFill>
                  <a:srgbClr val="51A7F9"/>
                </a:solidFill>
                <a:latin typeface="Arial"/>
                <a:cs typeface="Arial"/>
              </a:rPr>
              <a:t> </a:t>
            </a:r>
            <a:r>
              <a:rPr sz="1050" spc="10" dirty="0">
                <a:solidFill>
                  <a:srgbClr val="51A7F9"/>
                </a:solidFill>
                <a:latin typeface="Arial"/>
                <a:cs typeface="Arial"/>
              </a:rPr>
              <a:t>4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50">
              <a:latin typeface="Arial"/>
              <a:cs typeface="Arial"/>
            </a:endParaRPr>
          </a:p>
          <a:p>
            <a:pPr marR="10795" algn="ctr">
              <a:lnSpc>
                <a:spcPct val="100000"/>
              </a:lnSpc>
              <a:spcBef>
                <a:spcPts val="5"/>
              </a:spcBef>
              <a:tabLst>
                <a:tab pos="739140" algn="l"/>
              </a:tabLst>
            </a:pPr>
            <a:r>
              <a:rPr sz="1200" spc="35" dirty="0">
                <a:solidFill>
                  <a:srgbClr val="51A7F9"/>
                </a:solidFill>
                <a:latin typeface="Arial"/>
                <a:cs typeface="Arial"/>
              </a:rPr>
              <a:t>col</a:t>
            </a:r>
            <a:r>
              <a:rPr sz="1200" spc="10" dirty="0">
                <a:solidFill>
                  <a:srgbClr val="51A7F9"/>
                </a:solidFill>
                <a:latin typeface="Arial"/>
                <a:cs typeface="Arial"/>
              </a:rPr>
              <a:t> </a:t>
            </a:r>
            <a:r>
              <a:rPr sz="1200" spc="20" dirty="0">
                <a:solidFill>
                  <a:srgbClr val="51A7F9"/>
                </a:solidFill>
                <a:latin typeface="Arial"/>
                <a:cs typeface="Arial"/>
              </a:rPr>
              <a:t>6	</a:t>
            </a:r>
            <a:r>
              <a:rPr sz="1200" spc="35" dirty="0">
                <a:solidFill>
                  <a:srgbClr val="51A7F9"/>
                </a:solidFill>
                <a:latin typeface="Arial"/>
                <a:cs typeface="Arial"/>
              </a:rPr>
              <a:t>col</a:t>
            </a:r>
            <a:r>
              <a:rPr sz="1200" spc="-30" dirty="0">
                <a:solidFill>
                  <a:srgbClr val="51A7F9"/>
                </a:solidFill>
                <a:latin typeface="Arial"/>
                <a:cs typeface="Arial"/>
              </a:rPr>
              <a:t> </a:t>
            </a:r>
            <a:r>
              <a:rPr sz="1200" spc="20" dirty="0">
                <a:solidFill>
                  <a:srgbClr val="51A7F9"/>
                </a:solidFill>
                <a:latin typeface="Arial"/>
                <a:cs typeface="Arial"/>
              </a:rPr>
              <a:t>6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089471" y="9471327"/>
            <a:ext cx="999299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35" dirty="0">
                <a:latin typeface="Arial"/>
                <a:cs typeface="Arial"/>
              </a:rPr>
              <a:t>Column</a:t>
            </a:r>
            <a:r>
              <a:rPr sz="4100" spc="-10" dirty="0">
                <a:latin typeface="Arial"/>
                <a:cs typeface="Arial"/>
              </a:rPr>
              <a:t> </a:t>
            </a:r>
            <a:r>
              <a:rPr sz="4100" spc="25" dirty="0">
                <a:latin typeface="Arial"/>
                <a:cs typeface="Arial"/>
              </a:rPr>
              <a:t>takes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b="1" spc="25" dirty="0">
                <a:solidFill>
                  <a:srgbClr val="53585F"/>
                </a:solidFill>
                <a:latin typeface="Arial"/>
                <a:cs typeface="Arial"/>
              </a:rPr>
              <a:t>width</a:t>
            </a:r>
            <a:r>
              <a:rPr sz="4100" b="1" spc="-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100" spc="35" dirty="0">
                <a:latin typeface="Arial"/>
                <a:cs typeface="Arial"/>
              </a:rPr>
              <a:t>and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b="1" spc="20" dirty="0">
                <a:solidFill>
                  <a:srgbClr val="53585F"/>
                </a:solidFill>
                <a:latin typeface="Arial"/>
                <a:cs typeface="Arial"/>
              </a:rPr>
              <a:t>oﬀset</a:t>
            </a:r>
            <a:r>
              <a:rPr sz="4100" b="1" spc="-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100" spc="15" dirty="0">
                <a:latin typeface="Arial"/>
                <a:cs typeface="Arial"/>
              </a:rPr>
              <a:t>arguments</a:t>
            </a:r>
            <a:endParaRPr sz="41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905640" y="9334794"/>
            <a:ext cx="1565910" cy="937260"/>
            <a:chOff x="3905640" y="9334794"/>
            <a:chExt cx="1565910" cy="937260"/>
          </a:xfrm>
        </p:grpSpPr>
        <p:sp>
          <p:nvSpPr>
            <p:cNvPr id="28" name="object 28"/>
            <p:cNvSpPr/>
            <p:nvPr/>
          </p:nvSpPr>
          <p:spPr>
            <a:xfrm>
              <a:off x="3905631" y="9423800"/>
              <a:ext cx="1508125" cy="848360"/>
            </a:xfrm>
            <a:custGeom>
              <a:avLst/>
              <a:gdLst/>
              <a:ahLst/>
              <a:cxnLst/>
              <a:rect l="l" t="t" r="r" b="b"/>
              <a:pathLst>
                <a:path w="1508125" h="848359">
                  <a:moveTo>
                    <a:pt x="1507807" y="0"/>
                  </a:moveTo>
                  <a:lnTo>
                    <a:pt x="0" y="0"/>
                  </a:lnTo>
                  <a:lnTo>
                    <a:pt x="0" y="801027"/>
                  </a:lnTo>
                  <a:lnTo>
                    <a:pt x="0" y="848144"/>
                  </a:lnTo>
                  <a:lnTo>
                    <a:pt x="1507807" y="848144"/>
                  </a:lnTo>
                  <a:lnTo>
                    <a:pt x="1507807" y="801027"/>
                  </a:lnTo>
                  <a:lnTo>
                    <a:pt x="1507807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952759" y="9334794"/>
              <a:ext cx="1518285" cy="890269"/>
            </a:xfrm>
            <a:custGeom>
              <a:avLst/>
              <a:gdLst/>
              <a:ahLst/>
              <a:cxnLst/>
              <a:rect l="l" t="t" r="r" b="b"/>
              <a:pathLst>
                <a:path w="1518285" h="890270">
                  <a:moveTo>
                    <a:pt x="0" y="0"/>
                  </a:moveTo>
                  <a:lnTo>
                    <a:pt x="1518278" y="0"/>
                  </a:lnTo>
                  <a:lnTo>
                    <a:pt x="1518278" y="890025"/>
                  </a:lnTo>
                  <a:lnTo>
                    <a:pt x="0" y="8900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999878" y="9381913"/>
              <a:ext cx="1424305" cy="398145"/>
            </a:xfrm>
            <a:custGeom>
              <a:avLst/>
              <a:gdLst/>
              <a:ahLst/>
              <a:cxnLst/>
              <a:rect l="l" t="t" r="r" b="b"/>
              <a:pathLst>
                <a:path w="1424304" h="398145">
                  <a:moveTo>
                    <a:pt x="2451" y="366490"/>
                  </a:moveTo>
                  <a:lnTo>
                    <a:pt x="0" y="37896"/>
                  </a:lnTo>
                  <a:lnTo>
                    <a:pt x="22646" y="3304"/>
                  </a:lnTo>
                  <a:lnTo>
                    <a:pt x="36143" y="0"/>
                  </a:lnTo>
                  <a:lnTo>
                    <a:pt x="1387277" y="0"/>
                  </a:lnTo>
                  <a:lnTo>
                    <a:pt x="1400871" y="3304"/>
                  </a:lnTo>
                  <a:lnTo>
                    <a:pt x="1412636" y="11970"/>
                  </a:lnTo>
                  <a:lnTo>
                    <a:pt x="1420913" y="24124"/>
                  </a:lnTo>
                  <a:lnTo>
                    <a:pt x="1424040" y="37896"/>
                  </a:lnTo>
                  <a:lnTo>
                    <a:pt x="1424040" y="366490"/>
                  </a:lnTo>
                  <a:lnTo>
                    <a:pt x="1420913" y="379247"/>
                  </a:lnTo>
                  <a:lnTo>
                    <a:pt x="1412636" y="389170"/>
                  </a:lnTo>
                  <a:lnTo>
                    <a:pt x="1400871" y="395603"/>
                  </a:lnTo>
                  <a:lnTo>
                    <a:pt x="1387277" y="397893"/>
                  </a:lnTo>
                  <a:lnTo>
                    <a:pt x="36143" y="397893"/>
                  </a:lnTo>
                  <a:lnTo>
                    <a:pt x="23029" y="395603"/>
                  </a:lnTo>
                  <a:lnTo>
                    <a:pt x="12319" y="389170"/>
                  </a:lnTo>
                  <a:lnTo>
                    <a:pt x="5099" y="379247"/>
                  </a:lnTo>
                  <a:lnTo>
                    <a:pt x="2451" y="366490"/>
                  </a:lnTo>
                  <a:close/>
                </a:path>
              </a:pathLst>
            </a:custGeom>
            <a:ln w="20941">
              <a:solidFill>
                <a:srgbClr val="51A7F9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999878" y="9790277"/>
              <a:ext cx="1424305" cy="387985"/>
            </a:xfrm>
            <a:custGeom>
              <a:avLst/>
              <a:gdLst/>
              <a:ahLst/>
              <a:cxnLst/>
              <a:rect l="l" t="t" r="r" b="b"/>
              <a:pathLst>
                <a:path w="1424304" h="387984">
                  <a:moveTo>
                    <a:pt x="2451" y="358535"/>
                  </a:moveTo>
                  <a:lnTo>
                    <a:pt x="0" y="29940"/>
                  </a:lnTo>
                  <a:lnTo>
                    <a:pt x="36143" y="0"/>
                  </a:lnTo>
                  <a:lnTo>
                    <a:pt x="1387277" y="0"/>
                  </a:lnTo>
                  <a:lnTo>
                    <a:pt x="1400871" y="2061"/>
                  </a:lnTo>
                  <a:lnTo>
                    <a:pt x="1412636" y="7992"/>
                  </a:lnTo>
                  <a:lnTo>
                    <a:pt x="1420913" y="17412"/>
                  </a:lnTo>
                  <a:lnTo>
                    <a:pt x="1424040" y="29940"/>
                  </a:lnTo>
                  <a:lnTo>
                    <a:pt x="1424040" y="358535"/>
                  </a:lnTo>
                  <a:lnTo>
                    <a:pt x="1420913" y="370899"/>
                  </a:lnTo>
                  <a:lnTo>
                    <a:pt x="1412636" y="379956"/>
                  </a:lnTo>
                  <a:lnTo>
                    <a:pt x="1400871" y="385525"/>
                  </a:lnTo>
                  <a:lnTo>
                    <a:pt x="1387277" y="387422"/>
                  </a:lnTo>
                  <a:lnTo>
                    <a:pt x="36143" y="387422"/>
                  </a:lnTo>
                  <a:lnTo>
                    <a:pt x="23029" y="385525"/>
                  </a:lnTo>
                  <a:lnTo>
                    <a:pt x="12319" y="379956"/>
                  </a:lnTo>
                  <a:lnTo>
                    <a:pt x="5099" y="370899"/>
                  </a:lnTo>
                  <a:lnTo>
                    <a:pt x="2451" y="358535"/>
                  </a:lnTo>
                  <a:close/>
                </a:path>
              </a:pathLst>
            </a:custGeom>
            <a:ln w="20941">
              <a:solidFill>
                <a:srgbClr val="51A7F9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008132" y="9392393"/>
              <a:ext cx="1395095" cy="785495"/>
            </a:xfrm>
            <a:custGeom>
              <a:avLst/>
              <a:gdLst/>
              <a:ahLst/>
              <a:cxnLst/>
              <a:rect l="l" t="t" r="r" b="b"/>
              <a:pathLst>
                <a:path w="1395095" h="785495">
                  <a:moveTo>
                    <a:pt x="441985" y="30581"/>
                  </a:moveTo>
                  <a:lnTo>
                    <a:pt x="438835" y="17957"/>
                  </a:lnTo>
                  <a:lnTo>
                    <a:pt x="430504" y="8318"/>
                  </a:lnTo>
                  <a:lnTo>
                    <a:pt x="418680" y="2159"/>
                  </a:lnTo>
                  <a:lnTo>
                    <a:pt x="405066" y="0"/>
                  </a:lnTo>
                  <a:lnTo>
                    <a:pt x="33693" y="0"/>
                  </a:lnTo>
                  <a:lnTo>
                    <a:pt x="2209" y="30581"/>
                  </a:lnTo>
                  <a:lnTo>
                    <a:pt x="0" y="331914"/>
                  </a:lnTo>
                  <a:lnTo>
                    <a:pt x="2654" y="345160"/>
                  </a:lnTo>
                  <a:lnTo>
                    <a:pt x="9867" y="356171"/>
                  </a:lnTo>
                  <a:lnTo>
                    <a:pt x="20574" y="363689"/>
                  </a:lnTo>
                  <a:lnTo>
                    <a:pt x="33693" y="366483"/>
                  </a:lnTo>
                  <a:lnTo>
                    <a:pt x="405066" y="366483"/>
                  </a:lnTo>
                  <a:lnTo>
                    <a:pt x="418680" y="363689"/>
                  </a:lnTo>
                  <a:lnTo>
                    <a:pt x="430504" y="356171"/>
                  </a:lnTo>
                  <a:lnTo>
                    <a:pt x="438835" y="345160"/>
                  </a:lnTo>
                  <a:lnTo>
                    <a:pt x="441985" y="331914"/>
                  </a:lnTo>
                  <a:lnTo>
                    <a:pt x="441985" y="30581"/>
                  </a:lnTo>
                  <a:close/>
                </a:path>
                <a:path w="1395095" h="785495">
                  <a:moveTo>
                    <a:pt x="1394841" y="452475"/>
                  </a:moveTo>
                  <a:lnTo>
                    <a:pt x="1392466" y="439369"/>
                  </a:lnTo>
                  <a:lnTo>
                    <a:pt x="1385836" y="428675"/>
                  </a:lnTo>
                  <a:lnTo>
                    <a:pt x="1375727" y="421474"/>
                  </a:lnTo>
                  <a:lnTo>
                    <a:pt x="1362875" y="418833"/>
                  </a:lnTo>
                  <a:lnTo>
                    <a:pt x="777938" y="418833"/>
                  </a:lnTo>
                  <a:lnTo>
                    <a:pt x="745642" y="452475"/>
                  </a:lnTo>
                  <a:lnTo>
                    <a:pt x="744245" y="753808"/>
                  </a:lnTo>
                  <a:lnTo>
                    <a:pt x="746887" y="766584"/>
                  </a:lnTo>
                  <a:lnTo>
                    <a:pt x="754113" y="776541"/>
                  </a:lnTo>
                  <a:lnTo>
                    <a:pt x="764819" y="783005"/>
                  </a:lnTo>
                  <a:lnTo>
                    <a:pt x="777938" y="785317"/>
                  </a:lnTo>
                  <a:lnTo>
                    <a:pt x="1362875" y="785317"/>
                  </a:lnTo>
                  <a:lnTo>
                    <a:pt x="1375727" y="783005"/>
                  </a:lnTo>
                  <a:lnTo>
                    <a:pt x="1385836" y="776541"/>
                  </a:lnTo>
                  <a:lnTo>
                    <a:pt x="1392466" y="766584"/>
                  </a:lnTo>
                  <a:lnTo>
                    <a:pt x="1394841" y="753808"/>
                  </a:lnTo>
                  <a:lnTo>
                    <a:pt x="1394841" y="452475"/>
                  </a:lnTo>
                  <a:close/>
                </a:path>
              </a:pathLst>
            </a:custGeom>
            <a:solidFill>
              <a:srgbClr val="51A7F9">
                <a:alpha val="37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952759" y="9334793"/>
            <a:ext cx="1518285" cy="890269"/>
          </a:xfrm>
          <a:prstGeom prst="rect">
            <a:avLst/>
          </a:prstGeom>
          <a:ln w="10470">
            <a:solidFill>
              <a:srgbClr val="53585F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000">
              <a:latin typeface="Times New Roman"/>
              <a:cs typeface="Times New Roman"/>
            </a:endParaRPr>
          </a:p>
          <a:p>
            <a:pPr marL="127000">
              <a:lnSpc>
                <a:spcPct val="100000"/>
              </a:lnSpc>
            </a:pPr>
            <a:r>
              <a:rPr sz="1050" spc="25" dirty="0">
                <a:solidFill>
                  <a:srgbClr val="51A7F9"/>
                </a:solidFill>
                <a:latin typeface="Arial"/>
                <a:cs typeface="Arial"/>
              </a:rPr>
              <a:t>col</a:t>
            </a:r>
            <a:r>
              <a:rPr sz="1050" spc="-35" dirty="0">
                <a:solidFill>
                  <a:srgbClr val="51A7F9"/>
                </a:solidFill>
                <a:latin typeface="Arial"/>
                <a:cs typeface="Arial"/>
              </a:rPr>
              <a:t> </a:t>
            </a:r>
            <a:r>
              <a:rPr sz="1050" spc="10" dirty="0">
                <a:solidFill>
                  <a:srgbClr val="51A7F9"/>
                </a:solidFill>
                <a:latin typeface="Arial"/>
                <a:cs typeface="Arial"/>
              </a:rPr>
              <a:t>4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Arial"/>
              <a:cs typeface="Arial"/>
            </a:endParaRPr>
          </a:p>
          <a:p>
            <a:pPr marL="955040">
              <a:lnSpc>
                <a:spcPct val="100000"/>
              </a:lnSpc>
            </a:pPr>
            <a:r>
              <a:rPr sz="1200" spc="35" dirty="0">
                <a:solidFill>
                  <a:srgbClr val="51A7F9"/>
                </a:solidFill>
                <a:latin typeface="Arial"/>
                <a:cs typeface="Arial"/>
              </a:rPr>
              <a:t>col</a:t>
            </a:r>
            <a:r>
              <a:rPr sz="1200" spc="-35" dirty="0">
                <a:solidFill>
                  <a:srgbClr val="51A7F9"/>
                </a:solidFill>
                <a:latin typeface="Arial"/>
                <a:cs typeface="Arial"/>
              </a:rPr>
              <a:t> </a:t>
            </a:r>
            <a:r>
              <a:rPr sz="1200" spc="20" dirty="0">
                <a:solidFill>
                  <a:srgbClr val="51A7F9"/>
                </a:solidFill>
                <a:latin typeface="Arial"/>
                <a:cs typeface="Arial"/>
              </a:rPr>
              <a:t>6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125330" y="2714467"/>
            <a:ext cx="5854065" cy="14770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0" spc="615" dirty="0">
                <a:solidFill>
                  <a:srgbClr val="C0C0C0"/>
                </a:solidFill>
                <a:latin typeface="Palatino Linotype"/>
                <a:cs typeface="Palatino Linotype"/>
              </a:rPr>
              <a:t>Assemble</a:t>
            </a:r>
            <a:endParaRPr sz="95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58076" y="3604885"/>
            <a:ext cx="9988550" cy="50171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ts val="21005"/>
              </a:lnSpc>
              <a:spcBef>
                <a:spcPts val="90"/>
              </a:spcBef>
            </a:pPr>
            <a:r>
              <a:rPr sz="19750" spc="1085" dirty="0">
                <a:solidFill>
                  <a:srgbClr val="FFFFFF"/>
                </a:solidFill>
                <a:latin typeface="Palatino Linotype"/>
                <a:cs typeface="Palatino Linotype"/>
              </a:rPr>
              <a:t>layers</a:t>
            </a:r>
            <a:endParaRPr sz="19750">
              <a:latin typeface="Palatino Linotype"/>
              <a:cs typeface="Palatino Linotype"/>
            </a:endParaRPr>
          </a:p>
          <a:p>
            <a:pPr algn="ctr">
              <a:lnSpc>
                <a:spcPts val="18305"/>
              </a:lnSpc>
            </a:pPr>
            <a:r>
              <a:rPr sz="17500" spc="720" dirty="0">
                <a:solidFill>
                  <a:srgbClr val="FFFFFF"/>
                </a:solidFill>
                <a:latin typeface="Palatino Linotype"/>
                <a:cs typeface="Palatino Linotype"/>
              </a:rPr>
              <a:t>of</a:t>
            </a:r>
            <a:r>
              <a:rPr sz="17500" spc="-7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7500" spc="1145" dirty="0">
                <a:solidFill>
                  <a:srgbClr val="FFFFFF"/>
                </a:solidFill>
                <a:latin typeface="Palatino Linotype"/>
                <a:cs typeface="Palatino Linotype"/>
              </a:rPr>
              <a:t>panels</a:t>
            </a:r>
            <a:endParaRPr sz="175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9288145"/>
            <a:chOff x="0" y="0"/>
            <a:chExt cx="20104100" cy="92881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3746" y="3926582"/>
              <a:ext cx="3350683" cy="536109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1859775" y="58783"/>
            <a:ext cx="8148955" cy="634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930"/>
              </a:lnSpc>
            </a:pPr>
            <a:r>
              <a:rPr sz="4250" spc="15" dirty="0">
                <a:solidFill>
                  <a:srgbClr val="53585F"/>
                </a:solidFill>
                <a:latin typeface="Arial"/>
                <a:cs typeface="Arial"/>
              </a:rPr>
              <a:t>Slides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spc="35" dirty="0">
                <a:solidFill>
                  <a:srgbClr val="53585F"/>
                </a:solidFill>
                <a:latin typeface="Arial"/>
                <a:cs typeface="Arial"/>
              </a:rPr>
              <a:t>at:</a:t>
            </a:r>
            <a:r>
              <a:rPr sz="4250" spc="-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spc="80" dirty="0">
                <a:solidFill>
                  <a:srgbClr val="53585F"/>
                </a:solidFill>
                <a:latin typeface="Arial"/>
                <a:cs typeface="Arial"/>
              </a:rPr>
              <a:t>bit.ly/shiny-quickstart-3</a:t>
            </a:r>
            <a:endParaRPr sz="425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79307"/>
            <a:ext cx="20022820" cy="11229340"/>
            <a:chOff x="0" y="79307"/>
            <a:chExt cx="20022820" cy="11229340"/>
          </a:xfrm>
        </p:grpSpPr>
        <p:sp>
          <p:nvSpPr>
            <p:cNvPr id="9" name="object 9"/>
            <p:cNvSpPr/>
            <p:nvPr/>
          </p:nvSpPr>
          <p:spPr>
            <a:xfrm>
              <a:off x="14259869" y="631584"/>
              <a:ext cx="5749290" cy="0"/>
            </a:xfrm>
            <a:custGeom>
              <a:avLst/>
              <a:gdLst/>
              <a:ahLst/>
              <a:cxnLst/>
              <a:rect l="l" t="t" r="r" b="b"/>
              <a:pathLst>
                <a:path w="5749290">
                  <a:moveTo>
                    <a:pt x="0" y="0"/>
                  </a:moveTo>
                  <a:lnTo>
                    <a:pt x="5748683" y="0"/>
                  </a:lnTo>
                </a:path>
              </a:pathLst>
            </a:custGeom>
            <a:ln w="272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79317"/>
              <a:ext cx="16776700" cy="11229340"/>
            </a:xfrm>
            <a:custGeom>
              <a:avLst/>
              <a:gdLst/>
              <a:ahLst/>
              <a:cxnLst/>
              <a:rect l="l" t="t" r="r" b="b"/>
              <a:pathLst>
                <a:path w="16776700" h="11229340">
                  <a:moveTo>
                    <a:pt x="16776688" y="9496933"/>
                  </a:moveTo>
                  <a:lnTo>
                    <a:pt x="16310039" y="7301547"/>
                  </a:lnTo>
                  <a:lnTo>
                    <a:pt x="15905264" y="7387590"/>
                  </a:lnTo>
                  <a:lnTo>
                    <a:pt x="15905264" y="5675338"/>
                  </a:lnTo>
                  <a:lnTo>
                    <a:pt x="16299574" y="5759145"/>
                  </a:lnTo>
                  <a:lnTo>
                    <a:pt x="16766223" y="3563772"/>
                  </a:lnTo>
                  <a:lnTo>
                    <a:pt x="15905264" y="3380778"/>
                  </a:lnTo>
                  <a:lnTo>
                    <a:pt x="15905264" y="3156191"/>
                  </a:lnTo>
                  <a:lnTo>
                    <a:pt x="14848701" y="3156191"/>
                  </a:lnTo>
                  <a:lnTo>
                    <a:pt x="0" y="0"/>
                  </a:lnTo>
                  <a:lnTo>
                    <a:pt x="0" y="2294572"/>
                  </a:lnTo>
                  <a:lnTo>
                    <a:pt x="10994428" y="4631512"/>
                  </a:lnTo>
                  <a:lnTo>
                    <a:pt x="10994428" y="8431428"/>
                  </a:lnTo>
                  <a:lnTo>
                    <a:pt x="0" y="10768355"/>
                  </a:lnTo>
                  <a:lnTo>
                    <a:pt x="0" y="11229238"/>
                  </a:lnTo>
                  <a:lnTo>
                    <a:pt x="8626792" y="11229238"/>
                  </a:lnTo>
                  <a:lnTo>
                    <a:pt x="13848499" y="10119335"/>
                  </a:lnTo>
                  <a:lnTo>
                    <a:pt x="15905264" y="10119335"/>
                  </a:lnTo>
                  <a:lnTo>
                    <a:pt x="15905264" y="9682162"/>
                  </a:lnTo>
                  <a:lnTo>
                    <a:pt x="16776688" y="94969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23807" y="5313550"/>
              <a:ext cx="4137111" cy="391922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677557" y="1465186"/>
            <a:ext cx="11240770" cy="147701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3533775" marR="5080" indent="-3521710">
              <a:lnSpc>
                <a:spcPts val="5690"/>
              </a:lnSpc>
              <a:spcBef>
                <a:spcPts val="245"/>
              </a:spcBef>
            </a:pPr>
            <a:r>
              <a:rPr sz="4750" spc="-15" dirty="0">
                <a:latin typeface="Arial"/>
                <a:cs typeface="Arial"/>
              </a:rPr>
              <a:t>Use</a:t>
            </a:r>
            <a:r>
              <a:rPr sz="4750" dirty="0">
                <a:latin typeface="Arial"/>
                <a:cs typeface="Arial"/>
              </a:rPr>
              <a:t> </a:t>
            </a:r>
            <a:r>
              <a:rPr sz="4750" spc="40" dirty="0">
                <a:latin typeface="Arial"/>
                <a:cs typeface="Arial"/>
              </a:rPr>
              <a:t>layout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70" dirty="0">
                <a:latin typeface="Arial"/>
                <a:cs typeface="Arial"/>
              </a:rPr>
              <a:t>functions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140" dirty="0">
                <a:latin typeface="Arial"/>
                <a:cs typeface="Arial"/>
              </a:rPr>
              <a:t>to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75" dirty="0">
                <a:latin typeface="Arial"/>
                <a:cs typeface="Arial"/>
              </a:rPr>
              <a:t>position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15" dirty="0">
                <a:latin typeface="Arial"/>
                <a:cs typeface="Arial"/>
              </a:rPr>
              <a:t>elements </a:t>
            </a:r>
            <a:r>
              <a:rPr sz="4750" spc="-1305" dirty="0">
                <a:latin typeface="Arial"/>
                <a:cs typeface="Arial"/>
              </a:rPr>
              <a:t> </a:t>
            </a:r>
            <a:r>
              <a:rPr sz="4750" spc="70" dirty="0">
                <a:latin typeface="Arial"/>
                <a:cs typeface="Arial"/>
              </a:rPr>
              <a:t>within</a:t>
            </a:r>
            <a:r>
              <a:rPr sz="4750" dirty="0">
                <a:latin typeface="Arial"/>
                <a:cs typeface="Arial"/>
              </a:rPr>
              <a:t> </a:t>
            </a:r>
            <a:r>
              <a:rPr sz="4750" spc="35" dirty="0">
                <a:latin typeface="Arial"/>
                <a:cs typeface="Arial"/>
              </a:rPr>
              <a:t>your</a:t>
            </a:r>
            <a:r>
              <a:rPr sz="4750" dirty="0">
                <a:latin typeface="Arial"/>
                <a:cs typeface="Arial"/>
              </a:rPr>
              <a:t> </a:t>
            </a:r>
            <a:r>
              <a:rPr sz="4750" spc="100" dirty="0">
                <a:latin typeface="Arial"/>
                <a:cs typeface="Arial"/>
              </a:rPr>
              <a:t>app</a:t>
            </a:r>
            <a:endParaRPr sz="475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u="none" spc="15" dirty="0"/>
              <a:t>Slides</a:t>
            </a:r>
            <a:r>
              <a:rPr u="none" spc="-10" dirty="0"/>
              <a:t> </a:t>
            </a:r>
            <a:r>
              <a:rPr u="none" spc="35" dirty="0"/>
              <a:t>at:</a:t>
            </a:r>
            <a:r>
              <a:rPr u="none" spc="-10" dirty="0"/>
              <a:t> </a:t>
            </a:r>
            <a:r>
              <a:rPr u="none" spc="80" dirty="0"/>
              <a:t>bit.ly/shiny-quickstart-3</a:t>
            </a:r>
          </a:p>
        </p:txBody>
      </p:sp>
      <p:grpSp>
        <p:nvGrpSpPr>
          <p:cNvPr id="18" name="object 18"/>
          <p:cNvGrpSpPr/>
          <p:nvPr/>
        </p:nvGrpSpPr>
        <p:grpSpPr>
          <a:xfrm>
            <a:off x="7671991" y="617972"/>
            <a:ext cx="12336780" cy="9406255"/>
            <a:chOff x="7671991" y="617972"/>
            <a:chExt cx="12336780" cy="9406255"/>
          </a:xfrm>
        </p:grpSpPr>
        <p:sp>
          <p:nvSpPr>
            <p:cNvPr id="19" name="object 19"/>
            <p:cNvSpPr/>
            <p:nvPr/>
          </p:nvSpPr>
          <p:spPr>
            <a:xfrm>
              <a:off x="14259869" y="631584"/>
              <a:ext cx="5749290" cy="0"/>
            </a:xfrm>
            <a:custGeom>
              <a:avLst/>
              <a:gdLst/>
              <a:ahLst/>
              <a:cxnLst/>
              <a:rect l="l" t="t" r="r" b="b"/>
              <a:pathLst>
                <a:path w="5749290">
                  <a:moveTo>
                    <a:pt x="0" y="0"/>
                  </a:moveTo>
                  <a:lnTo>
                    <a:pt x="5748683" y="0"/>
                  </a:lnTo>
                </a:path>
              </a:pathLst>
            </a:custGeom>
            <a:ln w="2722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6803" y="9713003"/>
              <a:ext cx="4968875" cy="224154"/>
            </a:xfrm>
            <a:custGeom>
              <a:avLst/>
              <a:gdLst/>
              <a:ahLst/>
              <a:cxnLst/>
              <a:rect l="l" t="t" r="r" b="b"/>
              <a:pathLst>
                <a:path w="4968875" h="224154">
                  <a:moveTo>
                    <a:pt x="0" y="0"/>
                  </a:moveTo>
                  <a:lnTo>
                    <a:pt x="20920" y="942"/>
                  </a:lnTo>
                  <a:lnTo>
                    <a:pt x="4947713" y="222831"/>
                  </a:lnTo>
                  <a:lnTo>
                    <a:pt x="4968634" y="223773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671981" y="9626085"/>
              <a:ext cx="5278755" cy="398145"/>
            </a:xfrm>
            <a:custGeom>
              <a:avLst/>
              <a:gdLst/>
              <a:ahLst/>
              <a:cxnLst/>
              <a:rect l="l" t="t" r="r" b="b"/>
              <a:pathLst>
                <a:path w="5278755" h="398145">
                  <a:moveTo>
                    <a:pt x="179692" y="0"/>
                  </a:moveTo>
                  <a:lnTo>
                    <a:pt x="0" y="79946"/>
                  </a:lnTo>
                  <a:lnTo>
                    <a:pt x="171780" y="175729"/>
                  </a:lnTo>
                  <a:lnTo>
                    <a:pt x="179692" y="0"/>
                  </a:lnTo>
                  <a:close/>
                </a:path>
                <a:path w="5278755" h="398145">
                  <a:moveTo>
                    <a:pt x="5278272" y="317665"/>
                  </a:moveTo>
                  <a:lnTo>
                    <a:pt x="5106479" y="221894"/>
                  </a:lnTo>
                  <a:lnTo>
                    <a:pt x="5098580" y="397624"/>
                  </a:lnTo>
                  <a:lnTo>
                    <a:pt x="5278272" y="3176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9904572" y="9725442"/>
            <a:ext cx="295275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750" spc="10" dirty="0">
                <a:latin typeface="Times New Roman"/>
                <a:cs typeface="Times New Roman"/>
              </a:rPr>
              <a:t>z</a:t>
            </a:r>
            <a:endParaRPr sz="47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795425" y="11010034"/>
            <a:ext cx="2626995" cy="172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©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2015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RStudio,</a:t>
            </a:r>
            <a:r>
              <a:rPr sz="1150" spc="-10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Inc.</a:t>
            </a:r>
            <a:r>
              <a:rPr sz="1150" spc="-6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All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rights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reserved.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847075" y="19948"/>
            <a:ext cx="817435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solidFill>
                  <a:srgbClr val="53585F"/>
                </a:solidFill>
                <a:latin typeface="Arial"/>
                <a:cs typeface="Arial"/>
              </a:rPr>
              <a:t>Slides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spc="35" dirty="0">
                <a:solidFill>
                  <a:srgbClr val="53585F"/>
                </a:solidFill>
                <a:latin typeface="Arial"/>
                <a:cs typeface="Arial"/>
              </a:rPr>
              <a:t>at: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u="sng" spc="80" dirty="0">
                <a:solidFill>
                  <a:srgbClr val="53585F"/>
                </a:solidFill>
                <a:uFill>
                  <a:solidFill>
                    <a:srgbClr val="53585F"/>
                  </a:solidFill>
                </a:uFill>
                <a:latin typeface="Arial"/>
                <a:cs typeface="Arial"/>
              </a:rPr>
              <a:t>bit.ly/shiny-quickstart-3</a:t>
            </a:r>
            <a:endParaRPr sz="42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79264" y="939494"/>
            <a:ext cx="13851890" cy="3484245"/>
          </a:xfrm>
          <a:prstGeom prst="rect">
            <a:avLst/>
          </a:prstGeom>
        </p:spPr>
        <p:txBody>
          <a:bodyPr vert="horz" wrap="square" lIns="0" tIns="367665" rIns="0" bIns="0" rtlCol="0">
            <a:spAutoFit/>
          </a:bodyPr>
          <a:lstStyle/>
          <a:p>
            <a:pPr marL="694055" algn="ctr">
              <a:lnSpc>
                <a:spcPct val="100000"/>
              </a:lnSpc>
              <a:spcBef>
                <a:spcPts val="2895"/>
              </a:spcBef>
            </a:pPr>
            <a:r>
              <a:rPr sz="9700" u="none" spc="-80" dirty="0">
                <a:solidFill>
                  <a:srgbClr val="000000"/>
                </a:solidFill>
              </a:rPr>
              <a:t>Panels</a:t>
            </a:r>
            <a:endParaRPr sz="9700"/>
          </a:p>
          <a:p>
            <a:pPr marL="12700" marR="5080">
              <a:lnSpc>
                <a:spcPts val="5690"/>
              </a:lnSpc>
              <a:spcBef>
                <a:spcPts val="1515"/>
              </a:spcBef>
            </a:pPr>
            <a:r>
              <a:rPr sz="4750" u="none" spc="-30" dirty="0">
                <a:solidFill>
                  <a:srgbClr val="000000"/>
                </a:solidFill>
              </a:rPr>
              <a:t>Panels</a:t>
            </a:r>
            <a:r>
              <a:rPr sz="4750" u="none" dirty="0">
                <a:solidFill>
                  <a:srgbClr val="000000"/>
                </a:solidFill>
              </a:rPr>
              <a:t> </a:t>
            </a:r>
            <a:r>
              <a:rPr sz="4750" u="none" spc="140" dirty="0">
                <a:solidFill>
                  <a:srgbClr val="000000"/>
                </a:solidFill>
              </a:rPr>
              <a:t>to</a:t>
            </a:r>
            <a:r>
              <a:rPr sz="4750" u="none" spc="5" dirty="0">
                <a:solidFill>
                  <a:srgbClr val="000000"/>
                </a:solidFill>
              </a:rPr>
              <a:t> </a:t>
            </a:r>
            <a:r>
              <a:rPr sz="4750" u="none" spc="65" dirty="0">
                <a:solidFill>
                  <a:srgbClr val="000000"/>
                </a:solidFill>
              </a:rPr>
              <a:t>group</a:t>
            </a:r>
            <a:r>
              <a:rPr sz="4750" u="none" spc="5" dirty="0">
                <a:solidFill>
                  <a:srgbClr val="000000"/>
                </a:solidFill>
              </a:rPr>
              <a:t> </a:t>
            </a:r>
            <a:r>
              <a:rPr sz="4750" u="none" spc="55" dirty="0">
                <a:solidFill>
                  <a:srgbClr val="000000"/>
                </a:solidFill>
              </a:rPr>
              <a:t>multiple</a:t>
            </a:r>
            <a:r>
              <a:rPr sz="4750" u="none" spc="5" dirty="0">
                <a:solidFill>
                  <a:srgbClr val="000000"/>
                </a:solidFill>
              </a:rPr>
              <a:t> </a:t>
            </a:r>
            <a:r>
              <a:rPr sz="4750" u="none" spc="15" dirty="0">
                <a:solidFill>
                  <a:srgbClr val="000000"/>
                </a:solidFill>
              </a:rPr>
              <a:t>elements</a:t>
            </a:r>
            <a:r>
              <a:rPr sz="4750" u="none" spc="5" dirty="0">
                <a:solidFill>
                  <a:srgbClr val="000000"/>
                </a:solidFill>
              </a:rPr>
              <a:t> </a:t>
            </a:r>
            <a:r>
              <a:rPr sz="4750" u="none" spc="75" dirty="0">
                <a:solidFill>
                  <a:srgbClr val="000000"/>
                </a:solidFill>
              </a:rPr>
              <a:t>into</a:t>
            </a:r>
            <a:r>
              <a:rPr sz="4750" u="none" dirty="0">
                <a:solidFill>
                  <a:srgbClr val="000000"/>
                </a:solidFill>
              </a:rPr>
              <a:t> </a:t>
            </a:r>
            <a:r>
              <a:rPr sz="4750" u="none" spc="-75" dirty="0">
                <a:solidFill>
                  <a:srgbClr val="000000"/>
                </a:solidFill>
              </a:rPr>
              <a:t>a</a:t>
            </a:r>
            <a:r>
              <a:rPr sz="4750" u="none" spc="5" dirty="0">
                <a:solidFill>
                  <a:srgbClr val="000000"/>
                </a:solidFill>
              </a:rPr>
              <a:t> </a:t>
            </a:r>
            <a:r>
              <a:rPr sz="4750" u="none" spc="10" dirty="0">
                <a:solidFill>
                  <a:srgbClr val="000000"/>
                </a:solidFill>
              </a:rPr>
              <a:t>single</a:t>
            </a:r>
            <a:r>
              <a:rPr sz="4750" u="none" spc="5" dirty="0">
                <a:solidFill>
                  <a:srgbClr val="000000"/>
                </a:solidFill>
              </a:rPr>
              <a:t> </a:t>
            </a:r>
            <a:r>
              <a:rPr sz="4750" u="none" spc="55" dirty="0">
                <a:solidFill>
                  <a:srgbClr val="000000"/>
                </a:solidFill>
              </a:rPr>
              <a:t>unit </a:t>
            </a:r>
            <a:r>
              <a:rPr sz="4750" u="none" spc="-1305" dirty="0">
                <a:solidFill>
                  <a:srgbClr val="000000"/>
                </a:solidFill>
              </a:rPr>
              <a:t> </a:t>
            </a:r>
            <a:r>
              <a:rPr sz="4750" u="none" spc="100" dirty="0">
                <a:solidFill>
                  <a:srgbClr val="000000"/>
                </a:solidFill>
              </a:rPr>
              <a:t>with</a:t>
            </a:r>
            <a:r>
              <a:rPr sz="4750" u="none" dirty="0">
                <a:solidFill>
                  <a:srgbClr val="000000"/>
                </a:solidFill>
              </a:rPr>
              <a:t> </a:t>
            </a:r>
            <a:r>
              <a:rPr sz="4750" u="none" spc="65" dirty="0">
                <a:solidFill>
                  <a:srgbClr val="000000"/>
                </a:solidFill>
              </a:rPr>
              <a:t>its</a:t>
            </a:r>
            <a:r>
              <a:rPr sz="4750" u="none" spc="5" dirty="0">
                <a:solidFill>
                  <a:srgbClr val="000000"/>
                </a:solidFill>
              </a:rPr>
              <a:t> </a:t>
            </a:r>
            <a:r>
              <a:rPr sz="4750" u="none" spc="100" dirty="0">
                <a:solidFill>
                  <a:srgbClr val="000000"/>
                </a:solidFill>
              </a:rPr>
              <a:t>own</a:t>
            </a:r>
            <a:r>
              <a:rPr sz="4750" u="none" spc="5" dirty="0">
                <a:solidFill>
                  <a:srgbClr val="000000"/>
                </a:solidFill>
              </a:rPr>
              <a:t> </a:t>
            </a:r>
            <a:r>
              <a:rPr sz="4750" u="none" spc="40" dirty="0">
                <a:solidFill>
                  <a:srgbClr val="000000"/>
                </a:solidFill>
              </a:rPr>
              <a:t>properties.</a:t>
            </a:r>
            <a:endParaRPr sz="4750"/>
          </a:p>
        </p:txBody>
      </p:sp>
      <p:sp>
        <p:nvSpPr>
          <p:cNvPr id="8" name="object 8"/>
          <p:cNvSpPr txBox="1"/>
          <p:nvPr/>
        </p:nvSpPr>
        <p:spPr>
          <a:xfrm>
            <a:off x="4745513" y="10253033"/>
            <a:ext cx="11104880" cy="6413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4000" u="sng" spc="-25" dirty="0">
                <a:solidFill>
                  <a:srgbClr val="A6AAA9"/>
                </a:solidFill>
                <a:uFill>
                  <a:solidFill>
                    <a:srgbClr val="A6AAA9"/>
                  </a:solidFill>
                </a:uFill>
                <a:latin typeface="Arial"/>
                <a:cs typeface="Arial"/>
                <a:hlinkClick r:id="rId4"/>
              </a:rPr>
              <a:t>http://shiny.rstudio.com/gallery/widget-gallery.html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261650" y="4439655"/>
            <a:ext cx="13926819" cy="6240780"/>
            <a:chOff x="4261650" y="4439655"/>
            <a:chExt cx="13926819" cy="624078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61650" y="5036452"/>
              <a:ext cx="4240708" cy="504705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17974" y="4439655"/>
              <a:ext cx="6669954" cy="624064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460475" y="5110504"/>
              <a:ext cx="5312410" cy="4916805"/>
            </a:xfrm>
            <a:custGeom>
              <a:avLst/>
              <a:gdLst/>
              <a:ahLst/>
              <a:cxnLst/>
              <a:rect l="l" t="t" r="r" b="b"/>
              <a:pathLst>
                <a:path w="5312409" h="4916805">
                  <a:moveTo>
                    <a:pt x="0" y="0"/>
                  </a:moveTo>
                  <a:lnTo>
                    <a:pt x="0" y="4916471"/>
                  </a:lnTo>
                  <a:lnTo>
                    <a:pt x="5264523" y="3758335"/>
                  </a:lnTo>
                  <a:lnTo>
                    <a:pt x="3554593" y="3758335"/>
                  </a:lnTo>
                  <a:lnTo>
                    <a:pt x="3524740" y="1646285"/>
                  </a:lnTo>
                  <a:lnTo>
                    <a:pt x="5284833" y="1632511"/>
                  </a:lnTo>
                  <a:lnTo>
                    <a:pt x="0" y="0"/>
                  </a:lnTo>
                  <a:close/>
                </a:path>
                <a:path w="5312409" h="4916805">
                  <a:moveTo>
                    <a:pt x="5312120" y="3747864"/>
                  </a:moveTo>
                  <a:lnTo>
                    <a:pt x="3554593" y="3758335"/>
                  </a:lnTo>
                  <a:lnTo>
                    <a:pt x="5264523" y="3758335"/>
                  </a:lnTo>
                  <a:lnTo>
                    <a:pt x="5312120" y="3747864"/>
                  </a:lnTo>
                  <a:close/>
                </a:path>
              </a:pathLst>
            </a:custGeom>
            <a:solidFill>
              <a:srgbClr val="78AAD6">
                <a:alpha val="478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4795425" y="11010034"/>
            <a:ext cx="2626995" cy="172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©</a:t>
            </a:r>
            <a:r>
              <a:rPr sz="1150" spc="-10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2014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RStudio,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Inc.</a:t>
            </a:r>
            <a:r>
              <a:rPr sz="1150" spc="-70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All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rights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reserved.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847075" y="19948"/>
            <a:ext cx="817435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solidFill>
                  <a:srgbClr val="53585F"/>
                </a:solidFill>
                <a:latin typeface="Arial"/>
                <a:cs typeface="Arial"/>
              </a:rPr>
              <a:t>Slides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spc="35" dirty="0">
                <a:solidFill>
                  <a:srgbClr val="53585F"/>
                </a:solidFill>
                <a:latin typeface="Arial"/>
                <a:cs typeface="Arial"/>
              </a:rPr>
              <a:t>at: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u="sng" spc="80" dirty="0">
                <a:solidFill>
                  <a:srgbClr val="53585F"/>
                </a:solidFill>
                <a:uFill>
                  <a:solidFill>
                    <a:srgbClr val="53585F"/>
                  </a:solidFill>
                </a:uFill>
                <a:latin typeface="Arial"/>
                <a:cs typeface="Arial"/>
              </a:rPr>
              <a:t>bit.ly/shiny-quickstart-3</a:t>
            </a:r>
            <a:endParaRPr sz="42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89131" y="816785"/>
            <a:ext cx="9417685" cy="2945130"/>
          </a:xfrm>
          <a:prstGeom prst="rect">
            <a:avLst/>
          </a:prstGeom>
        </p:spPr>
        <p:txBody>
          <a:bodyPr vert="horz" wrap="square" lIns="0" tIns="490855" rIns="0" bIns="0" rtlCol="0">
            <a:spAutoFit/>
          </a:bodyPr>
          <a:lstStyle/>
          <a:p>
            <a:pPr marR="483870" algn="ctr">
              <a:lnSpc>
                <a:spcPct val="100000"/>
              </a:lnSpc>
              <a:spcBef>
                <a:spcPts val="3865"/>
              </a:spcBef>
            </a:pPr>
            <a:r>
              <a:rPr sz="9700" u="none" spc="-155" dirty="0">
                <a:solidFill>
                  <a:srgbClr val="000000"/>
                </a:solidFill>
              </a:rPr>
              <a:t>wellPanel()</a:t>
            </a:r>
            <a:endParaRPr sz="9700" dirty="0"/>
          </a:p>
          <a:p>
            <a:pPr marL="12700">
              <a:lnSpc>
                <a:spcPct val="100000"/>
              </a:lnSpc>
              <a:spcBef>
                <a:spcPts val="1870"/>
              </a:spcBef>
            </a:pPr>
            <a:r>
              <a:rPr sz="4750" u="none" spc="30" dirty="0">
                <a:solidFill>
                  <a:srgbClr val="000000"/>
                </a:solidFill>
              </a:rPr>
              <a:t>Groups</a:t>
            </a:r>
            <a:r>
              <a:rPr sz="4750" u="none" spc="-5" dirty="0">
                <a:solidFill>
                  <a:srgbClr val="000000"/>
                </a:solidFill>
              </a:rPr>
              <a:t> </a:t>
            </a:r>
            <a:r>
              <a:rPr sz="4750" u="none" spc="15" dirty="0">
                <a:solidFill>
                  <a:srgbClr val="000000"/>
                </a:solidFill>
              </a:rPr>
              <a:t>elements</a:t>
            </a:r>
            <a:r>
              <a:rPr sz="4750" u="none" spc="-5" dirty="0">
                <a:solidFill>
                  <a:srgbClr val="000000"/>
                </a:solidFill>
              </a:rPr>
              <a:t> </a:t>
            </a:r>
            <a:r>
              <a:rPr sz="4750" u="none" spc="75" dirty="0">
                <a:solidFill>
                  <a:srgbClr val="000000"/>
                </a:solidFill>
              </a:rPr>
              <a:t>into</a:t>
            </a:r>
            <a:r>
              <a:rPr sz="4750" u="none" dirty="0">
                <a:solidFill>
                  <a:srgbClr val="000000"/>
                </a:solidFill>
              </a:rPr>
              <a:t> </a:t>
            </a:r>
            <a:r>
              <a:rPr sz="4750" u="none" spc="-75" dirty="0">
                <a:solidFill>
                  <a:srgbClr val="000000"/>
                </a:solidFill>
              </a:rPr>
              <a:t>a</a:t>
            </a:r>
            <a:r>
              <a:rPr sz="4750" u="none" spc="-5" dirty="0">
                <a:solidFill>
                  <a:srgbClr val="000000"/>
                </a:solidFill>
              </a:rPr>
              <a:t> </a:t>
            </a:r>
            <a:r>
              <a:rPr sz="4750" u="none" spc="-10" dirty="0">
                <a:solidFill>
                  <a:srgbClr val="000000"/>
                </a:solidFill>
              </a:rPr>
              <a:t>grey</a:t>
            </a:r>
            <a:r>
              <a:rPr sz="4750" u="none" spc="-5" dirty="0">
                <a:solidFill>
                  <a:srgbClr val="000000"/>
                </a:solidFill>
              </a:rPr>
              <a:t> </a:t>
            </a:r>
            <a:r>
              <a:rPr sz="4750" u="none" spc="135" dirty="0">
                <a:solidFill>
                  <a:srgbClr val="000000"/>
                </a:solidFill>
              </a:rPr>
              <a:t>"well"</a:t>
            </a:r>
            <a:endParaRPr sz="4750" dirty="0"/>
          </a:p>
        </p:txBody>
      </p:sp>
      <p:grpSp>
        <p:nvGrpSpPr>
          <p:cNvPr id="8" name="object 8"/>
          <p:cNvGrpSpPr/>
          <p:nvPr/>
        </p:nvGrpSpPr>
        <p:grpSpPr>
          <a:xfrm>
            <a:off x="2157002" y="4041761"/>
            <a:ext cx="8041640" cy="6890384"/>
            <a:chOff x="2157002" y="4041761"/>
            <a:chExt cx="8041640" cy="6890384"/>
          </a:xfrm>
        </p:grpSpPr>
        <p:sp>
          <p:nvSpPr>
            <p:cNvPr id="9" name="object 9"/>
            <p:cNvSpPr/>
            <p:nvPr/>
          </p:nvSpPr>
          <p:spPr>
            <a:xfrm>
              <a:off x="2156993" y="4345425"/>
              <a:ext cx="7863840" cy="6586220"/>
            </a:xfrm>
            <a:custGeom>
              <a:avLst/>
              <a:gdLst/>
              <a:ahLst/>
              <a:cxnLst/>
              <a:rect l="l" t="t" r="r" b="b"/>
              <a:pathLst>
                <a:path w="7863840" h="6586220">
                  <a:moveTo>
                    <a:pt x="7863637" y="0"/>
                  </a:moveTo>
                  <a:lnTo>
                    <a:pt x="0" y="0"/>
                  </a:lnTo>
                  <a:lnTo>
                    <a:pt x="0" y="6418656"/>
                  </a:lnTo>
                  <a:lnTo>
                    <a:pt x="0" y="6586182"/>
                  </a:lnTo>
                  <a:lnTo>
                    <a:pt x="7863637" y="6586182"/>
                  </a:lnTo>
                  <a:lnTo>
                    <a:pt x="7863637" y="6418656"/>
                  </a:lnTo>
                  <a:lnTo>
                    <a:pt x="7863637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324536" y="4041761"/>
              <a:ext cx="7874634" cy="6722745"/>
            </a:xfrm>
            <a:custGeom>
              <a:avLst/>
              <a:gdLst/>
              <a:ahLst/>
              <a:cxnLst/>
              <a:rect l="l" t="t" r="r" b="b"/>
              <a:pathLst>
                <a:path w="7874634" h="6722745">
                  <a:moveTo>
                    <a:pt x="0" y="0"/>
                  </a:moveTo>
                  <a:lnTo>
                    <a:pt x="7874105" y="0"/>
                  </a:lnTo>
                  <a:lnTo>
                    <a:pt x="7874105" y="6722308"/>
                  </a:lnTo>
                  <a:lnTo>
                    <a:pt x="0" y="67223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500016" y="4142828"/>
            <a:ext cx="7610475" cy="59829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00" spc="15" dirty="0">
                <a:solidFill>
                  <a:srgbClr val="A6AAA9"/>
                </a:solidFill>
                <a:latin typeface="Courier New"/>
                <a:cs typeface="Courier New"/>
              </a:rPr>
              <a:t>#</a:t>
            </a:r>
            <a:r>
              <a:rPr sz="2400" spc="-4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400" spc="15" dirty="0">
                <a:solidFill>
                  <a:srgbClr val="A6AAA9"/>
                </a:solidFill>
                <a:latin typeface="Courier New"/>
                <a:cs typeface="Courier New"/>
              </a:rPr>
              <a:t>04-well.R</a:t>
            </a:r>
            <a:endParaRPr sz="2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3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520"/>
              </a:spcBef>
            </a:pPr>
            <a:r>
              <a:rPr sz="2400" spc="10" dirty="0">
                <a:latin typeface="Courier New"/>
                <a:cs typeface="Courier New"/>
              </a:rPr>
              <a:t>ui</a:t>
            </a:r>
            <a:r>
              <a:rPr sz="2400" spc="-15" dirty="0">
                <a:latin typeface="Courier New"/>
                <a:cs typeface="Courier New"/>
              </a:rPr>
              <a:t> </a:t>
            </a:r>
            <a:r>
              <a:rPr sz="2400" spc="10" dirty="0">
                <a:latin typeface="Courier New"/>
                <a:cs typeface="Courier New"/>
              </a:rPr>
              <a:t>&lt;-</a:t>
            </a:r>
            <a:r>
              <a:rPr sz="2400" spc="-15" dirty="0">
                <a:latin typeface="Courier New"/>
                <a:cs typeface="Courier New"/>
              </a:rPr>
              <a:t> </a:t>
            </a:r>
            <a:r>
              <a:rPr sz="2400" spc="15" dirty="0">
                <a:latin typeface="Courier New"/>
                <a:cs typeface="Courier New"/>
              </a:rPr>
              <a:t>fluidPage(</a:t>
            </a:r>
            <a:endParaRPr sz="2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850">
              <a:latin typeface="Courier New"/>
              <a:cs typeface="Courier New"/>
            </a:endParaRPr>
          </a:p>
          <a:p>
            <a:pPr marL="752475" marR="375285" indent="-370205">
              <a:lnSpc>
                <a:spcPct val="152800"/>
              </a:lnSpc>
              <a:spcBef>
                <a:spcPts val="5"/>
              </a:spcBef>
            </a:pPr>
            <a:r>
              <a:rPr sz="2400" spc="10" dirty="0">
                <a:latin typeface="Courier New"/>
                <a:cs typeface="Courier New"/>
              </a:rPr>
              <a:t>sliderInput("num", "Choose </a:t>
            </a:r>
            <a:r>
              <a:rPr sz="2400" spc="15" dirty="0">
                <a:latin typeface="Courier New"/>
                <a:cs typeface="Courier New"/>
              </a:rPr>
              <a:t>a </a:t>
            </a:r>
            <a:r>
              <a:rPr sz="2400" spc="10" dirty="0">
                <a:latin typeface="Courier New"/>
                <a:cs typeface="Courier New"/>
              </a:rPr>
              <a:t>number", </a:t>
            </a:r>
            <a:r>
              <a:rPr sz="2400" spc="-1430" dirty="0">
                <a:latin typeface="Courier New"/>
                <a:cs typeface="Courier New"/>
              </a:rPr>
              <a:t> </a:t>
            </a:r>
            <a:r>
              <a:rPr sz="2400" spc="15" dirty="0">
                <a:latin typeface="Courier New"/>
                <a:cs typeface="Courier New"/>
              </a:rPr>
              <a:t>value</a:t>
            </a:r>
            <a:r>
              <a:rPr sz="2400" spc="10" dirty="0">
                <a:latin typeface="Courier New"/>
                <a:cs typeface="Courier New"/>
              </a:rPr>
              <a:t> </a:t>
            </a:r>
            <a:r>
              <a:rPr sz="2400" spc="15" dirty="0">
                <a:latin typeface="Courier New"/>
                <a:cs typeface="Courier New"/>
              </a:rPr>
              <a:t>=</a:t>
            </a:r>
            <a:r>
              <a:rPr sz="2400" spc="10" dirty="0">
                <a:latin typeface="Courier New"/>
                <a:cs typeface="Courier New"/>
              </a:rPr>
              <a:t> 25, min </a:t>
            </a:r>
            <a:r>
              <a:rPr sz="2400" spc="15" dirty="0">
                <a:latin typeface="Courier New"/>
                <a:cs typeface="Courier New"/>
              </a:rPr>
              <a:t>=</a:t>
            </a:r>
            <a:r>
              <a:rPr sz="2400" spc="10" dirty="0">
                <a:latin typeface="Courier New"/>
                <a:cs typeface="Courier New"/>
              </a:rPr>
              <a:t> 1, max</a:t>
            </a:r>
            <a:r>
              <a:rPr sz="2400" spc="15" dirty="0">
                <a:latin typeface="Courier New"/>
                <a:cs typeface="Courier New"/>
              </a:rPr>
              <a:t> =</a:t>
            </a:r>
            <a:r>
              <a:rPr sz="2400" spc="10" dirty="0">
                <a:latin typeface="Courier New"/>
                <a:cs typeface="Courier New"/>
              </a:rPr>
              <a:t> </a:t>
            </a:r>
            <a:r>
              <a:rPr sz="2400" spc="15" dirty="0">
                <a:latin typeface="Courier New"/>
                <a:cs typeface="Courier New"/>
              </a:rPr>
              <a:t>100),</a:t>
            </a:r>
            <a:endParaRPr sz="2400">
              <a:latin typeface="Courier New"/>
              <a:cs typeface="Courier New"/>
            </a:endParaRPr>
          </a:p>
          <a:p>
            <a:pPr marL="752475" marR="5080" indent="-370205">
              <a:lnSpc>
                <a:spcPts val="4400"/>
              </a:lnSpc>
              <a:spcBef>
                <a:spcPts val="395"/>
              </a:spcBef>
            </a:pPr>
            <a:r>
              <a:rPr sz="2400" spc="10" dirty="0">
                <a:latin typeface="Courier New"/>
                <a:cs typeface="Courier New"/>
              </a:rPr>
              <a:t>textInput("title", value </a:t>
            </a:r>
            <a:r>
              <a:rPr sz="2400" spc="15" dirty="0">
                <a:latin typeface="Courier New"/>
                <a:cs typeface="Courier New"/>
              </a:rPr>
              <a:t>= "Histogram", </a:t>
            </a:r>
            <a:r>
              <a:rPr sz="2400" spc="-1430" dirty="0">
                <a:latin typeface="Courier New"/>
                <a:cs typeface="Courier New"/>
              </a:rPr>
              <a:t> </a:t>
            </a:r>
            <a:r>
              <a:rPr sz="2400" spc="10" dirty="0">
                <a:latin typeface="Courier New"/>
                <a:cs typeface="Courier New"/>
              </a:rPr>
              <a:t>label </a:t>
            </a:r>
            <a:r>
              <a:rPr sz="2400" spc="15" dirty="0">
                <a:latin typeface="Courier New"/>
                <a:cs typeface="Courier New"/>
              </a:rPr>
              <a:t>=</a:t>
            </a:r>
            <a:r>
              <a:rPr sz="2400" spc="10" dirty="0">
                <a:latin typeface="Courier New"/>
                <a:cs typeface="Courier New"/>
              </a:rPr>
              <a:t> "Write </a:t>
            </a:r>
            <a:r>
              <a:rPr sz="2400" spc="15" dirty="0">
                <a:latin typeface="Courier New"/>
                <a:cs typeface="Courier New"/>
              </a:rPr>
              <a:t>a</a:t>
            </a:r>
            <a:r>
              <a:rPr sz="2400" spc="10" dirty="0">
                <a:latin typeface="Courier New"/>
                <a:cs typeface="Courier New"/>
              </a:rPr>
              <a:t> </a:t>
            </a:r>
            <a:r>
              <a:rPr sz="2400" spc="15" dirty="0">
                <a:latin typeface="Courier New"/>
                <a:cs typeface="Courier New"/>
              </a:rPr>
              <a:t>title"),</a:t>
            </a:r>
            <a:endParaRPr sz="2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3000">
              <a:latin typeface="Courier New"/>
              <a:cs typeface="Courier New"/>
            </a:endParaRPr>
          </a:p>
          <a:p>
            <a:pPr marL="197485">
              <a:lnSpc>
                <a:spcPct val="100000"/>
              </a:lnSpc>
              <a:spcBef>
                <a:spcPts val="2120"/>
              </a:spcBef>
            </a:pPr>
            <a:r>
              <a:rPr sz="2400" spc="15" dirty="0">
                <a:latin typeface="Courier New"/>
                <a:cs typeface="Courier New"/>
              </a:rPr>
              <a:t>plotOutput("hist")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2400" spc="15" dirty="0">
                <a:latin typeface="Courier New"/>
                <a:cs typeface="Courier New"/>
              </a:rPr>
              <a:t>)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638419" y="6918857"/>
            <a:ext cx="1473200" cy="976630"/>
          </a:xfrm>
          <a:custGeom>
            <a:avLst/>
            <a:gdLst/>
            <a:ahLst/>
            <a:cxnLst/>
            <a:rect l="l" t="t" r="r" b="b"/>
            <a:pathLst>
              <a:path w="1473200" h="976629">
                <a:moveTo>
                  <a:pt x="1036617" y="0"/>
                </a:moveTo>
                <a:lnTo>
                  <a:pt x="1036617" y="253699"/>
                </a:lnTo>
                <a:lnTo>
                  <a:pt x="0" y="253699"/>
                </a:lnTo>
                <a:lnTo>
                  <a:pt x="0" y="724888"/>
                </a:lnTo>
                <a:lnTo>
                  <a:pt x="1036617" y="724888"/>
                </a:lnTo>
                <a:lnTo>
                  <a:pt x="1036617" y="976112"/>
                </a:lnTo>
                <a:lnTo>
                  <a:pt x="1473012" y="488056"/>
                </a:lnTo>
                <a:lnTo>
                  <a:pt x="1036617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177639" y="3675280"/>
            <a:ext cx="5717103" cy="7633275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4795425" y="11010034"/>
            <a:ext cx="2626995" cy="172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©</a:t>
            </a:r>
            <a:r>
              <a:rPr sz="1150" spc="-10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2014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RStudio,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Inc.</a:t>
            </a:r>
            <a:r>
              <a:rPr sz="1150" spc="-70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All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rights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reserved.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77639" y="3675280"/>
            <a:ext cx="5717103" cy="763327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1847075" y="19948"/>
            <a:ext cx="817435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solidFill>
                  <a:srgbClr val="53585F"/>
                </a:solidFill>
                <a:latin typeface="Arial"/>
                <a:cs typeface="Arial"/>
              </a:rPr>
              <a:t>Slides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spc="35" dirty="0">
                <a:solidFill>
                  <a:srgbClr val="53585F"/>
                </a:solidFill>
                <a:latin typeface="Arial"/>
                <a:cs typeface="Arial"/>
              </a:rPr>
              <a:t>at: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u="sng" spc="80" dirty="0">
                <a:solidFill>
                  <a:srgbClr val="53585F"/>
                </a:solidFill>
                <a:uFill>
                  <a:solidFill>
                    <a:srgbClr val="53585F"/>
                  </a:solidFill>
                </a:uFill>
                <a:latin typeface="Arial"/>
                <a:cs typeface="Arial"/>
              </a:rPr>
              <a:t>bit.ly/shiny-quickstart-3</a:t>
            </a:r>
            <a:endParaRPr sz="42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589131" y="816785"/>
            <a:ext cx="9417685" cy="2945130"/>
          </a:xfrm>
          <a:prstGeom prst="rect">
            <a:avLst/>
          </a:prstGeom>
        </p:spPr>
        <p:txBody>
          <a:bodyPr vert="horz" wrap="square" lIns="0" tIns="490855" rIns="0" bIns="0" rtlCol="0">
            <a:spAutoFit/>
          </a:bodyPr>
          <a:lstStyle/>
          <a:p>
            <a:pPr marR="483870" algn="ctr">
              <a:lnSpc>
                <a:spcPct val="100000"/>
              </a:lnSpc>
              <a:spcBef>
                <a:spcPts val="3865"/>
              </a:spcBef>
            </a:pPr>
            <a:r>
              <a:rPr sz="9700" u="none" spc="-155" dirty="0">
                <a:solidFill>
                  <a:srgbClr val="000000"/>
                </a:solidFill>
              </a:rPr>
              <a:t>wellPanel()</a:t>
            </a:r>
            <a:endParaRPr sz="9700"/>
          </a:p>
          <a:p>
            <a:pPr marL="12700">
              <a:lnSpc>
                <a:spcPct val="100000"/>
              </a:lnSpc>
              <a:spcBef>
                <a:spcPts val="1870"/>
              </a:spcBef>
            </a:pPr>
            <a:r>
              <a:rPr sz="4750" u="none" spc="30" dirty="0">
                <a:solidFill>
                  <a:srgbClr val="000000"/>
                </a:solidFill>
              </a:rPr>
              <a:t>Groups</a:t>
            </a:r>
            <a:r>
              <a:rPr sz="4750" u="none" spc="-5" dirty="0">
                <a:solidFill>
                  <a:srgbClr val="000000"/>
                </a:solidFill>
              </a:rPr>
              <a:t> </a:t>
            </a:r>
            <a:r>
              <a:rPr sz="4750" u="none" spc="15" dirty="0">
                <a:solidFill>
                  <a:srgbClr val="000000"/>
                </a:solidFill>
              </a:rPr>
              <a:t>elements</a:t>
            </a:r>
            <a:r>
              <a:rPr sz="4750" u="none" spc="-5" dirty="0">
                <a:solidFill>
                  <a:srgbClr val="000000"/>
                </a:solidFill>
              </a:rPr>
              <a:t> </a:t>
            </a:r>
            <a:r>
              <a:rPr sz="4750" u="none" spc="75" dirty="0">
                <a:solidFill>
                  <a:srgbClr val="000000"/>
                </a:solidFill>
              </a:rPr>
              <a:t>into</a:t>
            </a:r>
            <a:r>
              <a:rPr sz="4750" u="none" dirty="0">
                <a:solidFill>
                  <a:srgbClr val="000000"/>
                </a:solidFill>
              </a:rPr>
              <a:t> </a:t>
            </a:r>
            <a:r>
              <a:rPr sz="4750" u="none" spc="-75" dirty="0">
                <a:solidFill>
                  <a:srgbClr val="000000"/>
                </a:solidFill>
              </a:rPr>
              <a:t>a</a:t>
            </a:r>
            <a:r>
              <a:rPr sz="4750" u="none" spc="-5" dirty="0">
                <a:solidFill>
                  <a:srgbClr val="000000"/>
                </a:solidFill>
              </a:rPr>
              <a:t> </a:t>
            </a:r>
            <a:r>
              <a:rPr sz="4750" u="none" spc="-10" dirty="0">
                <a:solidFill>
                  <a:srgbClr val="000000"/>
                </a:solidFill>
              </a:rPr>
              <a:t>grey</a:t>
            </a:r>
            <a:r>
              <a:rPr sz="4750" u="none" spc="-5" dirty="0">
                <a:solidFill>
                  <a:srgbClr val="000000"/>
                </a:solidFill>
              </a:rPr>
              <a:t> </a:t>
            </a:r>
            <a:r>
              <a:rPr sz="4750" u="none" spc="135" dirty="0">
                <a:solidFill>
                  <a:srgbClr val="000000"/>
                </a:solidFill>
              </a:rPr>
              <a:t>"well"</a:t>
            </a:r>
            <a:endParaRPr sz="4750"/>
          </a:p>
        </p:txBody>
      </p:sp>
      <p:grpSp>
        <p:nvGrpSpPr>
          <p:cNvPr id="9" name="object 9"/>
          <p:cNvGrpSpPr/>
          <p:nvPr/>
        </p:nvGrpSpPr>
        <p:grpSpPr>
          <a:xfrm>
            <a:off x="2157002" y="4041761"/>
            <a:ext cx="8041640" cy="6890384"/>
            <a:chOff x="2157002" y="4041761"/>
            <a:chExt cx="8041640" cy="6890384"/>
          </a:xfrm>
        </p:grpSpPr>
        <p:sp>
          <p:nvSpPr>
            <p:cNvPr id="10" name="object 10"/>
            <p:cNvSpPr/>
            <p:nvPr/>
          </p:nvSpPr>
          <p:spPr>
            <a:xfrm>
              <a:off x="2156993" y="4345425"/>
              <a:ext cx="7863840" cy="6586220"/>
            </a:xfrm>
            <a:custGeom>
              <a:avLst/>
              <a:gdLst/>
              <a:ahLst/>
              <a:cxnLst/>
              <a:rect l="l" t="t" r="r" b="b"/>
              <a:pathLst>
                <a:path w="7863840" h="6586220">
                  <a:moveTo>
                    <a:pt x="7863637" y="0"/>
                  </a:moveTo>
                  <a:lnTo>
                    <a:pt x="0" y="0"/>
                  </a:lnTo>
                  <a:lnTo>
                    <a:pt x="0" y="6418656"/>
                  </a:lnTo>
                  <a:lnTo>
                    <a:pt x="0" y="6586182"/>
                  </a:lnTo>
                  <a:lnTo>
                    <a:pt x="7863637" y="6586182"/>
                  </a:lnTo>
                  <a:lnTo>
                    <a:pt x="7863637" y="6418656"/>
                  </a:lnTo>
                  <a:lnTo>
                    <a:pt x="7863637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24536" y="4041761"/>
              <a:ext cx="7874634" cy="6722745"/>
            </a:xfrm>
            <a:custGeom>
              <a:avLst/>
              <a:gdLst/>
              <a:ahLst/>
              <a:cxnLst/>
              <a:rect l="l" t="t" r="r" b="b"/>
              <a:pathLst>
                <a:path w="7874634" h="6722745">
                  <a:moveTo>
                    <a:pt x="0" y="0"/>
                  </a:moveTo>
                  <a:lnTo>
                    <a:pt x="7874105" y="0"/>
                  </a:lnTo>
                  <a:lnTo>
                    <a:pt x="7874105" y="6722308"/>
                  </a:lnTo>
                  <a:lnTo>
                    <a:pt x="0" y="67223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500016" y="4142828"/>
            <a:ext cx="7610475" cy="59829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00" spc="15" dirty="0">
                <a:solidFill>
                  <a:srgbClr val="A6AAA9"/>
                </a:solidFill>
                <a:latin typeface="Courier New"/>
                <a:cs typeface="Courier New"/>
              </a:rPr>
              <a:t>#</a:t>
            </a:r>
            <a:r>
              <a:rPr sz="2400" spc="-7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400" spc="15" dirty="0">
                <a:solidFill>
                  <a:srgbClr val="A6AAA9"/>
                </a:solidFill>
                <a:latin typeface="Courier New"/>
                <a:cs typeface="Courier New"/>
              </a:rPr>
              <a:t>04-well.R</a:t>
            </a:r>
            <a:endParaRPr sz="2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850">
              <a:latin typeface="Courier New"/>
              <a:cs typeface="Courier New"/>
            </a:endParaRPr>
          </a:p>
          <a:p>
            <a:pPr marL="197485" marR="4629785" indent="-185420">
              <a:lnSpc>
                <a:spcPct val="152800"/>
              </a:lnSpc>
              <a:spcBef>
                <a:spcPts val="5"/>
              </a:spcBef>
            </a:pPr>
            <a:r>
              <a:rPr sz="2400" spc="10" dirty="0">
                <a:solidFill>
                  <a:srgbClr val="A6AAA9"/>
                </a:solidFill>
                <a:latin typeface="Courier New"/>
                <a:cs typeface="Courier New"/>
              </a:rPr>
              <a:t>ui</a:t>
            </a:r>
            <a:r>
              <a:rPr sz="2400" spc="-2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400" spc="10" dirty="0">
                <a:solidFill>
                  <a:srgbClr val="A6AAA9"/>
                </a:solidFill>
                <a:latin typeface="Courier New"/>
                <a:cs typeface="Courier New"/>
              </a:rPr>
              <a:t>&lt;-</a:t>
            </a:r>
            <a:r>
              <a:rPr sz="2400" spc="-2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400" spc="15" dirty="0">
                <a:solidFill>
                  <a:srgbClr val="A6AAA9"/>
                </a:solidFill>
                <a:latin typeface="Courier New"/>
                <a:cs typeface="Courier New"/>
              </a:rPr>
              <a:t>fluidPage( </a:t>
            </a:r>
            <a:r>
              <a:rPr sz="2400" spc="-142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400" spc="15" dirty="0">
                <a:solidFill>
                  <a:srgbClr val="0365C0"/>
                </a:solidFill>
                <a:latin typeface="Courier New"/>
                <a:cs typeface="Courier New"/>
              </a:rPr>
              <a:t>wellPanel(</a:t>
            </a:r>
            <a:endParaRPr sz="2400">
              <a:latin typeface="Courier New"/>
              <a:cs typeface="Courier New"/>
            </a:endParaRPr>
          </a:p>
          <a:p>
            <a:pPr marL="752475" marR="375285" indent="-370205">
              <a:lnSpc>
                <a:spcPts val="4400"/>
              </a:lnSpc>
              <a:spcBef>
                <a:spcPts val="395"/>
              </a:spcBef>
            </a:pPr>
            <a:r>
              <a:rPr sz="2400" spc="10" dirty="0">
                <a:solidFill>
                  <a:srgbClr val="A6AAA9"/>
                </a:solidFill>
                <a:latin typeface="Courier New"/>
                <a:cs typeface="Courier New"/>
              </a:rPr>
              <a:t>sliderInput("num", "Choose </a:t>
            </a:r>
            <a:r>
              <a:rPr sz="2400" spc="15" dirty="0">
                <a:solidFill>
                  <a:srgbClr val="A6AAA9"/>
                </a:solidFill>
                <a:latin typeface="Courier New"/>
                <a:cs typeface="Courier New"/>
              </a:rPr>
              <a:t>a </a:t>
            </a:r>
            <a:r>
              <a:rPr sz="2400" spc="10" dirty="0">
                <a:solidFill>
                  <a:srgbClr val="A6AAA9"/>
                </a:solidFill>
                <a:latin typeface="Courier New"/>
                <a:cs typeface="Courier New"/>
              </a:rPr>
              <a:t>number", </a:t>
            </a:r>
            <a:r>
              <a:rPr sz="2400" spc="-143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400" spc="15" dirty="0">
                <a:solidFill>
                  <a:srgbClr val="A6AAA9"/>
                </a:solidFill>
                <a:latin typeface="Courier New"/>
                <a:cs typeface="Courier New"/>
              </a:rPr>
              <a:t>value</a:t>
            </a:r>
            <a:r>
              <a:rPr sz="2400" spc="1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400" spc="15" dirty="0">
                <a:solidFill>
                  <a:srgbClr val="A6AAA9"/>
                </a:solidFill>
                <a:latin typeface="Courier New"/>
                <a:cs typeface="Courier New"/>
              </a:rPr>
              <a:t>=</a:t>
            </a:r>
            <a:r>
              <a:rPr sz="2400" spc="10" dirty="0">
                <a:solidFill>
                  <a:srgbClr val="A6AAA9"/>
                </a:solidFill>
                <a:latin typeface="Courier New"/>
                <a:cs typeface="Courier New"/>
              </a:rPr>
              <a:t> 25, min </a:t>
            </a:r>
            <a:r>
              <a:rPr sz="2400" spc="15" dirty="0">
                <a:solidFill>
                  <a:srgbClr val="A6AAA9"/>
                </a:solidFill>
                <a:latin typeface="Courier New"/>
                <a:cs typeface="Courier New"/>
              </a:rPr>
              <a:t>=</a:t>
            </a:r>
            <a:r>
              <a:rPr sz="2400" spc="10" dirty="0">
                <a:solidFill>
                  <a:srgbClr val="A6AAA9"/>
                </a:solidFill>
                <a:latin typeface="Courier New"/>
                <a:cs typeface="Courier New"/>
              </a:rPr>
              <a:t> 1, max</a:t>
            </a:r>
            <a:r>
              <a:rPr sz="2400" spc="15" dirty="0">
                <a:solidFill>
                  <a:srgbClr val="A6AAA9"/>
                </a:solidFill>
                <a:latin typeface="Courier New"/>
                <a:cs typeface="Courier New"/>
              </a:rPr>
              <a:t> =</a:t>
            </a:r>
            <a:r>
              <a:rPr sz="2400" spc="1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400" spc="15" dirty="0">
                <a:solidFill>
                  <a:srgbClr val="A6AAA9"/>
                </a:solidFill>
                <a:latin typeface="Courier New"/>
                <a:cs typeface="Courier New"/>
              </a:rPr>
              <a:t>100),</a:t>
            </a:r>
            <a:endParaRPr sz="2400">
              <a:latin typeface="Courier New"/>
              <a:cs typeface="Courier New"/>
            </a:endParaRPr>
          </a:p>
          <a:p>
            <a:pPr marL="382270">
              <a:lnSpc>
                <a:spcPct val="100000"/>
              </a:lnSpc>
              <a:spcBef>
                <a:spcPts val="1120"/>
              </a:spcBef>
            </a:pPr>
            <a:r>
              <a:rPr sz="2400" spc="10" dirty="0">
                <a:solidFill>
                  <a:srgbClr val="A6AAA9"/>
                </a:solidFill>
                <a:latin typeface="Courier New"/>
                <a:cs typeface="Courier New"/>
              </a:rPr>
              <a:t>textInput("title",</a:t>
            </a:r>
            <a:r>
              <a:rPr sz="240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400" spc="10" dirty="0">
                <a:solidFill>
                  <a:srgbClr val="A6AAA9"/>
                </a:solidFill>
                <a:latin typeface="Courier New"/>
                <a:cs typeface="Courier New"/>
              </a:rPr>
              <a:t>value</a:t>
            </a:r>
            <a:r>
              <a:rPr sz="2400" spc="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400" spc="15" dirty="0">
                <a:solidFill>
                  <a:srgbClr val="A6AAA9"/>
                </a:solidFill>
                <a:latin typeface="Courier New"/>
                <a:cs typeface="Courier New"/>
              </a:rPr>
              <a:t>=</a:t>
            </a:r>
            <a:r>
              <a:rPr sz="2400" spc="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400" spc="15" dirty="0">
                <a:solidFill>
                  <a:srgbClr val="A6AAA9"/>
                </a:solidFill>
                <a:latin typeface="Courier New"/>
                <a:cs typeface="Courier New"/>
              </a:rPr>
              <a:t>"Histogram",</a:t>
            </a:r>
            <a:endParaRPr sz="2400">
              <a:latin typeface="Courier New"/>
              <a:cs typeface="Courier New"/>
            </a:endParaRPr>
          </a:p>
          <a:p>
            <a:pPr marL="752475">
              <a:lnSpc>
                <a:spcPct val="100000"/>
              </a:lnSpc>
              <a:spcBef>
                <a:spcPts val="1520"/>
              </a:spcBef>
            </a:pPr>
            <a:r>
              <a:rPr sz="2400" spc="10" dirty="0">
                <a:solidFill>
                  <a:srgbClr val="A6AAA9"/>
                </a:solidFill>
                <a:latin typeface="Courier New"/>
                <a:cs typeface="Courier New"/>
              </a:rPr>
              <a:t>label</a:t>
            </a:r>
            <a:r>
              <a:rPr sz="240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400" spc="15" dirty="0">
                <a:solidFill>
                  <a:srgbClr val="A6AAA9"/>
                </a:solidFill>
                <a:latin typeface="Courier New"/>
                <a:cs typeface="Courier New"/>
              </a:rPr>
              <a:t>=</a:t>
            </a:r>
            <a:r>
              <a:rPr sz="240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400" spc="10" dirty="0">
                <a:solidFill>
                  <a:srgbClr val="A6AAA9"/>
                </a:solidFill>
                <a:latin typeface="Courier New"/>
                <a:cs typeface="Courier New"/>
              </a:rPr>
              <a:t>"Write</a:t>
            </a:r>
            <a:r>
              <a:rPr sz="240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400" spc="15" dirty="0">
                <a:solidFill>
                  <a:srgbClr val="A6AAA9"/>
                </a:solidFill>
                <a:latin typeface="Courier New"/>
                <a:cs typeface="Courier New"/>
              </a:rPr>
              <a:t>a</a:t>
            </a:r>
            <a:r>
              <a:rPr sz="2400" spc="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400" spc="15" dirty="0">
                <a:solidFill>
                  <a:srgbClr val="A6AAA9"/>
                </a:solidFill>
                <a:latin typeface="Courier New"/>
                <a:cs typeface="Courier New"/>
              </a:rPr>
              <a:t>title"),</a:t>
            </a:r>
            <a:endParaRPr sz="2400">
              <a:latin typeface="Courier New"/>
              <a:cs typeface="Courier New"/>
            </a:endParaRPr>
          </a:p>
          <a:p>
            <a:pPr marL="197485">
              <a:lnSpc>
                <a:spcPct val="100000"/>
              </a:lnSpc>
              <a:spcBef>
                <a:spcPts val="1520"/>
              </a:spcBef>
            </a:pPr>
            <a:r>
              <a:rPr sz="2400" spc="15" dirty="0">
                <a:solidFill>
                  <a:srgbClr val="0365C0"/>
                </a:solidFill>
                <a:latin typeface="Courier New"/>
                <a:cs typeface="Courier New"/>
              </a:rPr>
              <a:t>)</a:t>
            </a:r>
            <a:r>
              <a:rPr sz="2400" spc="15" dirty="0">
                <a:solidFill>
                  <a:srgbClr val="A6AAA9"/>
                </a:solidFill>
                <a:latin typeface="Courier New"/>
                <a:cs typeface="Courier New"/>
              </a:rPr>
              <a:t>,</a:t>
            </a:r>
            <a:endParaRPr sz="2400">
              <a:latin typeface="Courier New"/>
              <a:cs typeface="Courier New"/>
            </a:endParaRPr>
          </a:p>
          <a:p>
            <a:pPr marL="197485">
              <a:lnSpc>
                <a:spcPct val="100000"/>
              </a:lnSpc>
              <a:spcBef>
                <a:spcPts val="1520"/>
              </a:spcBef>
            </a:pPr>
            <a:r>
              <a:rPr sz="2400" spc="15" dirty="0">
                <a:solidFill>
                  <a:srgbClr val="A6AAA9"/>
                </a:solidFill>
                <a:latin typeface="Courier New"/>
                <a:cs typeface="Courier New"/>
              </a:rPr>
              <a:t>plotOutput("hist")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2400" spc="15" dirty="0">
                <a:solidFill>
                  <a:srgbClr val="A6AAA9"/>
                </a:solidFill>
                <a:latin typeface="Courier New"/>
                <a:cs typeface="Courier New"/>
              </a:rPr>
              <a:t>)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638419" y="6918857"/>
            <a:ext cx="1473200" cy="976630"/>
          </a:xfrm>
          <a:custGeom>
            <a:avLst/>
            <a:gdLst/>
            <a:ahLst/>
            <a:cxnLst/>
            <a:rect l="l" t="t" r="r" b="b"/>
            <a:pathLst>
              <a:path w="1473200" h="976629">
                <a:moveTo>
                  <a:pt x="1036617" y="0"/>
                </a:moveTo>
                <a:lnTo>
                  <a:pt x="1036617" y="253699"/>
                </a:lnTo>
                <a:lnTo>
                  <a:pt x="0" y="253699"/>
                </a:lnTo>
                <a:lnTo>
                  <a:pt x="0" y="724888"/>
                </a:lnTo>
                <a:lnTo>
                  <a:pt x="1036617" y="724888"/>
                </a:lnTo>
                <a:lnTo>
                  <a:pt x="1036617" y="976112"/>
                </a:lnTo>
                <a:lnTo>
                  <a:pt x="1473012" y="488056"/>
                </a:lnTo>
                <a:lnTo>
                  <a:pt x="1036617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4795425" y="11010034"/>
            <a:ext cx="2626995" cy="172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©</a:t>
            </a:r>
            <a:r>
              <a:rPr sz="1150" spc="-10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2014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RStudio,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Inc.</a:t>
            </a:r>
            <a:r>
              <a:rPr sz="1150" spc="-70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All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rights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reserved.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854232" y="10976320"/>
            <a:ext cx="163322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©</a:t>
            </a:r>
            <a:r>
              <a:rPr sz="1150" spc="-20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u="sng" dirty="0">
                <a:solidFill>
                  <a:srgbClr val="C0C0C0"/>
                </a:solidFill>
                <a:uFill>
                  <a:solidFill>
                    <a:srgbClr val="C0C0C0"/>
                  </a:solidFill>
                </a:uFill>
                <a:latin typeface="Arial"/>
                <a:cs typeface="Arial"/>
              </a:rPr>
              <a:t>CC</a:t>
            </a:r>
            <a:r>
              <a:rPr sz="1150" spc="-1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2015</a:t>
            </a:r>
            <a:r>
              <a:rPr sz="1150" spc="-1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RStudio,</a:t>
            </a:r>
            <a:r>
              <a:rPr sz="1150" spc="-1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Inc.</a:t>
            </a:r>
            <a:endParaRPr sz="115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6248" y="664988"/>
            <a:ext cx="3808729" cy="156908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 algn="just">
              <a:lnSpc>
                <a:spcPct val="108700"/>
              </a:lnSpc>
              <a:spcBef>
                <a:spcPts val="535"/>
              </a:spcBef>
            </a:pPr>
            <a:r>
              <a:rPr sz="3300" b="1" u="none" spc="5" dirty="0">
                <a:solidFill>
                  <a:srgbClr val="0365C0"/>
                </a:solidFill>
                <a:latin typeface="Courier New"/>
                <a:cs typeface="Courier New"/>
              </a:rPr>
              <a:t>absolutePanel()  </a:t>
            </a:r>
            <a:r>
              <a:rPr sz="2800" u="none" spc="-95" dirty="0">
                <a:solidFill>
                  <a:srgbClr val="000000"/>
                </a:solidFill>
              </a:rPr>
              <a:t>Panel </a:t>
            </a:r>
            <a:r>
              <a:rPr sz="2800" u="none" spc="-30" dirty="0">
                <a:solidFill>
                  <a:srgbClr val="000000"/>
                </a:solidFill>
              </a:rPr>
              <a:t>position </a:t>
            </a:r>
            <a:r>
              <a:rPr sz="2800" u="none" spc="-35" dirty="0">
                <a:solidFill>
                  <a:srgbClr val="000000"/>
                </a:solidFill>
              </a:rPr>
              <a:t>set </a:t>
            </a:r>
            <a:r>
              <a:rPr sz="2800" u="none" spc="-60" dirty="0">
                <a:solidFill>
                  <a:srgbClr val="000000"/>
                </a:solidFill>
              </a:rPr>
              <a:t>rigidly </a:t>
            </a:r>
            <a:r>
              <a:rPr sz="2800" u="none" spc="-55" dirty="0">
                <a:solidFill>
                  <a:srgbClr val="000000"/>
                </a:solidFill>
              </a:rPr>
              <a:t> </a:t>
            </a:r>
            <a:r>
              <a:rPr sz="2800" u="none" spc="-80" dirty="0">
                <a:solidFill>
                  <a:srgbClr val="000000"/>
                </a:solidFill>
              </a:rPr>
              <a:t>(absolutely),</a:t>
            </a:r>
            <a:r>
              <a:rPr sz="2800" u="none" spc="-10" dirty="0">
                <a:solidFill>
                  <a:srgbClr val="000000"/>
                </a:solidFill>
              </a:rPr>
              <a:t> </a:t>
            </a:r>
            <a:r>
              <a:rPr sz="2800" u="none" dirty="0">
                <a:solidFill>
                  <a:srgbClr val="000000"/>
                </a:solidFill>
              </a:rPr>
              <a:t>not</a:t>
            </a:r>
            <a:r>
              <a:rPr sz="2800" u="none" spc="-10" dirty="0">
                <a:solidFill>
                  <a:srgbClr val="000000"/>
                </a:solidFill>
              </a:rPr>
              <a:t> </a:t>
            </a:r>
            <a:r>
              <a:rPr sz="2800" u="none" spc="-70" dirty="0">
                <a:solidFill>
                  <a:srgbClr val="000000"/>
                </a:solidFill>
              </a:rPr>
              <a:t>fluidly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34657" y="640845"/>
            <a:ext cx="4519295" cy="2048510"/>
          </a:xfrm>
          <a:prstGeom prst="rect">
            <a:avLst/>
          </a:prstGeom>
        </p:spPr>
        <p:txBody>
          <a:bodyPr vert="horz" wrap="square" lIns="0" tIns="142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25"/>
              </a:spcBef>
            </a:pPr>
            <a:r>
              <a:rPr sz="3250" b="1" spc="15" dirty="0">
                <a:solidFill>
                  <a:srgbClr val="0365C0"/>
                </a:solidFill>
                <a:latin typeface="Courier New"/>
                <a:cs typeface="Courier New"/>
              </a:rPr>
              <a:t>conditionalPanel()</a:t>
            </a:r>
            <a:endParaRPr sz="3250">
              <a:latin typeface="Courier New"/>
              <a:cs typeface="Courier New"/>
            </a:endParaRPr>
          </a:p>
          <a:p>
            <a:pPr marL="12700" marR="819150">
              <a:lnSpc>
                <a:spcPct val="100600"/>
              </a:lnSpc>
              <a:spcBef>
                <a:spcPts val="860"/>
              </a:spcBef>
            </a:pPr>
            <a:r>
              <a:rPr sz="2800" spc="-105" dirty="0">
                <a:latin typeface="Arial"/>
                <a:cs typeface="Arial"/>
              </a:rPr>
              <a:t>A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45" dirty="0">
                <a:latin typeface="Arial"/>
                <a:cs typeface="Arial"/>
              </a:rPr>
              <a:t>JavaScript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60" dirty="0">
                <a:latin typeface="Arial"/>
                <a:cs typeface="Arial"/>
              </a:rPr>
              <a:t>expression </a:t>
            </a:r>
            <a:r>
              <a:rPr sz="2800" spc="-765" dirty="0">
                <a:latin typeface="Arial"/>
                <a:cs typeface="Arial"/>
              </a:rPr>
              <a:t> </a:t>
            </a:r>
            <a:r>
              <a:rPr sz="2800" spc="-50" dirty="0">
                <a:latin typeface="Arial"/>
                <a:cs typeface="Arial"/>
              </a:rPr>
              <a:t>determines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40" dirty="0">
                <a:latin typeface="Arial"/>
                <a:cs typeface="Arial"/>
              </a:rPr>
              <a:t>whether </a:t>
            </a:r>
            <a:r>
              <a:rPr sz="2800" spc="-35" dirty="0">
                <a:latin typeface="Arial"/>
                <a:cs typeface="Arial"/>
              </a:rPr>
              <a:t> </a:t>
            </a:r>
            <a:r>
              <a:rPr sz="2800" spc="-65" dirty="0">
                <a:latin typeface="Arial"/>
                <a:cs typeface="Arial"/>
              </a:rPr>
              <a:t>panel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80" dirty="0">
                <a:latin typeface="Arial"/>
                <a:cs typeface="Arial"/>
              </a:rPr>
              <a:t>is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75" dirty="0">
                <a:latin typeface="Arial"/>
                <a:cs typeface="Arial"/>
              </a:rPr>
              <a:t>visible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or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not.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213067" y="558543"/>
            <a:ext cx="3771265" cy="2195195"/>
          </a:xfrm>
          <a:prstGeom prst="rect">
            <a:avLst/>
          </a:prstGeom>
        </p:spPr>
        <p:txBody>
          <a:bodyPr vert="horz" wrap="square" lIns="0" tIns="218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20"/>
              </a:spcBef>
            </a:pPr>
            <a:r>
              <a:rPr sz="3300" b="1" spc="5" dirty="0">
                <a:solidFill>
                  <a:srgbClr val="0365C0"/>
                </a:solidFill>
                <a:latin typeface="Courier New"/>
                <a:cs typeface="Courier New"/>
              </a:rPr>
              <a:t>fixedPanel()</a:t>
            </a:r>
            <a:endParaRPr sz="3300">
              <a:latin typeface="Courier New"/>
              <a:cs typeface="Courier New"/>
            </a:endParaRPr>
          </a:p>
          <a:p>
            <a:pPr marL="12700" marR="5080">
              <a:lnSpc>
                <a:spcPct val="100600"/>
              </a:lnSpc>
              <a:spcBef>
                <a:spcPts val="1360"/>
              </a:spcBef>
            </a:pPr>
            <a:r>
              <a:rPr sz="2800" spc="-95" dirty="0">
                <a:latin typeface="Arial"/>
                <a:cs typeface="Arial"/>
              </a:rPr>
              <a:t>Panel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80" dirty="0">
                <a:latin typeface="Arial"/>
                <a:cs typeface="Arial"/>
              </a:rPr>
              <a:t>is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55" dirty="0">
                <a:latin typeface="Arial"/>
                <a:cs typeface="Arial"/>
              </a:rPr>
              <a:t>fixed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25" dirty="0">
                <a:latin typeface="Arial"/>
                <a:cs typeface="Arial"/>
              </a:rPr>
              <a:t>to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30" dirty="0">
                <a:latin typeface="Arial"/>
                <a:cs typeface="Arial"/>
              </a:rPr>
              <a:t>browser </a:t>
            </a:r>
            <a:r>
              <a:rPr sz="2800" spc="-7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window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and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30" dirty="0">
                <a:latin typeface="Arial"/>
                <a:cs typeface="Arial"/>
              </a:rPr>
              <a:t>does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not </a:t>
            </a:r>
            <a:r>
              <a:rPr sz="2800" spc="5" dirty="0">
                <a:latin typeface="Arial"/>
                <a:cs typeface="Arial"/>
              </a:rPr>
              <a:t> </a:t>
            </a:r>
            <a:r>
              <a:rPr sz="2800" spc="-55" dirty="0">
                <a:latin typeface="Arial"/>
                <a:cs typeface="Arial"/>
              </a:rPr>
              <a:t>scroll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15" dirty="0">
                <a:latin typeface="Arial"/>
                <a:cs typeface="Arial"/>
              </a:rPr>
              <a:t>with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the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40" dirty="0">
                <a:latin typeface="Arial"/>
                <a:cs typeface="Arial"/>
              </a:rPr>
              <a:t>page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091478" y="558543"/>
            <a:ext cx="3606165" cy="2195195"/>
          </a:xfrm>
          <a:prstGeom prst="rect">
            <a:avLst/>
          </a:prstGeom>
        </p:spPr>
        <p:txBody>
          <a:bodyPr vert="horz" wrap="square" lIns="0" tIns="218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20"/>
              </a:spcBef>
            </a:pPr>
            <a:r>
              <a:rPr sz="3300" b="1" spc="5" dirty="0">
                <a:solidFill>
                  <a:srgbClr val="0365C0"/>
                </a:solidFill>
                <a:latin typeface="Courier New"/>
                <a:cs typeface="Courier New"/>
              </a:rPr>
              <a:t>headerPanel()</a:t>
            </a:r>
            <a:endParaRPr sz="3300">
              <a:latin typeface="Courier New"/>
              <a:cs typeface="Courier New"/>
            </a:endParaRPr>
          </a:p>
          <a:p>
            <a:pPr marL="12700" marR="5080">
              <a:lnSpc>
                <a:spcPct val="100600"/>
              </a:lnSpc>
              <a:spcBef>
                <a:spcPts val="1360"/>
              </a:spcBef>
            </a:pPr>
            <a:r>
              <a:rPr sz="2800" spc="-95" dirty="0">
                <a:latin typeface="Arial"/>
                <a:cs typeface="Arial"/>
              </a:rPr>
              <a:t>Panel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for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the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45" dirty="0">
                <a:latin typeface="Arial"/>
                <a:cs typeface="Arial"/>
              </a:rPr>
              <a:t>app’s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title, </a:t>
            </a:r>
            <a:r>
              <a:rPr sz="2800" spc="-760" dirty="0">
                <a:latin typeface="Arial"/>
                <a:cs typeface="Arial"/>
              </a:rPr>
              <a:t> </a:t>
            </a:r>
            <a:r>
              <a:rPr sz="2800" spc="-40" dirty="0">
                <a:latin typeface="Arial"/>
                <a:cs typeface="Arial"/>
              </a:rPr>
              <a:t>used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15" dirty="0">
                <a:latin typeface="Arial"/>
                <a:cs typeface="Arial"/>
              </a:rPr>
              <a:t>with 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70" dirty="0">
                <a:latin typeface="Arial"/>
                <a:cs typeface="Arial"/>
              </a:rPr>
              <a:t>pageWithSidebar()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6248" y="4370362"/>
            <a:ext cx="3738245" cy="2108835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3300" b="1" spc="5" dirty="0">
                <a:solidFill>
                  <a:srgbClr val="0365C0"/>
                </a:solidFill>
                <a:latin typeface="Courier New"/>
                <a:cs typeface="Courier New"/>
              </a:rPr>
              <a:t>inputPanel()</a:t>
            </a:r>
            <a:endParaRPr sz="3300">
              <a:latin typeface="Courier New"/>
              <a:cs typeface="Courier New"/>
            </a:endParaRPr>
          </a:p>
          <a:p>
            <a:pPr marL="12700" marR="5080">
              <a:lnSpc>
                <a:spcPct val="100600"/>
              </a:lnSpc>
              <a:spcBef>
                <a:spcPts val="1050"/>
              </a:spcBef>
            </a:pPr>
            <a:r>
              <a:rPr sz="2800" spc="-95" dirty="0">
                <a:latin typeface="Arial"/>
                <a:cs typeface="Arial"/>
              </a:rPr>
              <a:t>Panel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15" dirty="0">
                <a:latin typeface="Arial"/>
                <a:cs typeface="Arial"/>
              </a:rPr>
              <a:t>with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80" dirty="0">
                <a:latin typeface="Arial"/>
                <a:cs typeface="Arial"/>
              </a:rPr>
              <a:t>grey 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spc="-15" dirty="0">
                <a:latin typeface="Arial"/>
                <a:cs typeface="Arial"/>
              </a:rPr>
              <a:t>background,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spc="-55" dirty="0">
                <a:latin typeface="Arial"/>
                <a:cs typeface="Arial"/>
              </a:rPr>
              <a:t>suitable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for </a:t>
            </a:r>
            <a:r>
              <a:rPr sz="2800" spc="-765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grouping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30" dirty="0">
                <a:latin typeface="Arial"/>
                <a:cs typeface="Arial"/>
              </a:rPr>
              <a:t>inputs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34657" y="4370362"/>
            <a:ext cx="2992755" cy="2108835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3300" b="1" spc="5" dirty="0">
                <a:solidFill>
                  <a:srgbClr val="0365C0"/>
                </a:solidFill>
                <a:latin typeface="Courier New"/>
                <a:cs typeface="Courier New"/>
              </a:rPr>
              <a:t>mainPanel()</a:t>
            </a:r>
            <a:endParaRPr sz="3300">
              <a:latin typeface="Courier New"/>
              <a:cs typeface="Courier New"/>
            </a:endParaRPr>
          </a:p>
          <a:p>
            <a:pPr marL="12700" marR="5080">
              <a:lnSpc>
                <a:spcPct val="100600"/>
              </a:lnSpc>
              <a:spcBef>
                <a:spcPts val="1050"/>
              </a:spcBef>
            </a:pPr>
            <a:r>
              <a:rPr sz="2800" spc="-95" dirty="0">
                <a:latin typeface="Arial"/>
                <a:cs typeface="Arial"/>
              </a:rPr>
              <a:t>Panel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for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spc="-55" dirty="0">
                <a:latin typeface="Arial"/>
                <a:cs typeface="Arial"/>
              </a:rPr>
              <a:t>displaying </a:t>
            </a:r>
            <a:r>
              <a:rPr sz="2800" spc="-770" dirty="0">
                <a:latin typeface="Arial"/>
                <a:cs typeface="Arial"/>
              </a:rPr>
              <a:t> </a:t>
            </a:r>
            <a:r>
              <a:rPr sz="2800" spc="5" dirty="0">
                <a:latin typeface="Arial"/>
                <a:cs typeface="Arial"/>
              </a:rPr>
              <a:t>output,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40" dirty="0">
                <a:latin typeface="Arial"/>
                <a:cs typeface="Arial"/>
              </a:rPr>
              <a:t>used</a:t>
            </a:r>
            <a:r>
              <a:rPr sz="2800" spc="-15" dirty="0">
                <a:latin typeface="Arial"/>
                <a:cs typeface="Arial"/>
              </a:rPr>
              <a:t> with 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70" dirty="0">
                <a:latin typeface="Arial"/>
                <a:cs typeface="Arial"/>
              </a:rPr>
              <a:t>pageWithSidebar()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213067" y="4330446"/>
            <a:ext cx="3556000" cy="2612390"/>
          </a:xfrm>
          <a:prstGeom prst="rect">
            <a:avLst/>
          </a:prstGeom>
        </p:spPr>
        <p:txBody>
          <a:bodyPr vert="horz" wrap="square" lIns="0" tIns="2114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4"/>
              </a:spcBef>
            </a:pPr>
            <a:r>
              <a:rPr sz="3300" b="1" spc="5" dirty="0">
                <a:solidFill>
                  <a:srgbClr val="0365C0"/>
                </a:solidFill>
                <a:latin typeface="Courier New"/>
                <a:cs typeface="Courier New"/>
              </a:rPr>
              <a:t>navlistPanel()</a:t>
            </a:r>
            <a:endParaRPr sz="3300">
              <a:latin typeface="Courier New"/>
              <a:cs typeface="Courier New"/>
            </a:endParaRPr>
          </a:p>
          <a:p>
            <a:pPr marL="12700" marR="567690">
              <a:lnSpc>
                <a:spcPct val="100600"/>
              </a:lnSpc>
              <a:spcBef>
                <a:spcPts val="1320"/>
              </a:spcBef>
            </a:pPr>
            <a:r>
              <a:rPr sz="2800" spc="-95" dirty="0">
                <a:latin typeface="Arial"/>
                <a:cs typeface="Arial"/>
              </a:rPr>
              <a:t>Panel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for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spc="-55" dirty="0">
                <a:latin typeface="Arial"/>
                <a:cs typeface="Arial"/>
              </a:rPr>
              <a:t>displaying </a:t>
            </a:r>
            <a:r>
              <a:rPr sz="2800" spc="-765" dirty="0">
                <a:latin typeface="Arial"/>
                <a:cs typeface="Arial"/>
              </a:rPr>
              <a:t> </a:t>
            </a:r>
            <a:r>
              <a:rPr sz="2800" spc="-45" dirty="0">
                <a:latin typeface="Arial"/>
                <a:cs typeface="Arial"/>
              </a:rPr>
              <a:t>multiple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spc="-15" dirty="0">
                <a:latin typeface="Arial"/>
                <a:cs typeface="Arial"/>
              </a:rPr>
              <a:t>stacked 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90" dirty="0">
                <a:latin typeface="Arial"/>
                <a:cs typeface="Arial"/>
              </a:rPr>
              <a:t>tabPanels().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80" dirty="0">
                <a:latin typeface="Arial"/>
                <a:cs typeface="Arial"/>
              </a:rPr>
              <a:t>Uses 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spc="-45" dirty="0">
                <a:latin typeface="Arial"/>
                <a:cs typeface="Arial"/>
              </a:rPr>
              <a:t>sidebar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spc="-60" dirty="0">
                <a:latin typeface="Arial"/>
                <a:cs typeface="Arial"/>
              </a:rPr>
              <a:t>navigation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091478" y="4370362"/>
            <a:ext cx="3568700" cy="2108835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3300" b="1" spc="5" dirty="0">
                <a:solidFill>
                  <a:srgbClr val="0365C0"/>
                </a:solidFill>
                <a:latin typeface="Courier New"/>
                <a:cs typeface="Courier New"/>
              </a:rPr>
              <a:t>sidebarPanel()</a:t>
            </a:r>
            <a:endParaRPr sz="3300">
              <a:latin typeface="Courier New"/>
              <a:cs typeface="Courier New"/>
            </a:endParaRPr>
          </a:p>
          <a:p>
            <a:pPr marL="12700" marR="5080">
              <a:lnSpc>
                <a:spcPct val="100600"/>
              </a:lnSpc>
              <a:spcBef>
                <a:spcPts val="1050"/>
              </a:spcBef>
            </a:pPr>
            <a:r>
              <a:rPr sz="2800" spc="-95" dirty="0">
                <a:latin typeface="Arial"/>
                <a:cs typeface="Arial"/>
              </a:rPr>
              <a:t>Panel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for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55" dirty="0">
                <a:latin typeface="Arial"/>
                <a:cs typeface="Arial"/>
              </a:rPr>
              <a:t>displaying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105" dirty="0">
                <a:latin typeface="Arial"/>
                <a:cs typeface="Arial"/>
              </a:rPr>
              <a:t>a </a:t>
            </a:r>
            <a:r>
              <a:rPr sz="2800" spc="-100" dirty="0">
                <a:latin typeface="Arial"/>
                <a:cs typeface="Arial"/>
              </a:rPr>
              <a:t> </a:t>
            </a:r>
            <a:r>
              <a:rPr sz="2800" spc="-45" dirty="0">
                <a:latin typeface="Arial"/>
                <a:cs typeface="Arial"/>
              </a:rPr>
              <a:t>sidebar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spc="-30" dirty="0">
                <a:latin typeface="Arial"/>
                <a:cs typeface="Arial"/>
              </a:rPr>
              <a:t>of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inputs,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40" dirty="0">
                <a:latin typeface="Arial"/>
                <a:cs typeface="Arial"/>
              </a:rPr>
              <a:t>used </a:t>
            </a:r>
            <a:r>
              <a:rPr sz="2800" spc="-760" dirty="0">
                <a:latin typeface="Arial"/>
                <a:cs typeface="Arial"/>
              </a:rPr>
              <a:t> </a:t>
            </a:r>
            <a:r>
              <a:rPr sz="2800" spc="-15" dirty="0">
                <a:latin typeface="Arial"/>
                <a:cs typeface="Arial"/>
              </a:rPr>
              <a:t>with</a:t>
            </a:r>
            <a:r>
              <a:rPr sz="2800" spc="-60" dirty="0">
                <a:latin typeface="Arial"/>
                <a:cs typeface="Arial"/>
              </a:rPr>
              <a:t> </a:t>
            </a:r>
            <a:r>
              <a:rPr sz="2800" spc="-70" dirty="0">
                <a:latin typeface="Arial"/>
                <a:cs typeface="Arial"/>
              </a:rPr>
              <a:t>pageWithSidebar()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6248" y="8438413"/>
            <a:ext cx="3474720" cy="195072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 marR="5080">
              <a:lnSpc>
                <a:spcPct val="104600"/>
              </a:lnSpc>
              <a:spcBef>
                <a:spcPts val="495"/>
              </a:spcBef>
            </a:pPr>
            <a:r>
              <a:rPr sz="3300" b="1" spc="5" dirty="0">
                <a:solidFill>
                  <a:srgbClr val="0365C0"/>
                </a:solidFill>
                <a:latin typeface="Courier New"/>
                <a:cs typeface="Courier New"/>
              </a:rPr>
              <a:t>tabPanel() </a:t>
            </a:r>
            <a:r>
              <a:rPr sz="3300" b="1" spc="1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2800" spc="-40" dirty="0">
                <a:latin typeface="Arial"/>
                <a:cs typeface="Arial"/>
              </a:rPr>
              <a:t>Stackable</a:t>
            </a:r>
            <a:r>
              <a:rPr sz="2800" spc="-30" dirty="0">
                <a:latin typeface="Arial"/>
                <a:cs typeface="Arial"/>
              </a:rPr>
              <a:t> </a:t>
            </a:r>
            <a:r>
              <a:rPr sz="2800" spc="-55" dirty="0">
                <a:latin typeface="Arial"/>
                <a:cs typeface="Arial"/>
              </a:rPr>
              <a:t>panel.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spc="-55" dirty="0">
                <a:latin typeface="Arial"/>
                <a:cs typeface="Arial"/>
              </a:rPr>
              <a:t>Used </a:t>
            </a:r>
            <a:r>
              <a:rPr sz="2800" spc="-770" dirty="0">
                <a:latin typeface="Arial"/>
                <a:cs typeface="Arial"/>
              </a:rPr>
              <a:t> </a:t>
            </a:r>
            <a:r>
              <a:rPr sz="2800" spc="-15" dirty="0">
                <a:latin typeface="Arial"/>
                <a:cs typeface="Arial"/>
              </a:rPr>
              <a:t>with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spc="-105" dirty="0">
                <a:latin typeface="Arial"/>
                <a:cs typeface="Arial"/>
              </a:rPr>
              <a:t>navlistPanel()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and </a:t>
            </a:r>
            <a:r>
              <a:rPr sz="2800" spc="-765" dirty="0">
                <a:latin typeface="Arial"/>
                <a:cs typeface="Arial"/>
              </a:rPr>
              <a:t> </a:t>
            </a:r>
            <a:r>
              <a:rPr sz="2800" spc="-85" dirty="0">
                <a:latin typeface="Arial"/>
                <a:cs typeface="Arial"/>
              </a:rPr>
              <a:t>tabsetPanel()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34657" y="8324959"/>
            <a:ext cx="3303904" cy="2589530"/>
          </a:xfrm>
          <a:prstGeom prst="rect">
            <a:avLst/>
          </a:prstGeom>
        </p:spPr>
        <p:txBody>
          <a:bodyPr vert="horz" wrap="square" lIns="0" tIns="1993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70"/>
              </a:spcBef>
            </a:pPr>
            <a:r>
              <a:rPr sz="3300" b="1" spc="5" dirty="0">
                <a:solidFill>
                  <a:srgbClr val="0365C0"/>
                </a:solidFill>
                <a:latin typeface="Courier New"/>
                <a:cs typeface="Courier New"/>
              </a:rPr>
              <a:t>tabsetPanel()</a:t>
            </a:r>
            <a:endParaRPr sz="3300">
              <a:latin typeface="Courier New"/>
              <a:cs typeface="Courier New"/>
            </a:endParaRPr>
          </a:p>
          <a:p>
            <a:pPr marL="12700" marR="32384">
              <a:lnSpc>
                <a:spcPct val="100600"/>
              </a:lnSpc>
              <a:spcBef>
                <a:spcPts val="1235"/>
              </a:spcBef>
            </a:pPr>
            <a:r>
              <a:rPr sz="2800" spc="-95" dirty="0">
                <a:latin typeface="Arial"/>
                <a:cs typeface="Arial"/>
              </a:rPr>
              <a:t>Panel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for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55" dirty="0">
                <a:latin typeface="Arial"/>
                <a:cs typeface="Arial"/>
              </a:rPr>
              <a:t>displaying </a:t>
            </a:r>
            <a:r>
              <a:rPr sz="2800" spc="-50" dirty="0">
                <a:latin typeface="Arial"/>
                <a:cs typeface="Arial"/>
              </a:rPr>
              <a:t> </a:t>
            </a:r>
            <a:r>
              <a:rPr sz="2800" spc="-45" dirty="0">
                <a:latin typeface="Arial"/>
                <a:cs typeface="Arial"/>
              </a:rPr>
              <a:t>multiple</a:t>
            </a:r>
            <a:r>
              <a:rPr sz="2800" spc="-15" dirty="0">
                <a:latin typeface="Arial"/>
                <a:cs typeface="Arial"/>
              </a:rPr>
              <a:t> stacked 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90" dirty="0">
                <a:latin typeface="Arial"/>
                <a:cs typeface="Arial"/>
              </a:rPr>
              <a:t>tabPanels().</a:t>
            </a:r>
            <a:r>
              <a:rPr sz="2800" spc="-20" dirty="0">
                <a:latin typeface="Arial"/>
                <a:cs typeface="Arial"/>
              </a:rPr>
              <a:t> </a:t>
            </a:r>
            <a:r>
              <a:rPr sz="2800" spc="-80" dirty="0">
                <a:latin typeface="Arial"/>
                <a:cs typeface="Arial"/>
              </a:rPr>
              <a:t>Uses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tab </a:t>
            </a:r>
            <a:r>
              <a:rPr sz="2800" spc="-760" dirty="0">
                <a:latin typeface="Arial"/>
                <a:cs typeface="Arial"/>
              </a:rPr>
              <a:t> </a:t>
            </a:r>
            <a:r>
              <a:rPr sz="2800" spc="-60" dirty="0">
                <a:latin typeface="Arial"/>
                <a:cs typeface="Arial"/>
              </a:rPr>
              <a:t>navigation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213067" y="8438413"/>
            <a:ext cx="3606165" cy="195072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 marR="5080">
              <a:lnSpc>
                <a:spcPct val="104600"/>
              </a:lnSpc>
              <a:spcBef>
                <a:spcPts val="495"/>
              </a:spcBef>
            </a:pPr>
            <a:r>
              <a:rPr sz="3300" b="1" spc="5" dirty="0">
                <a:solidFill>
                  <a:srgbClr val="0365C0"/>
                </a:solidFill>
                <a:latin typeface="Courier New"/>
                <a:cs typeface="Courier New"/>
              </a:rPr>
              <a:t>titlePanel() </a:t>
            </a:r>
            <a:r>
              <a:rPr sz="3300" b="1" spc="1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2800" spc="-95" dirty="0">
                <a:latin typeface="Arial"/>
                <a:cs typeface="Arial"/>
              </a:rPr>
              <a:t>Panel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for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the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45" dirty="0">
                <a:latin typeface="Arial"/>
                <a:cs typeface="Arial"/>
              </a:rPr>
              <a:t>app’s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35" dirty="0">
                <a:latin typeface="Arial"/>
                <a:cs typeface="Arial"/>
              </a:rPr>
              <a:t>title, </a:t>
            </a:r>
            <a:r>
              <a:rPr sz="2800" spc="-760" dirty="0">
                <a:latin typeface="Arial"/>
                <a:cs typeface="Arial"/>
              </a:rPr>
              <a:t> </a:t>
            </a:r>
            <a:r>
              <a:rPr sz="2800" spc="-40" dirty="0">
                <a:latin typeface="Arial"/>
                <a:cs typeface="Arial"/>
              </a:rPr>
              <a:t>used</a:t>
            </a:r>
            <a:r>
              <a:rPr sz="2800" spc="-5" dirty="0">
                <a:latin typeface="Arial"/>
                <a:cs typeface="Arial"/>
              </a:rPr>
              <a:t> </a:t>
            </a:r>
            <a:r>
              <a:rPr sz="2800" spc="-15" dirty="0">
                <a:latin typeface="Arial"/>
                <a:cs typeface="Arial"/>
              </a:rPr>
              <a:t>with 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70" dirty="0">
                <a:latin typeface="Arial"/>
                <a:cs typeface="Arial"/>
              </a:rPr>
              <a:t>pageWithSidebar()</a:t>
            </a:r>
            <a:endParaRPr sz="2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091478" y="8478329"/>
            <a:ext cx="2799715" cy="144716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>
              <a:lnSpc>
                <a:spcPct val="103200"/>
              </a:lnSpc>
              <a:spcBef>
                <a:spcPts val="235"/>
              </a:spcBef>
            </a:pPr>
            <a:r>
              <a:rPr sz="3300" b="1" spc="5" dirty="0">
                <a:solidFill>
                  <a:srgbClr val="0365C0"/>
                </a:solidFill>
                <a:latin typeface="Courier New"/>
                <a:cs typeface="Courier New"/>
              </a:rPr>
              <a:t>wellPanel()  </a:t>
            </a:r>
            <a:r>
              <a:rPr sz="2800" spc="-95" dirty="0">
                <a:latin typeface="Arial"/>
                <a:cs typeface="Arial"/>
              </a:rPr>
              <a:t>Panel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15" dirty="0">
                <a:latin typeface="Arial"/>
                <a:cs typeface="Arial"/>
              </a:rPr>
              <a:t>with</a:t>
            </a:r>
            <a:r>
              <a:rPr sz="2800" spc="-10" dirty="0">
                <a:latin typeface="Arial"/>
                <a:cs typeface="Arial"/>
              </a:rPr>
              <a:t> </a:t>
            </a:r>
            <a:r>
              <a:rPr sz="2800" spc="-80" dirty="0">
                <a:latin typeface="Arial"/>
                <a:cs typeface="Arial"/>
              </a:rPr>
              <a:t>grey 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spc="-15" dirty="0">
                <a:latin typeface="Arial"/>
                <a:cs typeface="Arial"/>
              </a:rPr>
              <a:t>background.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847075" y="19948"/>
            <a:ext cx="817435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solidFill>
                  <a:srgbClr val="53585F"/>
                </a:solidFill>
                <a:latin typeface="Arial"/>
                <a:cs typeface="Arial"/>
              </a:rPr>
              <a:t>Slides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spc="35" dirty="0">
                <a:solidFill>
                  <a:srgbClr val="53585F"/>
                </a:solidFill>
                <a:latin typeface="Arial"/>
                <a:cs typeface="Arial"/>
              </a:rPr>
              <a:t>at: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u="sng" spc="80" dirty="0">
                <a:solidFill>
                  <a:srgbClr val="53585F"/>
                </a:solidFill>
                <a:uFill>
                  <a:solidFill>
                    <a:srgbClr val="53585F"/>
                  </a:solidFill>
                </a:uFill>
                <a:latin typeface="Arial"/>
                <a:cs typeface="Arial"/>
              </a:rPr>
              <a:t>bit.ly/shiny-quickstart-3</a:t>
            </a:r>
            <a:endParaRPr sz="42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90086" y="3822981"/>
            <a:ext cx="14063980" cy="3166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7600"/>
              </a:lnSpc>
              <a:spcBef>
                <a:spcPts val="90"/>
              </a:spcBef>
            </a:pPr>
            <a:r>
              <a:rPr sz="4750" spc="15" dirty="0">
                <a:solidFill>
                  <a:srgbClr val="0365C0"/>
                </a:solidFill>
                <a:latin typeface="Courier New"/>
                <a:cs typeface="Courier New"/>
              </a:rPr>
              <a:t>tabPanel()</a:t>
            </a:r>
            <a:r>
              <a:rPr sz="4750" spc="-152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750" spc="10" dirty="0">
                <a:latin typeface="Arial"/>
                <a:cs typeface="Arial"/>
              </a:rPr>
              <a:t>creates </a:t>
            </a:r>
            <a:r>
              <a:rPr sz="4750" spc="-75" dirty="0">
                <a:latin typeface="Arial"/>
                <a:cs typeface="Arial"/>
              </a:rPr>
              <a:t>a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50" dirty="0">
                <a:latin typeface="Arial"/>
                <a:cs typeface="Arial"/>
              </a:rPr>
              <a:t>stackable</a:t>
            </a:r>
            <a:r>
              <a:rPr sz="4750" spc="10" dirty="0">
                <a:latin typeface="Arial"/>
                <a:cs typeface="Arial"/>
              </a:rPr>
              <a:t> </a:t>
            </a:r>
            <a:r>
              <a:rPr sz="4750" spc="-25" dirty="0">
                <a:latin typeface="Arial"/>
                <a:cs typeface="Arial"/>
              </a:rPr>
              <a:t>layer</a:t>
            </a:r>
            <a:r>
              <a:rPr sz="4750" spc="10" dirty="0">
                <a:latin typeface="Arial"/>
                <a:cs typeface="Arial"/>
              </a:rPr>
              <a:t> </a:t>
            </a:r>
            <a:r>
              <a:rPr sz="4750" spc="95" dirty="0">
                <a:latin typeface="Arial"/>
                <a:cs typeface="Arial"/>
              </a:rPr>
              <a:t>of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15" dirty="0">
                <a:latin typeface="Arial"/>
                <a:cs typeface="Arial"/>
              </a:rPr>
              <a:t>elements. </a:t>
            </a:r>
            <a:r>
              <a:rPr sz="4750" spc="-1305" dirty="0">
                <a:latin typeface="Arial"/>
                <a:cs typeface="Arial"/>
              </a:rPr>
              <a:t> </a:t>
            </a:r>
            <a:r>
              <a:rPr sz="4750" spc="-30" dirty="0">
                <a:latin typeface="Arial"/>
                <a:cs typeface="Arial"/>
              </a:rPr>
              <a:t>Each</a:t>
            </a:r>
            <a:r>
              <a:rPr sz="4750" dirty="0">
                <a:latin typeface="Arial"/>
                <a:cs typeface="Arial"/>
              </a:rPr>
              <a:t> </a:t>
            </a:r>
            <a:r>
              <a:rPr sz="4750" spc="100" dirty="0">
                <a:latin typeface="Arial"/>
                <a:cs typeface="Arial"/>
              </a:rPr>
              <a:t>tab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10" dirty="0">
                <a:latin typeface="Arial"/>
                <a:cs typeface="Arial"/>
              </a:rPr>
              <a:t>is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10" dirty="0">
                <a:latin typeface="Arial"/>
                <a:cs typeface="Arial"/>
              </a:rPr>
              <a:t>like</a:t>
            </a:r>
            <a:r>
              <a:rPr sz="4750" dirty="0">
                <a:latin typeface="Arial"/>
                <a:cs typeface="Arial"/>
              </a:rPr>
              <a:t> </a:t>
            </a:r>
            <a:r>
              <a:rPr sz="4750" spc="-75" dirty="0">
                <a:latin typeface="Arial"/>
                <a:cs typeface="Arial"/>
              </a:rPr>
              <a:t>a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15" dirty="0">
                <a:latin typeface="Arial"/>
                <a:cs typeface="Arial"/>
              </a:rPr>
              <a:t>small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-30" dirty="0">
                <a:latin typeface="Arial"/>
                <a:cs typeface="Arial"/>
              </a:rPr>
              <a:t>UI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95" dirty="0">
                <a:latin typeface="Arial"/>
                <a:cs typeface="Arial"/>
              </a:rPr>
              <a:t>of</a:t>
            </a:r>
            <a:r>
              <a:rPr sz="4750" dirty="0">
                <a:latin typeface="Arial"/>
                <a:cs typeface="Arial"/>
              </a:rPr>
              <a:t> </a:t>
            </a:r>
            <a:r>
              <a:rPr sz="4750" spc="65" dirty="0">
                <a:latin typeface="Arial"/>
                <a:cs typeface="Arial"/>
              </a:rPr>
              <a:t>its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80" dirty="0">
                <a:latin typeface="Arial"/>
                <a:cs typeface="Arial"/>
              </a:rPr>
              <a:t>own.</a:t>
            </a:r>
            <a:endParaRPr sz="4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5350">
              <a:latin typeface="Arial"/>
              <a:cs typeface="Arial"/>
            </a:endParaRPr>
          </a:p>
          <a:p>
            <a:pPr marL="460375" algn="ctr">
              <a:lnSpc>
                <a:spcPct val="100000"/>
              </a:lnSpc>
            </a:pPr>
            <a:r>
              <a:rPr sz="5250" spc="10" dirty="0">
                <a:latin typeface="Courier New"/>
                <a:cs typeface="Courier New"/>
              </a:rPr>
              <a:t>tabPanel(</a:t>
            </a:r>
            <a:r>
              <a:rPr sz="5250" spc="10" dirty="0">
                <a:solidFill>
                  <a:srgbClr val="0365C0"/>
                </a:solidFill>
                <a:latin typeface="Courier New"/>
                <a:cs typeface="Courier New"/>
              </a:rPr>
              <a:t>"Tab</a:t>
            </a:r>
            <a:r>
              <a:rPr sz="525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5250" spc="15" dirty="0">
                <a:solidFill>
                  <a:srgbClr val="0365C0"/>
                </a:solidFill>
                <a:latin typeface="Courier New"/>
                <a:cs typeface="Courier New"/>
              </a:rPr>
              <a:t>1"</a:t>
            </a:r>
            <a:r>
              <a:rPr sz="5250" spc="15" dirty="0">
                <a:latin typeface="Courier New"/>
                <a:cs typeface="Courier New"/>
              </a:rPr>
              <a:t>,</a:t>
            </a:r>
            <a:r>
              <a:rPr sz="5250" dirty="0">
                <a:latin typeface="Courier New"/>
                <a:cs typeface="Courier New"/>
              </a:rPr>
              <a:t> </a:t>
            </a:r>
            <a:r>
              <a:rPr sz="5250" spc="15" dirty="0">
                <a:solidFill>
                  <a:srgbClr val="00882B"/>
                </a:solidFill>
                <a:latin typeface="Courier New"/>
                <a:cs typeface="Courier New"/>
              </a:rPr>
              <a:t>…</a:t>
            </a:r>
            <a:r>
              <a:rPr sz="5250" spc="15" dirty="0">
                <a:latin typeface="Courier New"/>
                <a:cs typeface="Courier New"/>
              </a:rPr>
              <a:t>)</a:t>
            </a:r>
            <a:endParaRPr sz="52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282188" y="1783382"/>
            <a:ext cx="553974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u="none" spc="-135" dirty="0">
                <a:solidFill>
                  <a:srgbClr val="000000"/>
                </a:solidFill>
              </a:rPr>
              <a:t>tabPanel()</a:t>
            </a:r>
            <a:endParaRPr sz="9700"/>
          </a:p>
        </p:txBody>
      </p:sp>
      <p:sp>
        <p:nvSpPr>
          <p:cNvPr id="9" name="object 9"/>
          <p:cNvSpPr/>
          <p:nvPr/>
        </p:nvSpPr>
        <p:spPr>
          <a:xfrm>
            <a:off x="5549569" y="7271623"/>
            <a:ext cx="4610100" cy="2278380"/>
          </a:xfrm>
          <a:custGeom>
            <a:avLst/>
            <a:gdLst/>
            <a:ahLst/>
            <a:cxnLst/>
            <a:rect l="l" t="t" r="r" b="b"/>
            <a:pathLst>
              <a:path w="4610100" h="2278379">
                <a:moveTo>
                  <a:pt x="3961993" y="644365"/>
                </a:moveTo>
                <a:lnTo>
                  <a:pt x="196095" y="644365"/>
                </a:lnTo>
                <a:lnTo>
                  <a:pt x="151693" y="649447"/>
                </a:lnTo>
                <a:lnTo>
                  <a:pt x="110636" y="663925"/>
                </a:lnTo>
                <a:lnTo>
                  <a:pt x="74195" y="686650"/>
                </a:lnTo>
                <a:lnTo>
                  <a:pt x="43640" y="716472"/>
                </a:lnTo>
                <a:lnTo>
                  <a:pt x="20242" y="752240"/>
                </a:lnTo>
                <a:lnTo>
                  <a:pt x="5272" y="792805"/>
                </a:lnTo>
                <a:lnTo>
                  <a:pt x="0" y="837016"/>
                </a:lnTo>
                <a:lnTo>
                  <a:pt x="0" y="2089269"/>
                </a:lnTo>
                <a:lnTo>
                  <a:pt x="5272" y="2133254"/>
                </a:lnTo>
                <a:lnTo>
                  <a:pt x="20242" y="2173233"/>
                </a:lnTo>
                <a:lnTo>
                  <a:pt x="43640" y="2208201"/>
                </a:lnTo>
                <a:lnTo>
                  <a:pt x="74195" y="2237151"/>
                </a:lnTo>
                <a:lnTo>
                  <a:pt x="110636" y="2259076"/>
                </a:lnTo>
                <a:lnTo>
                  <a:pt x="151693" y="2272969"/>
                </a:lnTo>
                <a:lnTo>
                  <a:pt x="196095" y="2277823"/>
                </a:lnTo>
                <a:lnTo>
                  <a:pt x="3954161" y="2277823"/>
                </a:lnTo>
                <a:lnTo>
                  <a:pt x="3998354" y="2272969"/>
                </a:lnTo>
                <a:lnTo>
                  <a:pt x="4038870" y="2259076"/>
                </a:lnTo>
                <a:lnTo>
                  <a:pt x="4074571" y="2237151"/>
                </a:lnTo>
                <a:lnTo>
                  <a:pt x="4104320" y="2208201"/>
                </a:lnTo>
                <a:lnTo>
                  <a:pt x="4126978" y="2173233"/>
                </a:lnTo>
                <a:lnTo>
                  <a:pt x="4141407" y="2133254"/>
                </a:lnTo>
                <a:lnTo>
                  <a:pt x="4146470" y="2089269"/>
                </a:lnTo>
                <a:lnTo>
                  <a:pt x="4146470" y="837016"/>
                </a:lnTo>
                <a:lnTo>
                  <a:pt x="4145667" y="819294"/>
                </a:lnTo>
                <a:lnTo>
                  <a:pt x="4143299" y="802100"/>
                </a:lnTo>
                <a:lnTo>
                  <a:pt x="4139432" y="785430"/>
                </a:lnTo>
                <a:lnTo>
                  <a:pt x="4134129" y="769283"/>
                </a:lnTo>
                <a:lnTo>
                  <a:pt x="4210018" y="646577"/>
                </a:lnTo>
                <a:lnTo>
                  <a:pt x="3977066" y="646577"/>
                </a:lnTo>
                <a:lnTo>
                  <a:pt x="3969479" y="645670"/>
                </a:lnTo>
                <a:lnTo>
                  <a:pt x="3961993" y="644365"/>
                </a:lnTo>
                <a:close/>
              </a:path>
              <a:path w="4610100" h="2278379">
                <a:moveTo>
                  <a:pt x="4609900" y="0"/>
                </a:moveTo>
                <a:lnTo>
                  <a:pt x="3977066" y="646577"/>
                </a:lnTo>
                <a:lnTo>
                  <a:pt x="4210018" y="646577"/>
                </a:lnTo>
                <a:lnTo>
                  <a:pt x="4609900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231516" y="8130103"/>
            <a:ext cx="2786380" cy="116078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4100" spc="-6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41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100" spc="50" dirty="0">
                <a:solidFill>
                  <a:srgbClr val="FFFFFF"/>
                </a:solidFill>
                <a:latin typeface="Arial"/>
                <a:cs typeface="Arial"/>
              </a:rPr>
              <a:t>title</a:t>
            </a:r>
            <a:endParaRPr sz="4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3300" spc="-35" dirty="0">
                <a:solidFill>
                  <a:srgbClr val="FFFFFF"/>
                </a:solidFill>
                <a:latin typeface="Arial"/>
                <a:cs typeface="Arial"/>
              </a:rPr>
              <a:t>(for</a:t>
            </a:r>
            <a:r>
              <a:rPr sz="33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spc="-15" dirty="0">
                <a:solidFill>
                  <a:srgbClr val="FFFFFF"/>
                </a:solidFill>
                <a:latin typeface="Arial"/>
                <a:cs typeface="Arial"/>
              </a:rPr>
              <a:t>navigation)</a:t>
            </a:r>
            <a:endParaRPr sz="33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020637" y="7381895"/>
            <a:ext cx="4554855" cy="2157095"/>
          </a:xfrm>
          <a:custGeom>
            <a:avLst/>
            <a:gdLst/>
            <a:ahLst/>
            <a:cxnLst/>
            <a:rect l="l" t="t" r="r" b="b"/>
            <a:pathLst>
              <a:path w="4554855" h="2157095">
                <a:moveTo>
                  <a:pt x="4362715" y="565506"/>
                </a:moveTo>
                <a:lnTo>
                  <a:pt x="190395" y="565506"/>
                </a:lnTo>
                <a:lnTo>
                  <a:pt x="139934" y="572190"/>
                </a:lnTo>
                <a:lnTo>
                  <a:pt x="94495" y="591081"/>
                </a:lnTo>
                <a:lnTo>
                  <a:pt x="55931" y="620438"/>
                </a:lnTo>
                <a:lnTo>
                  <a:pt x="26092" y="658522"/>
                </a:lnTo>
                <a:lnTo>
                  <a:pt x="6831" y="703590"/>
                </a:lnTo>
                <a:lnTo>
                  <a:pt x="0" y="753903"/>
                </a:lnTo>
                <a:lnTo>
                  <a:pt x="0" y="1971798"/>
                </a:lnTo>
                <a:lnTo>
                  <a:pt x="6831" y="2021880"/>
                </a:lnTo>
                <a:lnTo>
                  <a:pt x="26092" y="2066372"/>
                </a:lnTo>
                <a:lnTo>
                  <a:pt x="55931" y="2103705"/>
                </a:lnTo>
                <a:lnTo>
                  <a:pt x="94495" y="2132313"/>
                </a:lnTo>
                <a:lnTo>
                  <a:pt x="139934" y="2150627"/>
                </a:lnTo>
                <a:lnTo>
                  <a:pt x="190395" y="2157080"/>
                </a:lnTo>
                <a:lnTo>
                  <a:pt x="4362715" y="2157080"/>
                </a:lnTo>
                <a:lnTo>
                  <a:pt x="4413303" y="2150627"/>
                </a:lnTo>
                <a:lnTo>
                  <a:pt x="4459061" y="2132313"/>
                </a:lnTo>
                <a:lnTo>
                  <a:pt x="4498041" y="2103705"/>
                </a:lnTo>
                <a:lnTo>
                  <a:pt x="4528294" y="2066372"/>
                </a:lnTo>
                <a:lnTo>
                  <a:pt x="4547875" y="2021880"/>
                </a:lnTo>
                <a:lnTo>
                  <a:pt x="4554835" y="1971798"/>
                </a:lnTo>
                <a:lnTo>
                  <a:pt x="4554835" y="753903"/>
                </a:lnTo>
                <a:lnTo>
                  <a:pt x="4549687" y="710497"/>
                </a:lnTo>
                <a:lnTo>
                  <a:pt x="4535063" y="670762"/>
                </a:lnTo>
                <a:lnTo>
                  <a:pt x="4512189" y="635793"/>
                </a:lnTo>
                <a:lnTo>
                  <a:pt x="4482290" y="606687"/>
                </a:lnTo>
                <a:lnTo>
                  <a:pt x="4446594" y="584539"/>
                </a:lnTo>
                <a:lnTo>
                  <a:pt x="4406327" y="570447"/>
                </a:lnTo>
                <a:lnTo>
                  <a:pt x="4362715" y="565506"/>
                </a:lnTo>
                <a:close/>
              </a:path>
              <a:path w="4554855" h="2157095">
                <a:moveTo>
                  <a:pt x="3437026" y="0"/>
                </a:moveTo>
                <a:lnTo>
                  <a:pt x="3342128" y="565506"/>
                </a:lnTo>
                <a:lnTo>
                  <a:pt x="3531913" y="565506"/>
                </a:lnTo>
                <a:lnTo>
                  <a:pt x="3437026" y="0"/>
                </a:lnTo>
                <a:close/>
              </a:path>
            </a:pathLst>
          </a:custGeom>
          <a:solidFill>
            <a:srgbClr val="008F00">
              <a:alpha val="63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296333" y="8087033"/>
            <a:ext cx="400177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20395">
              <a:lnSpc>
                <a:spcPct val="100499"/>
              </a:lnSpc>
              <a:spcBef>
                <a:spcPts val="95"/>
              </a:spcBef>
            </a:pPr>
            <a:r>
              <a:rPr sz="4100" spc="10" dirty="0">
                <a:solidFill>
                  <a:srgbClr val="FFFFFF"/>
                </a:solidFill>
                <a:latin typeface="Arial"/>
                <a:cs typeface="Arial"/>
              </a:rPr>
              <a:t>elements </a:t>
            </a:r>
            <a:r>
              <a:rPr sz="4100" spc="12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4100" spc="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100" spc="20" dirty="0">
                <a:solidFill>
                  <a:srgbClr val="FFFFFF"/>
                </a:solidFill>
                <a:latin typeface="Arial"/>
                <a:cs typeface="Arial"/>
              </a:rPr>
              <a:t>appear</a:t>
            </a:r>
            <a:r>
              <a:rPr sz="4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100" spc="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4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100" spc="3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4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100" spc="85" dirty="0">
                <a:solidFill>
                  <a:srgbClr val="FFFFFF"/>
                </a:solidFill>
                <a:latin typeface="Arial"/>
                <a:cs typeface="Arial"/>
              </a:rPr>
              <a:t>tab</a:t>
            </a:r>
            <a:endParaRPr sz="4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795425" y="11010034"/>
            <a:ext cx="2626995" cy="172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©</a:t>
            </a:r>
            <a:r>
              <a:rPr sz="1150" spc="-10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2014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RStudio,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Inc.</a:t>
            </a:r>
            <a:r>
              <a:rPr sz="1150" spc="-70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All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rights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reserved.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u="none" spc="15" dirty="0"/>
              <a:t>Slides</a:t>
            </a:r>
            <a:r>
              <a:rPr u="none" spc="-10" dirty="0"/>
              <a:t> </a:t>
            </a:r>
            <a:r>
              <a:rPr u="none" spc="35" dirty="0"/>
              <a:t>at:</a:t>
            </a:r>
            <a:r>
              <a:rPr u="none" spc="-10" dirty="0"/>
              <a:t> </a:t>
            </a:r>
            <a:r>
              <a:rPr spc="80" dirty="0"/>
              <a:t>bit.ly/shiny-quickstart-3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4795425" y="11010034"/>
            <a:ext cx="2626995" cy="172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©</a:t>
            </a:r>
            <a:r>
              <a:rPr sz="1150" spc="-10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2014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RStudio,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Inc.</a:t>
            </a:r>
            <a:r>
              <a:rPr sz="1150" spc="-70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All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rights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reserved.</a:t>
            </a:r>
            <a:endParaRPr sz="11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94508" y="3536408"/>
            <a:ext cx="11807190" cy="4653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150" spc="65" dirty="0">
                <a:latin typeface="Arial"/>
                <a:cs typeface="Arial"/>
              </a:rPr>
              <a:t>Combine</a:t>
            </a:r>
            <a:r>
              <a:rPr sz="6150" dirty="0">
                <a:latin typeface="Arial"/>
                <a:cs typeface="Arial"/>
              </a:rPr>
              <a:t> </a:t>
            </a:r>
            <a:r>
              <a:rPr sz="6150" spc="-75" dirty="0">
                <a:latin typeface="Arial"/>
                <a:cs typeface="Arial"/>
              </a:rPr>
              <a:t>tabPanel()’s</a:t>
            </a:r>
            <a:r>
              <a:rPr sz="6150" dirty="0">
                <a:latin typeface="Arial"/>
                <a:cs typeface="Arial"/>
              </a:rPr>
              <a:t> </a:t>
            </a:r>
            <a:r>
              <a:rPr sz="6150" spc="125" dirty="0">
                <a:latin typeface="Arial"/>
                <a:cs typeface="Arial"/>
              </a:rPr>
              <a:t>with</a:t>
            </a:r>
            <a:r>
              <a:rPr sz="6150" spc="5" dirty="0">
                <a:latin typeface="Arial"/>
                <a:cs typeface="Arial"/>
              </a:rPr>
              <a:t> </a:t>
            </a:r>
            <a:r>
              <a:rPr sz="6150" spc="15" dirty="0">
                <a:latin typeface="Arial"/>
                <a:cs typeface="Arial"/>
              </a:rPr>
              <a:t>one</a:t>
            </a:r>
            <a:r>
              <a:rPr sz="6150" dirty="0">
                <a:latin typeface="Arial"/>
                <a:cs typeface="Arial"/>
              </a:rPr>
              <a:t> </a:t>
            </a:r>
            <a:r>
              <a:rPr sz="6150" spc="85" dirty="0">
                <a:latin typeface="Arial"/>
                <a:cs typeface="Arial"/>
              </a:rPr>
              <a:t>of:</a:t>
            </a:r>
            <a:endParaRPr sz="6150">
              <a:latin typeface="Arial"/>
              <a:cs typeface="Arial"/>
            </a:endParaRPr>
          </a:p>
          <a:p>
            <a:pPr marL="3432810" indent="-492759">
              <a:lnSpc>
                <a:spcPct val="100000"/>
              </a:lnSpc>
              <a:spcBef>
                <a:spcPts val="5875"/>
              </a:spcBef>
              <a:buChar char="•"/>
              <a:tabLst>
                <a:tab pos="3433445" algn="l"/>
              </a:tabLst>
            </a:pPr>
            <a:r>
              <a:rPr sz="6150" spc="-50" dirty="0">
                <a:solidFill>
                  <a:srgbClr val="0365C0"/>
                </a:solidFill>
                <a:latin typeface="Arial"/>
                <a:cs typeface="Arial"/>
              </a:rPr>
              <a:t>tabsetPanel()</a:t>
            </a:r>
            <a:endParaRPr sz="6150">
              <a:latin typeface="Arial"/>
              <a:cs typeface="Arial"/>
            </a:endParaRPr>
          </a:p>
          <a:p>
            <a:pPr marL="3432810" indent="-492759">
              <a:lnSpc>
                <a:spcPct val="100000"/>
              </a:lnSpc>
              <a:spcBef>
                <a:spcPts val="505"/>
              </a:spcBef>
              <a:buChar char="•"/>
              <a:tabLst>
                <a:tab pos="3433445" algn="l"/>
              </a:tabLst>
            </a:pPr>
            <a:r>
              <a:rPr sz="6150" spc="-70" dirty="0">
                <a:solidFill>
                  <a:srgbClr val="0365C0"/>
                </a:solidFill>
                <a:latin typeface="Arial"/>
                <a:cs typeface="Arial"/>
              </a:rPr>
              <a:t>navlistPanel()</a:t>
            </a:r>
            <a:endParaRPr sz="6150">
              <a:latin typeface="Arial"/>
              <a:cs typeface="Arial"/>
            </a:endParaRPr>
          </a:p>
          <a:p>
            <a:pPr marL="3432810" indent="-492759">
              <a:lnSpc>
                <a:spcPct val="100000"/>
              </a:lnSpc>
              <a:spcBef>
                <a:spcPts val="500"/>
              </a:spcBef>
              <a:buChar char="•"/>
              <a:tabLst>
                <a:tab pos="3433445" algn="l"/>
              </a:tabLst>
            </a:pPr>
            <a:r>
              <a:rPr sz="6150" spc="-85" dirty="0">
                <a:solidFill>
                  <a:srgbClr val="0365C0"/>
                </a:solidFill>
                <a:latin typeface="Arial"/>
                <a:cs typeface="Arial"/>
              </a:rPr>
              <a:t>navbarPage()</a:t>
            </a:r>
            <a:endParaRPr sz="6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55215" y="4001077"/>
            <a:ext cx="6993890" cy="26644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7300" u="none" spc="770" dirty="0">
                <a:solidFill>
                  <a:srgbClr val="FFFFFF"/>
                </a:solidFill>
                <a:latin typeface="Georgia"/>
                <a:cs typeface="Georgia"/>
              </a:rPr>
              <a:t>Inputs</a:t>
            </a:r>
            <a:endParaRPr sz="173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43685" y="5340151"/>
            <a:ext cx="8512829" cy="596840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1847075" y="19948"/>
            <a:ext cx="817435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solidFill>
                  <a:srgbClr val="53585F"/>
                </a:solidFill>
                <a:latin typeface="Arial"/>
                <a:cs typeface="Arial"/>
              </a:rPr>
              <a:t>Slides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spc="35" dirty="0">
                <a:solidFill>
                  <a:srgbClr val="53585F"/>
                </a:solidFill>
                <a:latin typeface="Arial"/>
                <a:cs typeface="Arial"/>
              </a:rPr>
              <a:t>at: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u="sng" spc="80" dirty="0">
                <a:solidFill>
                  <a:srgbClr val="53585F"/>
                </a:solidFill>
                <a:uFill>
                  <a:solidFill>
                    <a:srgbClr val="53585F"/>
                  </a:solidFill>
                </a:uFill>
                <a:latin typeface="Arial"/>
                <a:cs typeface="Arial"/>
              </a:rPr>
              <a:t>bit.ly/shiny-quickstart-3</a:t>
            </a:r>
            <a:endParaRPr sz="42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32626" y="3673354"/>
            <a:ext cx="14319250" cy="17792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1100"/>
              </a:lnSpc>
              <a:spcBef>
                <a:spcPts val="95"/>
              </a:spcBef>
            </a:pPr>
            <a:r>
              <a:rPr sz="4750" spc="10" dirty="0">
                <a:solidFill>
                  <a:srgbClr val="0365C0"/>
                </a:solidFill>
                <a:latin typeface="Courier New"/>
                <a:cs typeface="Courier New"/>
              </a:rPr>
              <a:t>tabsetPanel() </a:t>
            </a:r>
            <a:r>
              <a:rPr sz="4750" spc="70" dirty="0">
                <a:latin typeface="Arial"/>
                <a:cs typeface="Arial"/>
              </a:rPr>
              <a:t>combines </a:t>
            </a:r>
            <a:r>
              <a:rPr sz="4750" spc="80" dirty="0">
                <a:latin typeface="Arial"/>
                <a:cs typeface="Arial"/>
              </a:rPr>
              <a:t>tabs </a:t>
            </a:r>
            <a:r>
              <a:rPr sz="4750" spc="75" dirty="0">
                <a:latin typeface="Arial"/>
                <a:cs typeface="Arial"/>
              </a:rPr>
              <a:t>into </a:t>
            </a:r>
            <a:r>
              <a:rPr sz="4750" spc="-75" dirty="0">
                <a:latin typeface="Arial"/>
                <a:cs typeface="Arial"/>
              </a:rPr>
              <a:t>a </a:t>
            </a:r>
            <a:r>
              <a:rPr sz="4750" spc="10" dirty="0">
                <a:latin typeface="Arial"/>
                <a:cs typeface="Arial"/>
              </a:rPr>
              <a:t>single </a:t>
            </a:r>
            <a:r>
              <a:rPr sz="4750" i="1" spc="-80" dirty="0">
                <a:latin typeface="Arial"/>
                <a:cs typeface="Arial"/>
              </a:rPr>
              <a:t>panel</a:t>
            </a:r>
            <a:r>
              <a:rPr sz="4750" spc="-80" dirty="0">
                <a:latin typeface="Arial"/>
                <a:cs typeface="Arial"/>
              </a:rPr>
              <a:t>. </a:t>
            </a:r>
            <a:r>
              <a:rPr sz="4750" spc="-1310" dirty="0">
                <a:latin typeface="Arial"/>
                <a:cs typeface="Arial"/>
              </a:rPr>
              <a:t> </a:t>
            </a:r>
            <a:r>
              <a:rPr sz="4750" spc="-15" dirty="0">
                <a:latin typeface="Arial"/>
                <a:cs typeface="Arial"/>
              </a:rPr>
              <a:t>Use</a:t>
            </a:r>
            <a:r>
              <a:rPr sz="4750" dirty="0">
                <a:latin typeface="Arial"/>
                <a:cs typeface="Arial"/>
              </a:rPr>
              <a:t> </a:t>
            </a:r>
            <a:r>
              <a:rPr sz="4750" i="1" spc="-10" dirty="0">
                <a:latin typeface="Arial"/>
                <a:cs typeface="Arial"/>
              </a:rPr>
              <a:t>tabs</a:t>
            </a:r>
            <a:r>
              <a:rPr sz="4750" i="1" spc="5" dirty="0">
                <a:latin typeface="Arial"/>
                <a:cs typeface="Arial"/>
              </a:rPr>
              <a:t> </a:t>
            </a:r>
            <a:r>
              <a:rPr sz="4750" spc="140" dirty="0">
                <a:latin typeface="Arial"/>
                <a:cs typeface="Arial"/>
              </a:rPr>
              <a:t>to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10" dirty="0">
                <a:latin typeface="Arial"/>
                <a:cs typeface="Arial"/>
              </a:rPr>
              <a:t>navigate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50" dirty="0">
                <a:latin typeface="Arial"/>
                <a:cs typeface="Arial"/>
              </a:rPr>
              <a:t>between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65" dirty="0">
                <a:latin typeface="Arial"/>
                <a:cs typeface="Arial"/>
              </a:rPr>
              <a:t>tabs.</a:t>
            </a:r>
            <a:endParaRPr sz="475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947584" y="5968404"/>
            <a:ext cx="6722745" cy="4659630"/>
            <a:chOff x="1947584" y="5968404"/>
            <a:chExt cx="6722745" cy="4659630"/>
          </a:xfrm>
        </p:grpSpPr>
        <p:sp>
          <p:nvSpPr>
            <p:cNvPr id="10" name="object 10"/>
            <p:cNvSpPr/>
            <p:nvPr/>
          </p:nvSpPr>
          <p:spPr>
            <a:xfrm>
              <a:off x="1947583" y="6135947"/>
              <a:ext cx="6544309" cy="4492625"/>
            </a:xfrm>
            <a:custGeom>
              <a:avLst/>
              <a:gdLst/>
              <a:ahLst/>
              <a:cxnLst/>
              <a:rect l="l" t="t" r="r" b="b"/>
              <a:pathLst>
                <a:path w="6544309" h="4492625">
                  <a:moveTo>
                    <a:pt x="6544297" y="0"/>
                  </a:moveTo>
                  <a:lnTo>
                    <a:pt x="0" y="0"/>
                  </a:lnTo>
                  <a:lnTo>
                    <a:pt x="0" y="4324477"/>
                  </a:lnTo>
                  <a:lnTo>
                    <a:pt x="0" y="4492002"/>
                  </a:lnTo>
                  <a:lnTo>
                    <a:pt x="6544297" y="4492002"/>
                  </a:lnTo>
                  <a:lnTo>
                    <a:pt x="6544297" y="4324477"/>
                  </a:lnTo>
                  <a:lnTo>
                    <a:pt x="6544297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15118" y="5968404"/>
              <a:ext cx="6555105" cy="4492625"/>
            </a:xfrm>
            <a:custGeom>
              <a:avLst/>
              <a:gdLst/>
              <a:ahLst/>
              <a:cxnLst/>
              <a:rect l="l" t="t" r="r" b="b"/>
              <a:pathLst>
                <a:path w="6555105" h="4492625">
                  <a:moveTo>
                    <a:pt x="0" y="0"/>
                  </a:moveTo>
                  <a:lnTo>
                    <a:pt x="6554774" y="0"/>
                  </a:lnTo>
                  <a:lnTo>
                    <a:pt x="6554774" y="4492009"/>
                  </a:lnTo>
                  <a:lnTo>
                    <a:pt x="0" y="44920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441272" y="5981816"/>
            <a:ext cx="2562225" cy="11379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63855" marR="5080" indent="-364490">
              <a:lnSpc>
                <a:spcPct val="155300"/>
              </a:lnSpc>
              <a:spcBef>
                <a:spcPts val="90"/>
              </a:spcBef>
            </a:pPr>
            <a:r>
              <a:rPr sz="2350" spc="20" dirty="0">
                <a:solidFill>
                  <a:srgbClr val="A6AAA9"/>
                </a:solidFill>
                <a:latin typeface="Courier New"/>
                <a:cs typeface="Courier New"/>
              </a:rPr>
              <a:t>fluidPage( </a:t>
            </a:r>
            <a:r>
              <a:rPr sz="2350" spc="2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350" spc="20" dirty="0">
                <a:solidFill>
                  <a:srgbClr val="0365C0"/>
                </a:solidFill>
                <a:latin typeface="Courier New"/>
                <a:cs typeface="Courier New"/>
              </a:rPr>
              <a:t>tabsetPanel(</a:t>
            </a:r>
            <a:endParaRPr sz="2350" dirty="0">
              <a:latin typeface="Courier New"/>
              <a:cs typeface="Courier New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392112"/>
              </p:ext>
            </p:extLst>
          </p:nvPr>
        </p:nvGraphicFramePr>
        <p:xfrm>
          <a:off x="2955816" y="7299020"/>
          <a:ext cx="5526403" cy="1479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89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8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82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735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350" spc="15" dirty="0">
                          <a:solidFill>
                            <a:srgbClr val="0365C0"/>
                          </a:solidFill>
                          <a:latin typeface="Courier New"/>
                          <a:cs typeface="Courier New"/>
                        </a:rPr>
                        <a:t>tabPanel("tab</a:t>
                      </a:r>
                      <a:endParaRPr sz="2350" dirty="0">
                        <a:latin typeface="Courier New"/>
                        <a:cs typeface="Courier New"/>
                      </a:endParaRPr>
                    </a:p>
                  </a:txBody>
                  <a:tcPr marL="0" marR="0" marT="508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350" spc="15" dirty="0">
                          <a:solidFill>
                            <a:srgbClr val="0365C0"/>
                          </a:solidFill>
                          <a:latin typeface="Courier New"/>
                          <a:cs typeface="Courier New"/>
                        </a:rPr>
                        <a:t>1",</a:t>
                      </a:r>
                      <a:endParaRPr sz="2350">
                        <a:latin typeface="Courier New"/>
                        <a:cs typeface="Courier New"/>
                      </a:endParaRPr>
                    </a:p>
                  </a:txBody>
                  <a:tcPr marL="0" marR="0" marT="508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350" spc="20" dirty="0">
                          <a:solidFill>
                            <a:srgbClr val="0365C0"/>
                          </a:solidFill>
                          <a:latin typeface="Courier New"/>
                          <a:cs typeface="Courier New"/>
                        </a:rPr>
                        <a:t>"contents"),</a:t>
                      </a:r>
                      <a:endParaRPr sz="2350">
                        <a:latin typeface="Courier New"/>
                        <a:cs typeface="Courier New"/>
                      </a:endParaRPr>
                    </a:p>
                  </a:txBody>
                  <a:tcPr marL="0" marR="0" marT="508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2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2350" spc="15" dirty="0">
                          <a:solidFill>
                            <a:srgbClr val="0365C0"/>
                          </a:solidFill>
                          <a:latin typeface="Courier New"/>
                          <a:cs typeface="Courier New"/>
                        </a:rPr>
                        <a:t>tabPanel("tab</a:t>
                      </a:r>
                      <a:endParaRPr sz="2350" dirty="0">
                        <a:latin typeface="Courier New"/>
                        <a:cs typeface="Courier New"/>
                      </a:endParaRPr>
                    </a:p>
                  </a:txBody>
                  <a:tcPr marL="0" marR="0" marT="9334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2350" spc="15" dirty="0">
                          <a:solidFill>
                            <a:srgbClr val="0365C0"/>
                          </a:solidFill>
                          <a:latin typeface="Courier New"/>
                          <a:cs typeface="Courier New"/>
                        </a:rPr>
                        <a:t>2",</a:t>
                      </a:r>
                      <a:endParaRPr sz="2350" dirty="0">
                        <a:latin typeface="Courier New"/>
                        <a:cs typeface="Courier New"/>
                      </a:endParaRPr>
                    </a:p>
                  </a:txBody>
                  <a:tcPr marL="0" marR="0" marT="9334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2350" spc="20" dirty="0">
                          <a:solidFill>
                            <a:srgbClr val="0365C0"/>
                          </a:solidFill>
                          <a:latin typeface="Courier New"/>
                          <a:cs typeface="Courier New"/>
                        </a:rPr>
                        <a:t>"contents"),</a:t>
                      </a:r>
                      <a:endParaRPr sz="2350">
                        <a:latin typeface="Courier New"/>
                        <a:cs typeface="Courier New"/>
                      </a:endParaRPr>
                    </a:p>
                  </a:txBody>
                  <a:tcPr marL="0" marR="0" marT="9334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87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2350" spc="15" dirty="0">
                          <a:solidFill>
                            <a:srgbClr val="0365C0"/>
                          </a:solidFill>
                          <a:latin typeface="Courier New"/>
                          <a:cs typeface="Courier New"/>
                        </a:rPr>
                        <a:t>tabPanel("tab</a:t>
                      </a:r>
                      <a:endParaRPr sz="2350" dirty="0">
                        <a:latin typeface="Courier New"/>
                        <a:cs typeface="Courier New"/>
                      </a:endParaRPr>
                    </a:p>
                  </a:txBody>
                  <a:tcPr marL="0" marR="0" marT="9334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2350" spc="15" dirty="0">
                          <a:solidFill>
                            <a:srgbClr val="0365C0"/>
                          </a:solidFill>
                          <a:latin typeface="Courier New"/>
                          <a:cs typeface="Courier New"/>
                        </a:rPr>
                        <a:t>3",</a:t>
                      </a:r>
                      <a:endParaRPr sz="2350" dirty="0">
                        <a:latin typeface="Courier New"/>
                        <a:cs typeface="Courier New"/>
                      </a:endParaRPr>
                    </a:p>
                  </a:txBody>
                  <a:tcPr marL="0" marR="0" marT="9334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2350" spc="20" dirty="0">
                          <a:solidFill>
                            <a:srgbClr val="0365C0"/>
                          </a:solidFill>
                          <a:latin typeface="Courier New"/>
                          <a:cs typeface="Courier New"/>
                        </a:rPr>
                        <a:t>"contents")</a:t>
                      </a:r>
                      <a:endParaRPr sz="2350" dirty="0">
                        <a:latin typeface="Courier New"/>
                        <a:cs typeface="Courier New"/>
                      </a:endParaRPr>
                    </a:p>
                  </a:txBody>
                  <a:tcPr marL="0" marR="0" marT="9334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2805468" y="8954961"/>
            <a:ext cx="194945" cy="3898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2350" spc="20" dirty="0">
                <a:solidFill>
                  <a:srgbClr val="0365C0"/>
                </a:solidFill>
                <a:latin typeface="Courier New"/>
                <a:cs typeface="Courier New"/>
              </a:rPr>
              <a:t>)</a:t>
            </a:r>
            <a:endParaRPr sz="235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41272" y="9511174"/>
            <a:ext cx="194945" cy="3898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2350" spc="20" dirty="0">
                <a:solidFill>
                  <a:srgbClr val="A6AAA9"/>
                </a:solidFill>
                <a:latin typeface="Courier New"/>
                <a:cs typeface="Courier New"/>
              </a:rPr>
              <a:t>)</a:t>
            </a:r>
            <a:endParaRPr sz="23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6446946" y="1783382"/>
            <a:ext cx="7210425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u="none" spc="-90" dirty="0">
                <a:solidFill>
                  <a:srgbClr val="000000"/>
                </a:solidFill>
              </a:rPr>
              <a:t>tabsetPanel()</a:t>
            </a:r>
            <a:endParaRPr sz="9700"/>
          </a:p>
        </p:txBody>
      </p:sp>
      <p:grpSp>
        <p:nvGrpSpPr>
          <p:cNvPr id="17" name="object 17"/>
          <p:cNvGrpSpPr/>
          <p:nvPr/>
        </p:nvGrpSpPr>
        <p:grpSpPr>
          <a:xfrm>
            <a:off x="8806014" y="6397711"/>
            <a:ext cx="8544560" cy="4356100"/>
            <a:chOff x="8806014" y="6397711"/>
            <a:chExt cx="8544560" cy="4356100"/>
          </a:xfrm>
        </p:grpSpPr>
        <p:sp>
          <p:nvSpPr>
            <p:cNvPr id="18" name="object 18"/>
            <p:cNvSpPr/>
            <p:nvPr/>
          </p:nvSpPr>
          <p:spPr>
            <a:xfrm>
              <a:off x="8806014" y="7560155"/>
              <a:ext cx="1468120" cy="976630"/>
            </a:xfrm>
            <a:custGeom>
              <a:avLst/>
              <a:gdLst/>
              <a:ahLst/>
              <a:cxnLst/>
              <a:rect l="l" t="t" r="r" b="b"/>
              <a:pathLst>
                <a:path w="1468120" h="976629">
                  <a:moveTo>
                    <a:pt x="1036617" y="0"/>
                  </a:moveTo>
                  <a:lnTo>
                    <a:pt x="1036617" y="251125"/>
                  </a:lnTo>
                  <a:lnTo>
                    <a:pt x="0" y="251125"/>
                  </a:lnTo>
                  <a:lnTo>
                    <a:pt x="0" y="722315"/>
                  </a:lnTo>
                  <a:lnTo>
                    <a:pt x="1036617" y="722315"/>
                  </a:lnTo>
                  <a:lnTo>
                    <a:pt x="1036617" y="976113"/>
                  </a:lnTo>
                  <a:lnTo>
                    <a:pt x="1467918" y="488057"/>
                  </a:lnTo>
                  <a:lnTo>
                    <a:pt x="1036617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490612" y="6397711"/>
              <a:ext cx="6828790" cy="534035"/>
            </a:xfrm>
            <a:custGeom>
              <a:avLst/>
              <a:gdLst/>
              <a:ahLst/>
              <a:cxnLst/>
              <a:rect l="l" t="t" r="r" b="b"/>
              <a:pathLst>
                <a:path w="6828790" h="534034">
                  <a:moveTo>
                    <a:pt x="6667608" y="0"/>
                  </a:moveTo>
                  <a:lnTo>
                    <a:pt x="157063" y="0"/>
                  </a:lnTo>
                  <a:lnTo>
                    <a:pt x="107546" y="7835"/>
                  </a:lnTo>
                  <a:lnTo>
                    <a:pt x="64732" y="29724"/>
                  </a:lnTo>
                  <a:lnTo>
                    <a:pt x="31091" y="63236"/>
                  </a:lnTo>
                  <a:lnTo>
                    <a:pt x="9095" y="105943"/>
                  </a:lnTo>
                  <a:lnTo>
                    <a:pt x="1214" y="155416"/>
                  </a:lnTo>
                  <a:lnTo>
                    <a:pt x="0" y="378588"/>
                  </a:lnTo>
                  <a:lnTo>
                    <a:pt x="8007" y="428062"/>
                  </a:lnTo>
                  <a:lnTo>
                    <a:pt x="30304" y="470771"/>
                  </a:lnTo>
                  <a:lnTo>
                    <a:pt x="64304" y="504286"/>
                  </a:lnTo>
                  <a:lnTo>
                    <a:pt x="107420" y="526178"/>
                  </a:lnTo>
                  <a:lnTo>
                    <a:pt x="157063" y="534015"/>
                  </a:lnTo>
                  <a:lnTo>
                    <a:pt x="6667608" y="534015"/>
                  </a:lnTo>
                  <a:lnTo>
                    <a:pt x="6717621" y="526178"/>
                  </a:lnTo>
                  <a:lnTo>
                    <a:pt x="6761619" y="504286"/>
                  </a:lnTo>
                  <a:lnTo>
                    <a:pt x="6796673" y="470771"/>
                  </a:lnTo>
                  <a:lnTo>
                    <a:pt x="6819854" y="428062"/>
                  </a:lnTo>
                  <a:lnTo>
                    <a:pt x="6828231" y="378588"/>
                  </a:lnTo>
                  <a:lnTo>
                    <a:pt x="6828231" y="155416"/>
                  </a:lnTo>
                  <a:lnTo>
                    <a:pt x="6819854" y="105943"/>
                  </a:lnTo>
                  <a:lnTo>
                    <a:pt x="6796673" y="63236"/>
                  </a:lnTo>
                  <a:lnTo>
                    <a:pt x="6761619" y="29724"/>
                  </a:lnTo>
                  <a:lnTo>
                    <a:pt x="6717621" y="7835"/>
                  </a:lnTo>
                  <a:lnTo>
                    <a:pt x="6667608" y="0"/>
                  </a:lnTo>
                  <a:close/>
                </a:path>
              </a:pathLst>
            </a:custGeom>
            <a:solidFill>
              <a:srgbClr val="00882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521773" y="7005022"/>
              <a:ext cx="6828790" cy="3749040"/>
            </a:xfrm>
            <a:custGeom>
              <a:avLst/>
              <a:gdLst/>
              <a:ahLst/>
              <a:cxnLst/>
              <a:rect l="l" t="t" r="r" b="b"/>
              <a:pathLst>
                <a:path w="6828790" h="3749040">
                  <a:moveTo>
                    <a:pt x="6667598" y="0"/>
                  </a:moveTo>
                  <a:lnTo>
                    <a:pt x="157063" y="0"/>
                  </a:lnTo>
                  <a:lnTo>
                    <a:pt x="107572" y="7492"/>
                  </a:lnTo>
                  <a:lnTo>
                    <a:pt x="64820" y="28563"/>
                  </a:lnTo>
                  <a:lnTo>
                    <a:pt x="31254" y="61098"/>
                  </a:lnTo>
                  <a:lnTo>
                    <a:pt x="9320" y="102987"/>
                  </a:lnTo>
                  <a:lnTo>
                    <a:pt x="1465" y="152117"/>
                  </a:lnTo>
                  <a:lnTo>
                    <a:pt x="0" y="3587804"/>
                  </a:lnTo>
                  <a:lnTo>
                    <a:pt x="8007" y="3637834"/>
                  </a:lnTo>
                  <a:lnTo>
                    <a:pt x="30304" y="3681869"/>
                  </a:lnTo>
                  <a:lnTo>
                    <a:pt x="64304" y="3716967"/>
                  </a:lnTo>
                  <a:lnTo>
                    <a:pt x="107420" y="3740184"/>
                  </a:lnTo>
                  <a:lnTo>
                    <a:pt x="157063" y="3748576"/>
                  </a:lnTo>
                  <a:lnTo>
                    <a:pt x="6667598" y="3748576"/>
                  </a:lnTo>
                  <a:lnTo>
                    <a:pt x="6717642" y="3740184"/>
                  </a:lnTo>
                  <a:lnTo>
                    <a:pt x="6761706" y="3716967"/>
                  </a:lnTo>
                  <a:lnTo>
                    <a:pt x="6796835" y="3681869"/>
                  </a:lnTo>
                  <a:lnTo>
                    <a:pt x="6820079" y="3637834"/>
                  </a:lnTo>
                  <a:lnTo>
                    <a:pt x="6828483" y="3587804"/>
                  </a:lnTo>
                  <a:lnTo>
                    <a:pt x="6828483" y="152117"/>
                  </a:lnTo>
                  <a:lnTo>
                    <a:pt x="6820079" y="102987"/>
                  </a:lnTo>
                  <a:lnTo>
                    <a:pt x="6796835" y="61098"/>
                  </a:lnTo>
                  <a:lnTo>
                    <a:pt x="6761706" y="28563"/>
                  </a:lnTo>
                  <a:lnTo>
                    <a:pt x="6717642" y="7492"/>
                  </a:lnTo>
                  <a:lnTo>
                    <a:pt x="6667598" y="0"/>
                  </a:lnTo>
                  <a:close/>
                </a:path>
              </a:pathLst>
            </a:custGeom>
            <a:solidFill>
              <a:srgbClr val="0365C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7706038" y="6409143"/>
            <a:ext cx="166687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b="1" spc="-270" dirty="0">
                <a:solidFill>
                  <a:srgbClr val="00882B"/>
                </a:solidFill>
                <a:latin typeface="Arial"/>
                <a:cs typeface="Arial"/>
              </a:rPr>
              <a:t>Navigation</a:t>
            </a:r>
            <a:endParaRPr sz="30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795425" y="11010034"/>
            <a:ext cx="2626995" cy="172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©</a:t>
            </a:r>
            <a:r>
              <a:rPr sz="1150" spc="-10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2014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RStudio,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Inc.</a:t>
            </a:r>
            <a:r>
              <a:rPr sz="1150" spc="-70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All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rights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reserved.</a:t>
            </a:r>
            <a:endParaRPr sz="11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7706038" y="8619414"/>
            <a:ext cx="121602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b="1" spc="-310" dirty="0">
                <a:solidFill>
                  <a:srgbClr val="0365C0"/>
                </a:solidFill>
                <a:latin typeface="Arial"/>
                <a:cs typeface="Arial"/>
              </a:rPr>
              <a:t>Content</a:t>
            </a:r>
            <a:endParaRPr sz="3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65834" y="2921377"/>
            <a:ext cx="4794250" cy="5929630"/>
            <a:chOff x="7665834" y="2921377"/>
            <a:chExt cx="4794250" cy="59296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65834" y="3613227"/>
              <a:ext cx="3957926" cy="523763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889781" y="2921377"/>
              <a:ext cx="0" cy="2105025"/>
            </a:xfrm>
            <a:custGeom>
              <a:avLst/>
              <a:gdLst/>
              <a:ahLst/>
              <a:cxnLst/>
              <a:rect l="l" t="t" r="r" b="b"/>
              <a:pathLst>
                <a:path h="2105025">
                  <a:moveTo>
                    <a:pt x="0" y="2104647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4345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387117" y="2921377"/>
              <a:ext cx="0" cy="2105025"/>
            </a:xfrm>
            <a:custGeom>
              <a:avLst/>
              <a:gdLst/>
              <a:ahLst/>
              <a:cxnLst/>
              <a:rect l="l" t="t" r="r" b="b"/>
              <a:pathLst>
                <a:path h="2105025">
                  <a:moveTo>
                    <a:pt x="0" y="2104647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797B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873985" y="2921377"/>
              <a:ext cx="0" cy="2272665"/>
            </a:xfrm>
            <a:custGeom>
              <a:avLst/>
              <a:gdLst/>
              <a:ahLst/>
              <a:cxnLst/>
              <a:rect l="l" t="t" r="r" b="b"/>
              <a:pathLst>
                <a:path h="2272665">
                  <a:moveTo>
                    <a:pt x="0" y="2272181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A9AB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9492" y="4931640"/>
              <a:ext cx="2480420" cy="3919221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1859775" y="58783"/>
            <a:ext cx="8148955" cy="634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930"/>
              </a:lnSpc>
            </a:pPr>
            <a:r>
              <a:rPr sz="4250" spc="15" dirty="0">
                <a:solidFill>
                  <a:srgbClr val="53585F"/>
                </a:solidFill>
                <a:latin typeface="Arial"/>
                <a:cs typeface="Arial"/>
              </a:rPr>
              <a:t>Slides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spc="35" dirty="0">
                <a:solidFill>
                  <a:srgbClr val="53585F"/>
                </a:solidFill>
                <a:latin typeface="Arial"/>
                <a:cs typeface="Arial"/>
              </a:rPr>
              <a:t>at:</a:t>
            </a:r>
            <a:r>
              <a:rPr sz="4250" spc="-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spc="80" dirty="0">
                <a:solidFill>
                  <a:srgbClr val="53585F"/>
                </a:solidFill>
                <a:latin typeface="Arial"/>
                <a:cs typeface="Arial"/>
              </a:rPr>
              <a:t>bit.ly/shiny-quickstart-3</a:t>
            </a:r>
            <a:endParaRPr sz="425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u="none" spc="15" dirty="0"/>
              <a:t>Slides</a:t>
            </a:r>
            <a:r>
              <a:rPr u="none" spc="-10" dirty="0"/>
              <a:t> </a:t>
            </a:r>
            <a:r>
              <a:rPr u="none" spc="35" dirty="0"/>
              <a:t>at:</a:t>
            </a:r>
            <a:r>
              <a:rPr u="none" spc="-10" dirty="0"/>
              <a:t> </a:t>
            </a:r>
            <a:r>
              <a:rPr spc="80" dirty="0"/>
              <a:t>bit.ly/shiny-quickstart-3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129645" y="2325607"/>
            <a:ext cx="450786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83055" algn="l"/>
                <a:tab pos="3153410" algn="l"/>
              </a:tabLst>
            </a:pPr>
            <a:r>
              <a:rPr sz="3050" b="1" spc="-265" dirty="0">
                <a:solidFill>
                  <a:srgbClr val="434579"/>
                </a:solidFill>
                <a:latin typeface="Arial"/>
                <a:cs typeface="Arial"/>
              </a:rPr>
              <a:t>tab</a:t>
            </a:r>
            <a:r>
              <a:rPr sz="3050" b="1" spc="-405" dirty="0">
                <a:solidFill>
                  <a:srgbClr val="434579"/>
                </a:solidFill>
                <a:latin typeface="Arial"/>
                <a:cs typeface="Arial"/>
              </a:rPr>
              <a:t>P</a:t>
            </a:r>
            <a:r>
              <a:rPr sz="3050" b="1" spc="-245" dirty="0">
                <a:solidFill>
                  <a:srgbClr val="434579"/>
                </a:solidFill>
                <a:latin typeface="Arial"/>
                <a:cs typeface="Arial"/>
              </a:rPr>
              <a:t>anel</a:t>
            </a:r>
            <a:r>
              <a:rPr sz="3050" b="1" dirty="0">
                <a:solidFill>
                  <a:srgbClr val="434579"/>
                </a:solidFill>
                <a:latin typeface="Arial"/>
                <a:cs typeface="Arial"/>
              </a:rPr>
              <a:t>	</a:t>
            </a:r>
            <a:r>
              <a:rPr sz="3050" b="1" spc="-265" dirty="0">
                <a:solidFill>
                  <a:srgbClr val="797BAA"/>
                </a:solidFill>
                <a:latin typeface="Arial"/>
                <a:cs typeface="Arial"/>
              </a:rPr>
              <a:t>tab</a:t>
            </a:r>
            <a:r>
              <a:rPr sz="3050" b="1" spc="-405" dirty="0">
                <a:solidFill>
                  <a:srgbClr val="797BAA"/>
                </a:solidFill>
                <a:latin typeface="Arial"/>
                <a:cs typeface="Arial"/>
              </a:rPr>
              <a:t>P</a:t>
            </a:r>
            <a:r>
              <a:rPr sz="3050" b="1" spc="-245" dirty="0">
                <a:solidFill>
                  <a:srgbClr val="797BAA"/>
                </a:solidFill>
                <a:latin typeface="Arial"/>
                <a:cs typeface="Arial"/>
              </a:rPr>
              <a:t>anel</a:t>
            </a:r>
            <a:r>
              <a:rPr sz="3050" b="1" dirty="0">
                <a:solidFill>
                  <a:srgbClr val="797BAA"/>
                </a:solidFill>
                <a:latin typeface="Arial"/>
                <a:cs typeface="Arial"/>
              </a:rPr>
              <a:t>	</a:t>
            </a:r>
            <a:r>
              <a:rPr sz="3050" b="1" spc="-265" dirty="0">
                <a:solidFill>
                  <a:srgbClr val="A9ABD6"/>
                </a:solidFill>
                <a:latin typeface="Arial"/>
                <a:cs typeface="Arial"/>
              </a:rPr>
              <a:t>tab</a:t>
            </a:r>
            <a:r>
              <a:rPr sz="3050" b="1" spc="-405" dirty="0">
                <a:solidFill>
                  <a:srgbClr val="A9ABD6"/>
                </a:solidFill>
                <a:latin typeface="Arial"/>
                <a:cs typeface="Arial"/>
              </a:rPr>
              <a:t>P</a:t>
            </a:r>
            <a:r>
              <a:rPr sz="3050" b="1" spc="-245" dirty="0">
                <a:solidFill>
                  <a:srgbClr val="A9ABD6"/>
                </a:solidFill>
                <a:latin typeface="Arial"/>
                <a:cs typeface="Arial"/>
              </a:rPr>
              <a:t>anel</a:t>
            </a:r>
            <a:endParaRPr sz="30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076417" y="10160078"/>
            <a:ext cx="2614295" cy="6915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350" b="1" spc="-370" dirty="0">
                <a:solidFill>
                  <a:srgbClr val="773F9B"/>
                </a:solidFill>
                <a:latin typeface="Arial"/>
                <a:cs typeface="Arial"/>
              </a:rPr>
              <a:t>tabsetPanel</a:t>
            </a:r>
            <a:endParaRPr sz="435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334824" y="9633214"/>
            <a:ext cx="4094479" cy="575945"/>
            <a:chOff x="8334824" y="9633214"/>
            <a:chExt cx="4094479" cy="575945"/>
          </a:xfrm>
        </p:grpSpPr>
        <p:sp>
          <p:nvSpPr>
            <p:cNvPr id="20" name="object 20"/>
            <p:cNvSpPr/>
            <p:nvPr/>
          </p:nvSpPr>
          <p:spPr>
            <a:xfrm>
              <a:off x="10387117" y="9664627"/>
              <a:ext cx="0" cy="544830"/>
            </a:xfrm>
            <a:custGeom>
              <a:avLst/>
              <a:gdLst/>
              <a:ahLst/>
              <a:cxnLst/>
              <a:rect l="l" t="t" r="r" b="b"/>
              <a:pathLst>
                <a:path h="544829">
                  <a:moveTo>
                    <a:pt x="0" y="544486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773F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334824" y="9654156"/>
              <a:ext cx="4094479" cy="0"/>
            </a:xfrm>
            <a:custGeom>
              <a:avLst/>
              <a:gdLst/>
              <a:ahLst/>
              <a:cxnLst/>
              <a:rect l="l" t="t" r="r" b="b"/>
              <a:pathLst>
                <a:path w="4094479">
                  <a:moveTo>
                    <a:pt x="4094116" y="0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773F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4795425" y="11010034"/>
            <a:ext cx="2626995" cy="172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©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2015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RStudio,</a:t>
            </a:r>
            <a:r>
              <a:rPr sz="1150" spc="-10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Inc.</a:t>
            </a:r>
            <a:r>
              <a:rPr sz="1150" spc="-6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All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rights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reserved.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847075" y="19948"/>
            <a:ext cx="817435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solidFill>
                  <a:srgbClr val="53585F"/>
                </a:solidFill>
                <a:latin typeface="Arial"/>
                <a:cs typeface="Arial"/>
              </a:rPr>
              <a:t>Slides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spc="35" dirty="0">
                <a:solidFill>
                  <a:srgbClr val="53585F"/>
                </a:solidFill>
                <a:latin typeface="Arial"/>
                <a:cs typeface="Arial"/>
              </a:rPr>
              <a:t>at: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u="sng" spc="80" dirty="0">
                <a:solidFill>
                  <a:srgbClr val="53585F"/>
                </a:solidFill>
                <a:uFill>
                  <a:solidFill>
                    <a:srgbClr val="53585F"/>
                  </a:solidFill>
                </a:uFill>
                <a:latin typeface="Arial"/>
                <a:cs typeface="Arial"/>
              </a:rPr>
              <a:t>bit.ly/shiny-quickstart-3</a:t>
            </a:r>
            <a:endParaRPr sz="42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32626" y="3673354"/>
            <a:ext cx="14683740" cy="17792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1100"/>
              </a:lnSpc>
              <a:spcBef>
                <a:spcPts val="95"/>
              </a:spcBef>
            </a:pPr>
            <a:r>
              <a:rPr sz="4750" spc="10" dirty="0">
                <a:solidFill>
                  <a:srgbClr val="0365C0"/>
                </a:solidFill>
                <a:latin typeface="Courier New"/>
                <a:cs typeface="Courier New"/>
              </a:rPr>
              <a:t>navlistPanel() </a:t>
            </a:r>
            <a:r>
              <a:rPr sz="4750" spc="70" dirty="0">
                <a:latin typeface="Arial"/>
                <a:cs typeface="Arial"/>
              </a:rPr>
              <a:t>combines </a:t>
            </a:r>
            <a:r>
              <a:rPr sz="4750" spc="80" dirty="0">
                <a:latin typeface="Arial"/>
                <a:cs typeface="Arial"/>
              </a:rPr>
              <a:t>tabs </a:t>
            </a:r>
            <a:r>
              <a:rPr sz="4750" spc="75" dirty="0">
                <a:latin typeface="Arial"/>
                <a:cs typeface="Arial"/>
              </a:rPr>
              <a:t>into </a:t>
            </a:r>
            <a:r>
              <a:rPr sz="4750" spc="-75" dirty="0">
                <a:latin typeface="Arial"/>
                <a:cs typeface="Arial"/>
              </a:rPr>
              <a:t>a </a:t>
            </a:r>
            <a:r>
              <a:rPr sz="4750" spc="10" dirty="0">
                <a:latin typeface="Arial"/>
                <a:cs typeface="Arial"/>
              </a:rPr>
              <a:t>single </a:t>
            </a:r>
            <a:r>
              <a:rPr sz="4750" i="1" spc="-80" dirty="0">
                <a:latin typeface="Arial"/>
                <a:cs typeface="Arial"/>
              </a:rPr>
              <a:t>panel</a:t>
            </a:r>
            <a:r>
              <a:rPr sz="4750" spc="-80" dirty="0">
                <a:latin typeface="Arial"/>
                <a:cs typeface="Arial"/>
              </a:rPr>
              <a:t>. </a:t>
            </a:r>
            <a:r>
              <a:rPr sz="4750" spc="-1305" dirty="0">
                <a:latin typeface="Arial"/>
                <a:cs typeface="Arial"/>
              </a:rPr>
              <a:t> </a:t>
            </a:r>
            <a:r>
              <a:rPr sz="4750" spc="-15" dirty="0">
                <a:latin typeface="Arial"/>
                <a:cs typeface="Arial"/>
              </a:rPr>
              <a:t>Use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i="1" spc="-135" dirty="0">
                <a:latin typeface="Arial"/>
                <a:cs typeface="Arial"/>
              </a:rPr>
              <a:t>links</a:t>
            </a:r>
            <a:r>
              <a:rPr sz="4750" i="1" spc="5" dirty="0">
                <a:latin typeface="Arial"/>
                <a:cs typeface="Arial"/>
              </a:rPr>
              <a:t> </a:t>
            </a:r>
            <a:r>
              <a:rPr sz="4750" spc="140" dirty="0">
                <a:latin typeface="Arial"/>
                <a:cs typeface="Arial"/>
              </a:rPr>
              <a:t>to</a:t>
            </a:r>
            <a:r>
              <a:rPr sz="4750" dirty="0">
                <a:latin typeface="Arial"/>
                <a:cs typeface="Arial"/>
              </a:rPr>
              <a:t> </a:t>
            </a:r>
            <a:r>
              <a:rPr sz="4750" spc="10" dirty="0">
                <a:latin typeface="Arial"/>
                <a:cs typeface="Arial"/>
              </a:rPr>
              <a:t>navigate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50" dirty="0">
                <a:latin typeface="Arial"/>
                <a:cs typeface="Arial"/>
              </a:rPr>
              <a:t>between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65" dirty="0">
                <a:latin typeface="Arial"/>
                <a:cs typeface="Arial"/>
              </a:rPr>
              <a:t>tabs.</a:t>
            </a:r>
            <a:endParaRPr sz="47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412968" y="1783382"/>
            <a:ext cx="727837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u="none" spc="-120" dirty="0">
                <a:solidFill>
                  <a:srgbClr val="000000"/>
                </a:solidFill>
              </a:rPr>
              <a:t>navlistPanel()</a:t>
            </a:r>
            <a:endParaRPr sz="9700"/>
          </a:p>
        </p:txBody>
      </p:sp>
      <p:grpSp>
        <p:nvGrpSpPr>
          <p:cNvPr id="9" name="object 9"/>
          <p:cNvGrpSpPr/>
          <p:nvPr/>
        </p:nvGrpSpPr>
        <p:grpSpPr>
          <a:xfrm>
            <a:off x="1947584" y="5968404"/>
            <a:ext cx="6722745" cy="4659630"/>
            <a:chOff x="1947584" y="5968404"/>
            <a:chExt cx="6722745" cy="4659630"/>
          </a:xfrm>
        </p:grpSpPr>
        <p:sp>
          <p:nvSpPr>
            <p:cNvPr id="10" name="object 10"/>
            <p:cNvSpPr/>
            <p:nvPr/>
          </p:nvSpPr>
          <p:spPr>
            <a:xfrm>
              <a:off x="1947583" y="6135947"/>
              <a:ext cx="6544309" cy="4492625"/>
            </a:xfrm>
            <a:custGeom>
              <a:avLst/>
              <a:gdLst/>
              <a:ahLst/>
              <a:cxnLst/>
              <a:rect l="l" t="t" r="r" b="b"/>
              <a:pathLst>
                <a:path w="6544309" h="4492625">
                  <a:moveTo>
                    <a:pt x="6544297" y="0"/>
                  </a:moveTo>
                  <a:lnTo>
                    <a:pt x="0" y="0"/>
                  </a:lnTo>
                  <a:lnTo>
                    <a:pt x="0" y="4324477"/>
                  </a:lnTo>
                  <a:lnTo>
                    <a:pt x="0" y="4492002"/>
                  </a:lnTo>
                  <a:lnTo>
                    <a:pt x="6544297" y="4492002"/>
                  </a:lnTo>
                  <a:lnTo>
                    <a:pt x="6544297" y="4324477"/>
                  </a:lnTo>
                  <a:lnTo>
                    <a:pt x="6544297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15118" y="5968404"/>
              <a:ext cx="6555105" cy="4492625"/>
            </a:xfrm>
            <a:custGeom>
              <a:avLst/>
              <a:gdLst/>
              <a:ahLst/>
              <a:cxnLst/>
              <a:rect l="l" t="t" r="r" b="b"/>
              <a:pathLst>
                <a:path w="6555105" h="4492625">
                  <a:moveTo>
                    <a:pt x="0" y="0"/>
                  </a:moveTo>
                  <a:lnTo>
                    <a:pt x="6554774" y="0"/>
                  </a:lnTo>
                  <a:lnTo>
                    <a:pt x="6554774" y="4492009"/>
                  </a:lnTo>
                  <a:lnTo>
                    <a:pt x="0" y="44920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441272" y="5981816"/>
            <a:ext cx="2744470" cy="11379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63855" marR="5080" indent="-364490">
              <a:lnSpc>
                <a:spcPct val="155300"/>
              </a:lnSpc>
              <a:spcBef>
                <a:spcPts val="90"/>
              </a:spcBef>
            </a:pPr>
            <a:r>
              <a:rPr sz="2350" spc="20" dirty="0">
                <a:solidFill>
                  <a:srgbClr val="A6AAA9"/>
                </a:solidFill>
                <a:latin typeface="Courier New"/>
                <a:cs typeface="Courier New"/>
              </a:rPr>
              <a:t>fluidPage( </a:t>
            </a:r>
            <a:r>
              <a:rPr sz="2350" spc="2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350" spc="20" dirty="0">
                <a:solidFill>
                  <a:srgbClr val="0365C0"/>
                </a:solidFill>
                <a:latin typeface="Courier New"/>
                <a:cs typeface="Courier New"/>
              </a:rPr>
              <a:t>navlistPanel(</a:t>
            </a:r>
            <a:endParaRPr sz="2350">
              <a:latin typeface="Courier New"/>
              <a:cs typeface="Courier New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2955815" y="7299020"/>
          <a:ext cx="5526403" cy="14903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89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8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82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735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350" spc="1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tabPanel("tab</a:t>
                      </a:r>
                      <a:endParaRPr sz="2350">
                        <a:latin typeface="Courier New"/>
                        <a:cs typeface="Courier New"/>
                      </a:endParaRPr>
                    </a:p>
                  </a:txBody>
                  <a:tcPr marL="0" marR="0" marT="508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350" spc="1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1",</a:t>
                      </a:r>
                      <a:endParaRPr sz="2350">
                        <a:latin typeface="Courier New"/>
                        <a:cs typeface="Courier New"/>
                      </a:endParaRPr>
                    </a:p>
                  </a:txBody>
                  <a:tcPr marL="0" marR="0" marT="508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350" spc="2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"contents"),</a:t>
                      </a:r>
                      <a:endParaRPr sz="2350">
                        <a:latin typeface="Courier New"/>
                        <a:cs typeface="Courier New"/>
                      </a:endParaRPr>
                    </a:p>
                  </a:txBody>
                  <a:tcPr marL="0" marR="0" marT="508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2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2350" spc="1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tabPanel("tab</a:t>
                      </a:r>
                      <a:endParaRPr sz="2350">
                        <a:latin typeface="Courier New"/>
                        <a:cs typeface="Courier New"/>
                      </a:endParaRPr>
                    </a:p>
                  </a:txBody>
                  <a:tcPr marL="0" marR="0" marT="9334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2350" spc="1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2",</a:t>
                      </a:r>
                      <a:endParaRPr sz="2350">
                        <a:latin typeface="Courier New"/>
                        <a:cs typeface="Courier New"/>
                      </a:endParaRPr>
                    </a:p>
                  </a:txBody>
                  <a:tcPr marL="0" marR="0" marT="9334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2350" spc="2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"contents"),</a:t>
                      </a:r>
                      <a:endParaRPr sz="2350">
                        <a:latin typeface="Courier New"/>
                        <a:cs typeface="Courier New"/>
                      </a:endParaRPr>
                    </a:p>
                  </a:txBody>
                  <a:tcPr marL="0" marR="0" marT="9334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35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2350" spc="1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tabPanel("tab</a:t>
                      </a:r>
                      <a:endParaRPr sz="2350">
                        <a:latin typeface="Courier New"/>
                        <a:cs typeface="Courier New"/>
                      </a:endParaRPr>
                    </a:p>
                  </a:txBody>
                  <a:tcPr marL="0" marR="0" marT="9334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2350" spc="1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3",</a:t>
                      </a:r>
                      <a:endParaRPr sz="2350">
                        <a:latin typeface="Courier New"/>
                        <a:cs typeface="Courier New"/>
                      </a:endParaRPr>
                    </a:p>
                  </a:txBody>
                  <a:tcPr marL="0" marR="0" marT="9334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2350" spc="2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"contents")</a:t>
                      </a:r>
                      <a:endParaRPr sz="2350">
                        <a:latin typeface="Courier New"/>
                        <a:cs typeface="Courier New"/>
                      </a:endParaRPr>
                    </a:p>
                  </a:txBody>
                  <a:tcPr marL="0" marR="0" marT="93345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2805468" y="8954961"/>
            <a:ext cx="194945" cy="3898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2350" spc="20" dirty="0">
                <a:solidFill>
                  <a:srgbClr val="0365C0"/>
                </a:solidFill>
                <a:latin typeface="Courier New"/>
                <a:cs typeface="Courier New"/>
              </a:rPr>
              <a:t>)</a:t>
            </a:r>
            <a:endParaRPr sz="235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41272" y="9511174"/>
            <a:ext cx="194945" cy="3898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2350" spc="20" dirty="0">
                <a:solidFill>
                  <a:srgbClr val="A6AAA9"/>
                </a:solidFill>
                <a:latin typeface="Courier New"/>
                <a:cs typeface="Courier New"/>
              </a:rPr>
              <a:t>)</a:t>
            </a:r>
            <a:endParaRPr sz="2350">
              <a:latin typeface="Courier New"/>
              <a:cs typeface="Courier New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806014" y="5333267"/>
            <a:ext cx="9351010" cy="5975350"/>
            <a:chOff x="8806014" y="5333267"/>
            <a:chExt cx="9351010" cy="5975350"/>
          </a:xfrm>
        </p:grpSpPr>
        <p:sp>
          <p:nvSpPr>
            <p:cNvPr id="17" name="object 17"/>
            <p:cNvSpPr/>
            <p:nvPr/>
          </p:nvSpPr>
          <p:spPr>
            <a:xfrm>
              <a:off x="8806014" y="7560155"/>
              <a:ext cx="1468120" cy="976630"/>
            </a:xfrm>
            <a:custGeom>
              <a:avLst/>
              <a:gdLst/>
              <a:ahLst/>
              <a:cxnLst/>
              <a:rect l="l" t="t" r="r" b="b"/>
              <a:pathLst>
                <a:path w="1468120" h="976629">
                  <a:moveTo>
                    <a:pt x="1036617" y="0"/>
                  </a:moveTo>
                  <a:lnTo>
                    <a:pt x="1036617" y="251125"/>
                  </a:lnTo>
                  <a:lnTo>
                    <a:pt x="0" y="251125"/>
                  </a:lnTo>
                  <a:lnTo>
                    <a:pt x="0" y="722315"/>
                  </a:lnTo>
                  <a:lnTo>
                    <a:pt x="1036617" y="722315"/>
                  </a:lnTo>
                  <a:lnTo>
                    <a:pt x="1036617" y="976113"/>
                  </a:lnTo>
                  <a:lnTo>
                    <a:pt x="1467918" y="488057"/>
                  </a:lnTo>
                  <a:lnTo>
                    <a:pt x="1036617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56494" y="5333267"/>
              <a:ext cx="8500020" cy="597528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6167046" y="6711837"/>
              <a:ext cx="1047115" cy="1047115"/>
            </a:xfrm>
            <a:custGeom>
              <a:avLst/>
              <a:gdLst/>
              <a:ahLst/>
              <a:cxnLst/>
              <a:rect l="l" t="t" r="r" b="b"/>
              <a:pathLst>
                <a:path w="1047115" h="1047115">
                  <a:moveTo>
                    <a:pt x="0" y="0"/>
                  </a:moveTo>
                  <a:lnTo>
                    <a:pt x="1047088" y="0"/>
                  </a:lnTo>
                  <a:lnTo>
                    <a:pt x="1047088" y="1047088"/>
                  </a:lnTo>
                  <a:lnTo>
                    <a:pt x="0" y="10470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490612" y="6397711"/>
              <a:ext cx="3383915" cy="2167890"/>
            </a:xfrm>
            <a:custGeom>
              <a:avLst/>
              <a:gdLst/>
              <a:ahLst/>
              <a:cxnLst/>
              <a:rect l="l" t="t" r="r" b="b"/>
              <a:pathLst>
                <a:path w="3383915" h="2167890">
                  <a:moveTo>
                    <a:pt x="3222865" y="0"/>
                  </a:moveTo>
                  <a:lnTo>
                    <a:pt x="157063" y="0"/>
                  </a:lnTo>
                  <a:lnTo>
                    <a:pt x="107546" y="7835"/>
                  </a:lnTo>
                  <a:lnTo>
                    <a:pt x="64732" y="29724"/>
                  </a:lnTo>
                  <a:lnTo>
                    <a:pt x="31091" y="63236"/>
                  </a:lnTo>
                  <a:lnTo>
                    <a:pt x="9095" y="105943"/>
                  </a:lnTo>
                  <a:lnTo>
                    <a:pt x="1214" y="155416"/>
                  </a:lnTo>
                  <a:lnTo>
                    <a:pt x="0" y="2007395"/>
                  </a:lnTo>
                  <a:lnTo>
                    <a:pt x="8007" y="2057352"/>
                  </a:lnTo>
                  <a:lnTo>
                    <a:pt x="30304" y="2101215"/>
                  </a:lnTo>
                  <a:lnTo>
                    <a:pt x="64304" y="2136107"/>
                  </a:lnTo>
                  <a:lnTo>
                    <a:pt x="107420" y="2159152"/>
                  </a:lnTo>
                  <a:lnTo>
                    <a:pt x="157063" y="2167473"/>
                  </a:lnTo>
                  <a:lnTo>
                    <a:pt x="3222865" y="2167473"/>
                  </a:lnTo>
                  <a:lnTo>
                    <a:pt x="3272860" y="2159152"/>
                  </a:lnTo>
                  <a:lnTo>
                    <a:pt x="3316814" y="2136107"/>
                  </a:lnTo>
                  <a:lnTo>
                    <a:pt x="3351815" y="2101215"/>
                  </a:lnTo>
                  <a:lnTo>
                    <a:pt x="3374951" y="2057352"/>
                  </a:lnTo>
                  <a:lnTo>
                    <a:pt x="3383310" y="2007395"/>
                  </a:lnTo>
                  <a:lnTo>
                    <a:pt x="3383310" y="155416"/>
                  </a:lnTo>
                  <a:lnTo>
                    <a:pt x="3374951" y="105943"/>
                  </a:lnTo>
                  <a:lnTo>
                    <a:pt x="3351815" y="63236"/>
                  </a:lnTo>
                  <a:lnTo>
                    <a:pt x="3316814" y="29724"/>
                  </a:lnTo>
                  <a:lnTo>
                    <a:pt x="3272860" y="7835"/>
                  </a:lnTo>
                  <a:lnTo>
                    <a:pt x="3222865" y="0"/>
                  </a:lnTo>
                  <a:close/>
                </a:path>
              </a:pathLst>
            </a:custGeom>
            <a:solidFill>
              <a:srgbClr val="00882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1347310" y="8794375"/>
            <a:ext cx="166687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b="1" spc="-270" dirty="0">
                <a:solidFill>
                  <a:srgbClr val="00882B"/>
                </a:solidFill>
                <a:latin typeface="Arial"/>
                <a:cs typeface="Arial"/>
              </a:rPr>
              <a:t>Navigation</a:t>
            </a:r>
            <a:endParaRPr sz="305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3986558" y="6387239"/>
            <a:ext cx="3364229" cy="4366895"/>
          </a:xfrm>
          <a:custGeom>
            <a:avLst/>
            <a:gdLst/>
            <a:ahLst/>
            <a:cxnLst/>
            <a:rect l="l" t="t" r="r" b="b"/>
            <a:pathLst>
              <a:path w="3364230" h="4366895">
                <a:moveTo>
                  <a:pt x="3202813" y="0"/>
                </a:moveTo>
                <a:lnTo>
                  <a:pt x="157063" y="0"/>
                </a:lnTo>
                <a:lnTo>
                  <a:pt x="107684" y="7576"/>
                </a:lnTo>
                <a:lnTo>
                  <a:pt x="65200" y="28846"/>
                </a:lnTo>
                <a:lnTo>
                  <a:pt x="31953" y="61619"/>
                </a:lnTo>
                <a:lnTo>
                  <a:pt x="10287" y="103707"/>
                </a:lnTo>
                <a:lnTo>
                  <a:pt x="2544" y="152920"/>
                </a:lnTo>
                <a:lnTo>
                  <a:pt x="0" y="4205586"/>
                </a:lnTo>
                <a:lnTo>
                  <a:pt x="8007" y="4255616"/>
                </a:lnTo>
                <a:lnTo>
                  <a:pt x="30304" y="4299652"/>
                </a:lnTo>
                <a:lnTo>
                  <a:pt x="64304" y="4334749"/>
                </a:lnTo>
                <a:lnTo>
                  <a:pt x="107420" y="4357966"/>
                </a:lnTo>
                <a:lnTo>
                  <a:pt x="157063" y="4366359"/>
                </a:lnTo>
                <a:lnTo>
                  <a:pt x="3202813" y="4366359"/>
                </a:lnTo>
                <a:lnTo>
                  <a:pt x="3252858" y="4357966"/>
                </a:lnTo>
                <a:lnTo>
                  <a:pt x="3296921" y="4334749"/>
                </a:lnTo>
                <a:lnTo>
                  <a:pt x="3332051" y="4299652"/>
                </a:lnTo>
                <a:lnTo>
                  <a:pt x="3355294" y="4255616"/>
                </a:lnTo>
                <a:lnTo>
                  <a:pt x="3363698" y="4205586"/>
                </a:lnTo>
                <a:lnTo>
                  <a:pt x="3363698" y="152920"/>
                </a:lnTo>
                <a:lnTo>
                  <a:pt x="3355294" y="103707"/>
                </a:lnTo>
                <a:lnTo>
                  <a:pt x="3332051" y="61619"/>
                </a:lnTo>
                <a:lnTo>
                  <a:pt x="3296921" y="28846"/>
                </a:lnTo>
                <a:lnTo>
                  <a:pt x="3252858" y="7576"/>
                </a:lnTo>
                <a:lnTo>
                  <a:pt x="3202813" y="0"/>
                </a:lnTo>
                <a:close/>
              </a:path>
            </a:pathLst>
          </a:custGeom>
          <a:solidFill>
            <a:srgbClr val="0365C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7706038" y="8310925"/>
            <a:ext cx="121602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b="1" spc="-310" dirty="0">
                <a:solidFill>
                  <a:srgbClr val="0365C0"/>
                </a:solidFill>
                <a:latin typeface="Arial"/>
                <a:cs typeface="Arial"/>
              </a:rPr>
              <a:t>Content</a:t>
            </a:r>
            <a:endParaRPr sz="30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795425" y="11010034"/>
            <a:ext cx="2626995" cy="172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©</a:t>
            </a:r>
            <a:r>
              <a:rPr sz="1150" spc="-10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2014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RStudio,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Inc.</a:t>
            </a:r>
            <a:r>
              <a:rPr sz="1150" spc="-70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All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rights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reserved.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847075" y="19948"/>
            <a:ext cx="817435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solidFill>
                  <a:srgbClr val="53585F"/>
                </a:solidFill>
                <a:latin typeface="Arial"/>
                <a:cs typeface="Arial"/>
              </a:rPr>
              <a:t>Slides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spc="35" dirty="0">
                <a:solidFill>
                  <a:srgbClr val="53585F"/>
                </a:solidFill>
                <a:latin typeface="Arial"/>
                <a:cs typeface="Arial"/>
              </a:rPr>
              <a:t>at: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u="sng" spc="80" dirty="0">
                <a:solidFill>
                  <a:srgbClr val="53585F"/>
                </a:solidFill>
                <a:uFill>
                  <a:solidFill>
                    <a:srgbClr val="53585F"/>
                  </a:solidFill>
                </a:uFill>
                <a:latin typeface="Arial"/>
                <a:cs typeface="Arial"/>
              </a:rPr>
              <a:t>bit.ly/shiny-quickstart-3</a:t>
            </a:r>
            <a:endParaRPr sz="42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32626" y="3673354"/>
            <a:ext cx="14683740" cy="17792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1100"/>
              </a:lnSpc>
              <a:spcBef>
                <a:spcPts val="95"/>
              </a:spcBef>
            </a:pPr>
            <a:r>
              <a:rPr sz="4750" spc="10" dirty="0">
                <a:solidFill>
                  <a:srgbClr val="0365C0"/>
                </a:solidFill>
                <a:latin typeface="Courier New"/>
                <a:cs typeface="Courier New"/>
              </a:rPr>
              <a:t>navlistPanel() </a:t>
            </a:r>
            <a:r>
              <a:rPr sz="4750" spc="70" dirty="0">
                <a:latin typeface="Arial"/>
                <a:cs typeface="Arial"/>
              </a:rPr>
              <a:t>combines </a:t>
            </a:r>
            <a:r>
              <a:rPr sz="4750" spc="80" dirty="0">
                <a:latin typeface="Arial"/>
                <a:cs typeface="Arial"/>
              </a:rPr>
              <a:t>tabs </a:t>
            </a:r>
            <a:r>
              <a:rPr sz="4750" spc="75" dirty="0">
                <a:latin typeface="Arial"/>
                <a:cs typeface="Arial"/>
              </a:rPr>
              <a:t>into </a:t>
            </a:r>
            <a:r>
              <a:rPr sz="4750" spc="-75" dirty="0">
                <a:latin typeface="Arial"/>
                <a:cs typeface="Arial"/>
              </a:rPr>
              <a:t>a </a:t>
            </a:r>
            <a:r>
              <a:rPr sz="4750" spc="10" dirty="0">
                <a:latin typeface="Arial"/>
                <a:cs typeface="Arial"/>
              </a:rPr>
              <a:t>single </a:t>
            </a:r>
            <a:r>
              <a:rPr sz="4750" i="1" spc="-80" dirty="0">
                <a:latin typeface="Arial"/>
                <a:cs typeface="Arial"/>
              </a:rPr>
              <a:t>panel</a:t>
            </a:r>
            <a:r>
              <a:rPr sz="4750" spc="-80" dirty="0">
                <a:latin typeface="Arial"/>
                <a:cs typeface="Arial"/>
              </a:rPr>
              <a:t>. </a:t>
            </a:r>
            <a:r>
              <a:rPr sz="4750" spc="-1305" dirty="0">
                <a:latin typeface="Arial"/>
                <a:cs typeface="Arial"/>
              </a:rPr>
              <a:t> </a:t>
            </a:r>
            <a:r>
              <a:rPr sz="4750" spc="-15" dirty="0">
                <a:latin typeface="Arial"/>
                <a:cs typeface="Arial"/>
              </a:rPr>
              <a:t>Use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i="1" spc="-135" dirty="0">
                <a:latin typeface="Arial"/>
                <a:cs typeface="Arial"/>
              </a:rPr>
              <a:t>links</a:t>
            </a:r>
            <a:r>
              <a:rPr sz="4750" i="1" spc="5" dirty="0">
                <a:latin typeface="Arial"/>
                <a:cs typeface="Arial"/>
              </a:rPr>
              <a:t> </a:t>
            </a:r>
            <a:r>
              <a:rPr sz="4750" spc="140" dirty="0">
                <a:latin typeface="Arial"/>
                <a:cs typeface="Arial"/>
              </a:rPr>
              <a:t>to</a:t>
            </a:r>
            <a:r>
              <a:rPr sz="4750" dirty="0">
                <a:latin typeface="Arial"/>
                <a:cs typeface="Arial"/>
              </a:rPr>
              <a:t> </a:t>
            </a:r>
            <a:r>
              <a:rPr sz="4750" spc="10" dirty="0">
                <a:latin typeface="Arial"/>
                <a:cs typeface="Arial"/>
              </a:rPr>
              <a:t>navigate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50" dirty="0">
                <a:latin typeface="Arial"/>
                <a:cs typeface="Arial"/>
              </a:rPr>
              <a:t>between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65" dirty="0">
                <a:latin typeface="Arial"/>
                <a:cs typeface="Arial"/>
              </a:rPr>
              <a:t>tabs.</a:t>
            </a:r>
            <a:endParaRPr sz="47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412968" y="1783382"/>
            <a:ext cx="727837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u="none" spc="-120" dirty="0">
                <a:solidFill>
                  <a:srgbClr val="000000"/>
                </a:solidFill>
              </a:rPr>
              <a:t>navlistPanel()</a:t>
            </a:r>
            <a:endParaRPr sz="9700"/>
          </a:p>
        </p:txBody>
      </p:sp>
      <p:grpSp>
        <p:nvGrpSpPr>
          <p:cNvPr id="9" name="object 9"/>
          <p:cNvGrpSpPr/>
          <p:nvPr/>
        </p:nvGrpSpPr>
        <p:grpSpPr>
          <a:xfrm>
            <a:off x="1947584" y="5968404"/>
            <a:ext cx="6722745" cy="4659630"/>
            <a:chOff x="1947584" y="5968404"/>
            <a:chExt cx="6722745" cy="4659630"/>
          </a:xfrm>
        </p:grpSpPr>
        <p:sp>
          <p:nvSpPr>
            <p:cNvPr id="10" name="object 10"/>
            <p:cNvSpPr/>
            <p:nvPr/>
          </p:nvSpPr>
          <p:spPr>
            <a:xfrm>
              <a:off x="1947583" y="6135947"/>
              <a:ext cx="6544309" cy="4492625"/>
            </a:xfrm>
            <a:custGeom>
              <a:avLst/>
              <a:gdLst/>
              <a:ahLst/>
              <a:cxnLst/>
              <a:rect l="l" t="t" r="r" b="b"/>
              <a:pathLst>
                <a:path w="6544309" h="4492625">
                  <a:moveTo>
                    <a:pt x="6544297" y="0"/>
                  </a:moveTo>
                  <a:lnTo>
                    <a:pt x="0" y="0"/>
                  </a:lnTo>
                  <a:lnTo>
                    <a:pt x="0" y="4324477"/>
                  </a:lnTo>
                  <a:lnTo>
                    <a:pt x="0" y="4492002"/>
                  </a:lnTo>
                  <a:lnTo>
                    <a:pt x="6544297" y="4492002"/>
                  </a:lnTo>
                  <a:lnTo>
                    <a:pt x="6544297" y="4324477"/>
                  </a:lnTo>
                  <a:lnTo>
                    <a:pt x="6544297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15118" y="5968404"/>
              <a:ext cx="6555105" cy="4492625"/>
            </a:xfrm>
            <a:custGeom>
              <a:avLst/>
              <a:gdLst/>
              <a:ahLst/>
              <a:cxnLst/>
              <a:rect l="l" t="t" r="r" b="b"/>
              <a:pathLst>
                <a:path w="6555105" h="4492625">
                  <a:moveTo>
                    <a:pt x="0" y="0"/>
                  </a:moveTo>
                  <a:lnTo>
                    <a:pt x="6554774" y="0"/>
                  </a:lnTo>
                  <a:lnTo>
                    <a:pt x="6554774" y="4492009"/>
                  </a:lnTo>
                  <a:lnTo>
                    <a:pt x="0" y="44920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115118" y="6135939"/>
            <a:ext cx="6555105" cy="432498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25755">
              <a:lnSpc>
                <a:spcPct val="100000"/>
              </a:lnSpc>
              <a:spcBef>
                <a:spcPts val="434"/>
              </a:spcBef>
            </a:pPr>
            <a:r>
              <a:rPr sz="2350" spc="20" dirty="0">
                <a:solidFill>
                  <a:srgbClr val="A6AAA9"/>
                </a:solidFill>
                <a:latin typeface="Courier New"/>
                <a:cs typeface="Courier New"/>
              </a:rPr>
              <a:t>fluidPage(</a:t>
            </a:r>
            <a:endParaRPr sz="2350">
              <a:latin typeface="Courier New"/>
              <a:cs typeface="Courier New"/>
            </a:endParaRPr>
          </a:p>
          <a:p>
            <a:pPr marL="690245">
              <a:lnSpc>
                <a:spcPct val="100000"/>
              </a:lnSpc>
              <a:spcBef>
                <a:spcPts val="1560"/>
              </a:spcBef>
            </a:pPr>
            <a:r>
              <a:rPr sz="2350" spc="20" dirty="0">
                <a:solidFill>
                  <a:srgbClr val="0365C0"/>
                </a:solidFill>
                <a:latin typeface="Courier New"/>
                <a:cs typeface="Courier New"/>
              </a:rPr>
              <a:t>navlistPanel(</a:t>
            </a:r>
            <a:endParaRPr sz="2350">
              <a:latin typeface="Courier New"/>
              <a:cs typeface="Courier New"/>
            </a:endParaRPr>
          </a:p>
          <a:p>
            <a:pPr marL="871855">
              <a:lnSpc>
                <a:spcPct val="100000"/>
              </a:lnSpc>
              <a:spcBef>
                <a:spcPts val="1560"/>
              </a:spcBef>
            </a:pPr>
            <a:r>
              <a:rPr sz="2350" spc="15" dirty="0">
                <a:solidFill>
                  <a:srgbClr val="A6AAA9"/>
                </a:solidFill>
                <a:latin typeface="Courier New"/>
                <a:cs typeface="Courier New"/>
              </a:rPr>
              <a:t>tabPanel("tab </a:t>
            </a:r>
            <a:r>
              <a:rPr sz="2350" spc="20" dirty="0">
                <a:solidFill>
                  <a:srgbClr val="A6AAA9"/>
                </a:solidFill>
                <a:latin typeface="Courier New"/>
                <a:cs typeface="Courier New"/>
              </a:rPr>
              <a:t>1", "contents"),</a:t>
            </a:r>
            <a:endParaRPr sz="2350">
              <a:latin typeface="Courier New"/>
              <a:cs typeface="Courier New"/>
            </a:endParaRPr>
          </a:p>
          <a:p>
            <a:pPr marL="871855">
              <a:lnSpc>
                <a:spcPct val="100000"/>
              </a:lnSpc>
              <a:spcBef>
                <a:spcPts val="1560"/>
              </a:spcBef>
            </a:pPr>
            <a:r>
              <a:rPr sz="2350" spc="15" dirty="0">
                <a:solidFill>
                  <a:srgbClr val="A6AAA9"/>
                </a:solidFill>
                <a:latin typeface="Courier New"/>
                <a:cs typeface="Courier New"/>
              </a:rPr>
              <a:t>tabPanel("tab </a:t>
            </a:r>
            <a:r>
              <a:rPr sz="2350" spc="20" dirty="0">
                <a:solidFill>
                  <a:srgbClr val="A6AAA9"/>
                </a:solidFill>
                <a:latin typeface="Courier New"/>
                <a:cs typeface="Courier New"/>
              </a:rPr>
              <a:t>2", "contents"),</a:t>
            </a:r>
            <a:endParaRPr sz="2350">
              <a:latin typeface="Courier New"/>
              <a:cs typeface="Courier New"/>
            </a:endParaRPr>
          </a:p>
          <a:p>
            <a:pPr marL="871855">
              <a:lnSpc>
                <a:spcPct val="100000"/>
              </a:lnSpc>
              <a:spcBef>
                <a:spcPts val="1560"/>
              </a:spcBef>
            </a:pPr>
            <a:r>
              <a:rPr sz="2350" spc="15" dirty="0">
                <a:solidFill>
                  <a:srgbClr val="A6AAA9"/>
                </a:solidFill>
                <a:latin typeface="Courier New"/>
                <a:cs typeface="Courier New"/>
              </a:rPr>
              <a:t>tabPanel("tab </a:t>
            </a:r>
            <a:r>
              <a:rPr sz="2350" spc="20" dirty="0">
                <a:solidFill>
                  <a:srgbClr val="A6AAA9"/>
                </a:solidFill>
                <a:latin typeface="Courier New"/>
                <a:cs typeface="Courier New"/>
              </a:rPr>
              <a:t>3",</a:t>
            </a:r>
            <a:r>
              <a:rPr sz="2350" spc="1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350" spc="20" dirty="0">
                <a:solidFill>
                  <a:srgbClr val="A6AAA9"/>
                </a:solidFill>
                <a:latin typeface="Courier New"/>
                <a:cs typeface="Courier New"/>
              </a:rPr>
              <a:t>"contents")</a:t>
            </a:r>
            <a:endParaRPr sz="2350">
              <a:latin typeface="Courier New"/>
              <a:cs typeface="Courier New"/>
            </a:endParaRPr>
          </a:p>
          <a:p>
            <a:pPr marL="690245">
              <a:lnSpc>
                <a:spcPct val="100000"/>
              </a:lnSpc>
              <a:spcBef>
                <a:spcPts val="1560"/>
              </a:spcBef>
            </a:pPr>
            <a:r>
              <a:rPr sz="2350" spc="20" dirty="0">
                <a:solidFill>
                  <a:srgbClr val="0365C0"/>
                </a:solidFill>
                <a:latin typeface="Courier New"/>
                <a:cs typeface="Courier New"/>
              </a:rPr>
              <a:t>)</a:t>
            </a:r>
            <a:endParaRPr sz="2350">
              <a:latin typeface="Courier New"/>
              <a:cs typeface="Courier New"/>
            </a:endParaRPr>
          </a:p>
          <a:p>
            <a:pPr marL="325755">
              <a:lnSpc>
                <a:spcPct val="100000"/>
              </a:lnSpc>
              <a:spcBef>
                <a:spcPts val="1560"/>
              </a:spcBef>
            </a:pPr>
            <a:r>
              <a:rPr sz="2350" spc="20" dirty="0">
                <a:solidFill>
                  <a:srgbClr val="A6AAA9"/>
                </a:solidFill>
                <a:latin typeface="Courier New"/>
                <a:cs typeface="Courier New"/>
              </a:rPr>
              <a:t>)</a:t>
            </a:r>
            <a:endParaRPr sz="2350">
              <a:latin typeface="Courier New"/>
              <a:cs typeface="Courier New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806014" y="5333267"/>
            <a:ext cx="9351010" cy="5975350"/>
            <a:chOff x="8806014" y="5333267"/>
            <a:chExt cx="9351010" cy="5975350"/>
          </a:xfrm>
        </p:grpSpPr>
        <p:sp>
          <p:nvSpPr>
            <p:cNvPr id="14" name="object 14"/>
            <p:cNvSpPr/>
            <p:nvPr/>
          </p:nvSpPr>
          <p:spPr>
            <a:xfrm>
              <a:off x="8806014" y="7560155"/>
              <a:ext cx="1468120" cy="976630"/>
            </a:xfrm>
            <a:custGeom>
              <a:avLst/>
              <a:gdLst/>
              <a:ahLst/>
              <a:cxnLst/>
              <a:rect l="l" t="t" r="r" b="b"/>
              <a:pathLst>
                <a:path w="1468120" h="976629">
                  <a:moveTo>
                    <a:pt x="1036617" y="0"/>
                  </a:moveTo>
                  <a:lnTo>
                    <a:pt x="1036617" y="251125"/>
                  </a:lnTo>
                  <a:lnTo>
                    <a:pt x="0" y="251125"/>
                  </a:lnTo>
                  <a:lnTo>
                    <a:pt x="0" y="722315"/>
                  </a:lnTo>
                  <a:lnTo>
                    <a:pt x="1036617" y="722315"/>
                  </a:lnTo>
                  <a:lnTo>
                    <a:pt x="1036617" y="976113"/>
                  </a:lnTo>
                  <a:lnTo>
                    <a:pt x="1467918" y="488057"/>
                  </a:lnTo>
                  <a:lnTo>
                    <a:pt x="1036617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56494" y="5333267"/>
              <a:ext cx="8500020" cy="597528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6167046" y="6711837"/>
              <a:ext cx="1047115" cy="1047115"/>
            </a:xfrm>
            <a:custGeom>
              <a:avLst/>
              <a:gdLst/>
              <a:ahLst/>
              <a:cxnLst/>
              <a:rect l="l" t="t" r="r" b="b"/>
              <a:pathLst>
                <a:path w="1047115" h="1047115">
                  <a:moveTo>
                    <a:pt x="0" y="0"/>
                  </a:moveTo>
                  <a:lnTo>
                    <a:pt x="1047088" y="0"/>
                  </a:lnTo>
                  <a:lnTo>
                    <a:pt x="1047088" y="1047088"/>
                  </a:lnTo>
                  <a:lnTo>
                    <a:pt x="0" y="10470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490612" y="6397711"/>
              <a:ext cx="3383915" cy="2167890"/>
            </a:xfrm>
            <a:custGeom>
              <a:avLst/>
              <a:gdLst/>
              <a:ahLst/>
              <a:cxnLst/>
              <a:rect l="l" t="t" r="r" b="b"/>
              <a:pathLst>
                <a:path w="3383915" h="2167890">
                  <a:moveTo>
                    <a:pt x="3222865" y="0"/>
                  </a:moveTo>
                  <a:lnTo>
                    <a:pt x="157063" y="0"/>
                  </a:lnTo>
                  <a:lnTo>
                    <a:pt x="107546" y="7835"/>
                  </a:lnTo>
                  <a:lnTo>
                    <a:pt x="64732" y="29724"/>
                  </a:lnTo>
                  <a:lnTo>
                    <a:pt x="31091" y="63236"/>
                  </a:lnTo>
                  <a:lnTo>
                    <a:pt x="9095" y="105943"/>
                  </a:lnTo>
                  <a:lnTo>
                    <a:pt x="1214" y="155416"/>
                  </a:lnTo>
                  <a:lnTo>
                    <a:pt x="0" y="2007395"/>
                  </a:lnTo>
                  <a:lnTo>
                    <a:pt x="8007" y="2057352"/>
                  </a:lnTo>
                  <a:lnTo>
                    <a:pt x="30304" y="2101215"/>
                  </a:lnTo>
                  <a:lnTo>
                    <a:pt x="64304" y="2136107"/>
                  </a:lnTo>
                  <a:lnTo>
                    <a:pt x="107420" y="2159152"/>
                  </a:lnTo>
                  <a:lnTo>
                    <a:pt x="157063" y="2167473"/>
                  </a:lnTo>
                  <a:lnTo>
                    <a:pt x="3222865" y="2167473"/>
                  </a:lnTo>
                  <a:lnTo>
                    <a:pt x="3272860" y="2159152"/>
                  </a:lnTo>
                  <a:lnTo>
                    <a:pt x="3316814" y="2136107"/>
                  </a:lnTo>
                  <a:lnTo>
                    <a:pt x="3351815" y="2101215"/>
                  </a:lnTo>
                  <a:lnTo>
                    <a:pt x="3374951" y="2057352"/>
                  </a:lnTo>
                  <a:lnTo>
                    <a:pt x="3383310" y="2007395"/>
                  </a:lnTo>
                  <a:lnTo>
                    <a:pt x="3383310" y="155416"/>
                  </a:lnTo>
                  <a:lnTo>
                    <a:pt x="3374951" y="105943"/>
                  </a:lnTo>
                  <a:lnTo>
                    <a:pt x="3351815" y="63236"/>
                  </a:lnTo>
                  <a:lnTo>
                    <a:pt x="3316814" y="29724"/>
                  </a:lnTo>
                  <a:lnTo>
                    <a:pt x="3272860" y="7835"/>
                  </a:lnTo>
                  <a:lnTo>
                    <a:pt x="3222865" y="0"/>
                  </a:lnTo>
                  <a:close/>
                </a:path>
              </a:pathLst>
            </a:custGeom>
            <a:solidFill>
              <a:srgbClr val="00882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1347310" y="8794375"/>
            <a:ext cx="166687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b="1" spc="-270" dirty="0">
                <a:solidFill>
                  <a:srgbClr val="00882B"/>
                </a:solidFill>
                <a:latin typeface="Arial"/>
                <a:cs typeface="Arial"/>
              </a:rPr>
              <a:t>Navigation</a:t>
            </a:r>
            <a:endParaRPr sz="30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3986558" y="6387239"/>
            <a:ext cx="3364229" cy="4366895"/>
          </a:xfrm>
          <a:custGeom>
            <a:avLst/>
            <a:gdLst/>
            <a:ahLst/>
            <a:cxnLst/>
            <a:rect l="l" t="t" r="r" b="b"/>
            <a:pathLst>
              <a:path w="3364230" h="4366895">
                <a:moveTo>
                  <a:pt x="3202813" y="0"/>
                </a:moveTo>
                <a:lnTo>
                  <a:pt x="157063" y="0"/>
                </a:lnTo>
                <a:lnTo>
                  <a:pt x="107684" y="7576"/>
                </a:lnTo>
                <a:lnTo>
                  <a:pt x="65200" y="28846"/>
                </a:lnTo>
                <a:lnTo>
                  <a:pt x="31953" y="61619"/>
                </a:lnTo>
                <a:lnTo>
                  <a:pt x="10287" y="103707"/>
                </a:lnTo>
                <a:lnTo>
                  <a:pt x="2544" y="152920"/>
                </a:lnTo>
                <a:lnTo>
                  <a:pt x="0" y="4205586"/>
                </a:lnTo>
                <a:lnTo>
                  <a:pt x="8007" y="4255616"/>
                </a:lnTo>
                <a:lnTo>
                  <a:pt x="30304" y="4299652"/>
                </a:lnTo>
                <a:lnTo>
                  <a:pt x="64304" y="4334749"/>
                </a:lnTo>
                <a:lnTo>
                  <a:pt x="107420" y="4357966"/>
                </a:lnTo>
                <a:lnTo>
                  <a:pt x="157063" y="4366359"/>
                </a:lnTo>
                <a:lnTo>
                  <a:pt x="3202813" y="4366359"/>
                </a:lnTo>
                <a:lnTo>
                  <a:pt x="3252858" y="4357966"/>
                </a:lnTo>
                <a:lnTo>
                  <a:pt x="3296921" y="4334749"/>
                </a:lnTo>
                <a:lnTo>
                  <a:pt x="3332051" y="4299652"/>
                </a:lnTo>
                <a:lnTo>
                  <a:pt x="3355294" y="4255616"/>
                </a:lnTo>
                <a:lnTo>
                  <a:pt x="3363698" y="4205586"/>
                </a:lnTo>
                <a:lnTo>
                  <a:pt x="3363698" y="152920"/>
                </a:lnTo>
                <a:lnTo>
                  <a:pt x="3355294" y="103707"/>
                </a:lnTo>
                <a:lnTo>
                  <a:pt x="3332051" y="61619"/>
                </a:lnTo>
                <a:lnTo>
                  <a:pt x="3296921" y="28846"/>
                </a:lnTo>
                <a:lnTo>
                  <a:pt x="3252858" y="7576"/>
                </a:lnTo>
                <a:lnTo>
                  <a:pt x="3202813" y="0"/>
                </a:lnTo>
                <a:close/>
              </a:path>
            </a:pathLst>
          </a:custGeom>
          <a:solidFill>
            <a:srgbClr val="0365C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7706038" y="8310925"/>
            <a:ext cx="121602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b="1" spc="-310" dirty="0">
                <a:solidFill>
                  <a:srgbClr val="0365C0"/>
                </a:solidFill>
                <a:latin typeface="Arial"/>
                <a:cs typeface="Arial"/>
              </a:rPr>
              <a:t>Content</a:t>
            </a:r>
            <a:endParaRPr sz="305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3820742" y="5025199"/>
            <a:ext cx="6283960" cy="6283960"/>
          </a:xfrm>
          <a:custGeom>
            <a:avLst/>
            <a:gdLst/>
            <a:ahLst/>
            <a:cxnLst/>
            <a:rect l="l" t="t" r="r" b="b"/>
            <a:pathLst>
              <a:path w="6283959" h="6283959">
                <a:moveTo>
                  <a:pt x="6283357" y="0"/>
                </a:moveTo>
                <a:lnTo>
                  <a:pt x="0" y="6283356"/>
                </a:lnTo>
                <a:lnTo>
                  <a:pt x="2731137" y="6283356"/>
                </a:lnTo>
                <a:lnTo>
                  <a:pt x="6283357" y="2731137"/>
                </a:lnTo>
                <a:lnTo>
                  <a:pt x="6283357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 rot="18900000">
            <a:off x="14743407" y="8280325"/>
            <a:ext cx="5534238" cy="544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285"/>
              </a:lnSpc>
            </a:pPr>
            <a:r>
              <a:rPr sz="4250" spc="10" dirty="0">
                <a:solidFill>
                  <a:srgbClr val="FFFFFF"/>
                </a:solidFill>
                <a:latin typeface="Arial"/>
                <a:cs typeface="Arial"/>
              </a:rPr>
              <a:t>Examples</a:t>
            </a:r>
            <a:r>
              <a:rPr sz="42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50" spc="1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425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50" spc="50" dirty="0">
                <a:solidFill>
                  <a:srgbClr val="FFFFFF"/>
                </a:solidFill>
                <a:latin typeface="Arial"/>
                <a:cs typeface="Arial"/>
              </a:rPr>
              <a:t>05-tabs.R</a:t>
            </a:r>
            <a:endParaRPr sz="42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795425" y="11010034"/>
            <a:ext cx="2626995" cy="172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©</a:t>
            </a:r>
            <a:r>
              <a:rPr sz="1150" spc="-10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2014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RStudio,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Inc.</a:t>
            </a:r>
            <a:r>
              <a:rPr sz="1150" spc="-70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All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rights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reserved.</a:t>
            </a:r>
            <a:endParaRPr sz="11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 rot="18900000">
            <a:off x="15968803" y="8739375"/>
            <a:ext cx="4001568" cy="544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285"/>
              </a:lnSpc>
            </a:pPr>
            <a:r>
              <a:rPr sz="4250" spc="4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42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50" spc="25" dirty="0">
                <a:solidFill>
                  <a:srgbClr val="FFFFFF"/>
                </a:solidFill>
                <a:latin typeface="Arial"/>
                <a:cs typeface="Arial"/>
              </a:rPr>
              <a:t>06-navlist.R</a:t>
            </a:r>
            <a:endParaRPr sz="4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9989" y="9099199"/>
            <a:ext cx="1811463" cy="141356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70571" y="7120201"/>
            <a:ext cx="2230298" cy="172769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089471" y="1438785"/>
            <a:ext cx="10942955" cy="90030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8010">
              <a:lnSpc>
                <a:spcPct val="100000"/>
              </a:lnSpc>
              <a:spcBef>
                <a:spcPts val="95"/>
              </a:spcBef>
              <a:tabLst>
                <a:tab pos="4195445" algn="l"/>
              </a:tabLst>
            </a:pPr>
            <a:r>
              <a:rPr sz="8250" spc="-5" dirty="0">
                <a:latin typeface="Arial"/>
                <a:cs typeface="Arial"/>
              </a:rPr>
              <a:t>Recap:	</a:t>
            </a:r>
            <a:r>
              <a:rPr sz="8250" spc="-85" dirty="0">
                <a:latin typeface="Arial"/>
                <a:cs typeface="Arial"/>
              </a:rPr>
              <a:t>Panels</a:t>
            </a:r>
            <a:endParaRPr sz="8250">
              <a:latin typeface="Arial"/>
              <a:cs typeface="Arial"/>
            </a:endParaRPr>
          </a:p>
          <a:p>
            <a:pPr marL="12700" marR="1496060">
              <a:lnSpc>
                <a:spcPct val="101000"/>
              </a:lnSpc>
              <a:spcBef>
                <a:spcPts val="5080"/>
              </a:spcBef>
            </a:pPr>
            <a:r>
              <a:rPr sz="4100" b="1" spc="-5" dirty="0">
                <a:solidFill>
                  <a:srgbClr val="0365C0"/>
                </a:solidFill>
                <a:latin typeface="Arial"/>
                <a:cs typeface="Arial"/>
              </a:rPr>
              <a:t>Panels </a:t>
            </a:r>
            <a:r>
              <a:rPr sz="4100" spc="55" dirty="0">
                <a:latin typeface="Arial"/>
                <a:cs typeface="Arial"/>
              </a:rPr>
              <a:t>group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10" dirty="0">
                <a:latin typeface="Arial"/>
                <a:cs typeface="Arial"/>
              </a:rPr>
              <a:t>elements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65" dirty="0">
                <a:latin typeface="Arial"/>
                <a:cs typeface="Arial"/>
              </a:rPr>
              <a:t>into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-70" dirty="0">
                <a:latin typeface="Arial"/>
                <a:cs typeface="Arial"/>
              </a:rPr>
              <a:t>a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spc="5" dirty="0">
                <a:latin typeface="Arial"/>
                <a:cs typeface="Arial"/>
              </a:rPr>
              <a:t>single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45" dirty="0">
                <a:latin typeface="Arial"/>
                <a:cs typeface="Arial"/>
              </a:rPr>
              <a:t>unit </a:t>
            </a:r>
            <a:r>
              <a:rPr sz="4100" spc="-1125" dirty="0">
                <a:latin typeface="Arial"/>
                <a:cs typeface="Arial"/>
              </a:rPr>
              <a:t> </a:t>
            </a:r>
            <a:r>
              <a:rPr sz="4100" spc="55" dirty="0">
                <a:latin typeface="Arial"/>
                <a:cs typeface="Arial"/>
              </a:rPr>
              <a:t>for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30" dirty="0">
                <a:latin typeface="Arial"/>
                <a:cs typeface="Arial"/>
              </a:rPr>
              <a:t>aesthetic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45" dirty="0">
                <a:latin typeface="Arial"/>
                <a:cs typeface="Arial"/>
              </a:rPr>
              <a:t>or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45" dirty="0">
                <a:latin typeface="Arial"/>
                <a:cs typeface="Arial"/>
              </a:rPr>
              <a:t>functional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-15" dirty="0">
                <a:latin typeface="Arial"/>
                <a:cs typeface="Arial"/>
              </a:rPr>
              <a:t>reasons</a:t>
            </a:r>
            <a:endParaRPr sz="4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4100" spc="-15" dirty="0">
                <a:latin typeface="Arial"/>
                <a:cs typeface="Arial"/>
              </a:rPr>
              <a:t>Use</a:t>
            </a:r>
            <a:r>
              <a:rPr sz="4100" spc="10" dirty="0">
                <a:latin typeface="Arial"/>
                <a:cs typeface="Arial"/>
              </a:rPr>
              <a:t> </a:t>
            </a:r>
            <a:r>
              <a:rPr sz="4100" b="1" spc="-10" dirty="0">
                <a:solidFill>
                  <a:srgbClr val="3B1F4E"/>
                </a:solidFill>
                <a:latin typeface="Arial"/>
                <a:cs typeface="Arial"/>
              </a:rPr>
              <a:t>tabPanel()</a:t>
            </a:r>
            <a:r>
              <a:rPr sz="4100" b="1" spc="10" dirty="0">
                <a:solidFill>
                  <a:srgbClr val="3B1F4E"/>
                </a:solidFill>
                <a:latin typeface="Arial"/>
                <a:cs typeface="Arial"/>
              </a:rPr>
              <a:t> </a:t>
            </a:r>
            <a:r>
              <a:rPr sz="4100" spc="120" dirty="0">
                <a:latin typeface="Arial"/>
                <a:cs typeface="Arial"/>
              </a:rPr>
              <a:t>to</a:t>
            </a:r>
            <a:r>
              <a:rPr sz="4100" spc="10" dirty="0">
                <a:latin typeface="Arial"/>
                <a:cs typeface="Arial"/>
              </a:rPr>
              <a:t> </a:t>
            </a:r>
            <a:r>
              <a:rPr sz="4100" spc="5" dirty="0">
                <a:latin typeface="Arial"/>
                <a:cs typeface="Arial"/>
              </a:rPr>
              <a:t>create</a:t>
            </a:r>
            <a:r>
              <a:rPr sz="4100" spc="10" dirty="0">
                <a:latin typeface="Arial"/>
                <a:cs typeface="Arial"/>
              </a:rPr>
              <a:t> </a:t>
            </a:r>
            <a:r>
              <a:rPr sz="4100" spc="-70" dirty="0">
                <a:latin typeface="Arial"/>
                <a:cs typeface="Arial"/>
              </a:rPr>
              <a:t>a</a:t>
            </a:r>
            <a:r>
              <a:rPr sz="4100" spc="15" dirty="0">
                <a:latin typeface="Arial"/>
                <a:cs typeface="Arial"/>
              </a:rPr>
              <a:t> </a:t>
            </a:r>
            <a:r>
              <a:rPr sz="4100" spc="40" dirty="0">
                <a:latin typeface="Arial"/>
                <a:cs typeface="Arial"/>
              </a:rPr>
              <a:t>stackable</a:t>
            </a:r>
            <a:r>
              <a:rPr sz="4100" spc="10" dirty="0">
                <a:latin typeface="Arial"/>
                <a:cs typeface="Arial"/>
              </a:rPr>
              <a:t> </a:t>
            </a:r>
            <a:r>
              <a:rPr sz="4100" spc="5" dirty="0">
                <a:latin typeface="Arial"/>
                <a:cs typeface="Arial"/>
              </a:rPr>
              <a:t>panel</a:t>
            </a:r>
            <a:endParaRPr sz="4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6800">
              <a:latin typeface="Arial"/>
              <a:cs typeface="Arial"/>
            </a:endParaRPr>
          </a:p>
          <a:p>
            <a:pPr marL="12700" marR="5080">
              <a:lnSpc>
                <a:spcPct val="101000"/>
              </a:lnSpc>
            </a:pPr>
            <a:r>
              <a:rPr sz="4100" spc="-15" dirty="0">
                <a:latin typeface="Arial"/>
                <a:cs typeface="Arial"/>
              </a:rPr>
              <a:t>Use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b="1" dirty="0">
                <a:solidFill>
                  <a:srgbClr val="5F327C"/>
                </a:solidFill>
                <a:latin typeface="Arial"/>
                <a:cs typeface="Arial"/>
              </a:rPr>
              <a:t>tabsetPanel()</a:t>
            </a:r>
            <a:r>
              <a:rPr sz="4100" b="1" spc="10" dirty="0">
                <a:solidFill>
                  <a:srgbClr val="5F327C"/>
                </a:solidFill>
                <a:latin typeface="Arial"/>
                <a:cs typeface="Arial"/>
              </a:rPr>
              <a:t> </a:t>
            </a:r>
            <a:r>
              <a:rPr sz="4100" spc="120" dirty="0">
                <a:latin typeface="Arial"/>
                <a:cs typeface="Arial"/>
              </a:rPr>
              <a:t>to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-15" dirty="0">
                <a:latin typeface="Arial"/>
                <a:cs typeface="Arial"/>
              </a:rPr>
              <a:t>arrange</a:t>
            </a:r>
            <a:r>
              <a:rPr sz="4100" spc="10" dirty="0">
                <a:latin typeface="Arial"/>
                <a:cs typeface="Arial"/>
              </a:rPr>
              <a:t> </a:t>
            </a:r>
            <a:r>
              <a:rPr sz="4100" spc="85" dirty="0">
                <a:latin typeface="Arial"/>
                <a:cs typeface="Arial"/>
              </a:rPr>
              <a:t>tab</a:t>
            </a:r>
            <a:r>
              <a:rPr sz="4100" spc="5" dirty="0">
                <a:latin typeface="Arial"/>
                <a:cs typeface="Arial"/>
              </a:rPr>
              <a:t> panels</a:t>
            </a:r>
            <a:r>
              <a:rPr sz="4100" spc="10" dirty="0">
                <a:latin typeface="Arial"/>
                <a:cs typeface="Arial"/>
              </a:rPr>
              <a:t> </a:t>
            </a:r>
            <a:r>
              <a:rPr sz="4100" spc="65" dirty="0">
                <a:latin typeface="Arial"/>
                <a:cs typeface="Arial"/>
              </a:rPr>
              <a:t>into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-70" dirty="0">
                <a:latin typeface="Arial"/>
                <a:cs typeface="Arial"/>
              </a:rPr>
              <a:t>a </a:t>
            </a:r>
            <a:r>
              <a:rPr sz="4100" spc="-1125" dirty="0">
                <a:latin typeface="Arial"/>
                <a:cs typeface="Arial"/>
              </a:rPr>
              <a:t> </a:t>
            </a:r>
            <a:r>
              <a:rPr sz="4100" spc="70" dirty="0">
                <a:latin typeface="Arial"/>
                <a:cs typeface="Arial"/>
              </a:rPr>
              <a:t>stack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80" dirty="0">
                <a:latin typeface="Arial"/>
                <a:cs typeface="Arial"/>
              </a:rPr>
              <a:t>with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85" dirty="0">
                <a:latin typeface="Arial"/>
                <a:cs typeface="Arial"/>
              </a:rPr>
              <a:t>tab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20" dirty="0">
                <a:latin typeface="Arial"/>
                <a:cs typeface="Arial"/>
              </a:rPr>
              <a:t>navigation</a:t>
            </a:r>
            <a:endParaRPr sz="4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600">
              <a:latin typeface="Arial"/>
              <a:cs typeface="Arial"/>
            </a:endParaRPr>
          </a:p>
          <a:p>
            <a:pPr marL="12700" marR="383540">
              <a:lnSpc>
                <a:spcPct val="101000"/>
              </a:lnSpc>
            </a:pPr>
            <a:r>
              <a:rPr sz="4100" spc="-15" dirty="0">
                <a:latin typeface="Arial"/>
                <a:cs typeface="Arial"/>
              </a:rPr>
              <a:t>Use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b="1" spc="-35" dirty="0">
                <a:solidFill>
                  <a:srgbClr val="5F327C"/>
                </a:solidFill>
                <a:latin typeface="Arial"/>
                <a:cs typeface="Arial"/>
              </a:rPr>
              <a:t>navlistPanel()</a:t>
            </a:r>
            <a:r>
              <a:rPr sz="4100" b="1" dirty="0">
                <a:solidFill>
                  <a:srgbClr val="5F327C"/>
                </a:solidFill>
                <a:latin typeface="Arial"/>
                <a:cs typeface="Arial"/>
              </a:rPr>
              <a:t> </a:t>
            </a:r>
            <a:r>
              <a:rPr sz="4100" spc="120" dirty="0">
                <a:latin typeface="Arial"/>
                <a:cs typeface="Arial"/>
              </a:rPr>
              <a:t>to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-15" dirty="0">
                <a:latin typeface="Arial"/>
                <a:cs typeface="Arial"/>
              </a:rPr>
              <a:t>arrange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85" dirty="0">
                <a:latin typeface="Arial"/>
                <a:cs typeface="Arial"/>
              </a:rPr>
              <a:t>tab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5" dirty="0">
                <a:latin typeface="Arial"/>
                <a:cs typeface="Arial"/>
              </a:rPr>
              <a:t>panels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65" dirty="0">
                <a:latin typeface="Arial"/>
                <a:cs typeface="Arial"/>
              </a:rPr>
              <a:t>into </a:t>
            </a:r>
            <a:r>
              <a:rPr sz="4100" spc="-1125" dirty="0">
                <a:latin typeface="Arial"/>
                <a:cs typeface="Arial"/>
              </a:rPr>
              <a:t> </a:t>
            </a:r>
            <a:r>
              <a:rPr sz="4100" spc="-70" dirty="0">
                <a:latin typeface="Arial"/>
                <a:cs typeface="Arial"/>
              </a:rPr>
              <a:t>a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70" dirty="0">
                <a:latin typeface="Arial"/>
                <a:cs typeface="Arial"/>
              </a:rPr>
              <a:t>stack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80" dirty="0">
                <a:latin typeface="Arial"/>
                <a:cs typeface="Arial"/>
              </a:rPr>
              <a:t>with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30" dirty="0">
                <a:latin typeface="Arial"/>
                <a:cs typeface="Arial"/>
              </a:rPr>
              <a:t>sidebar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20" dirty="0">
                <a:latin typeface="Arial"/>
                <a:cs typeface="Arial"/>
              </a:rPr>
              <a:t>navigation</a:t>
            </a:r>
            <a:endParaRPr sz="4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854232" y="10976320"/>
            <a:ext cx="163322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©</a:t>
            </a:r>
            <a:r>
              <a:rPr sz="1150" spc="-20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u="sng" dirty="0">
                <a:solidFill>
                  <a:srgbClr val="C0C0C0"/>
                </a:solidFill>
                <a:uFill>
                  <a:solidFill>
                    <a:srgbClr val="C0C0C0"/>
                  </a:solidFill>
                </a:uFill>
                <a:latin typeface="Arial"/>
                <a:cs typeface="Arial"/>
              </a:rPr>
              <a:t>CC</a:t>
            </a:r>
            <a:r>
              <a:rPr sz="1150" spc="-1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2015</a:t>
            </a:r>
            <a:r>
              <a:rPr sz="1150" spc="-1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RStudio,</a:t>
            </a:r>
            <a:r>
              <a:rPr sz="1150" spc="-1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Inc.</a:t>
            </a:r>
            <a:endParaRPr sz="115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u="none" spc="15" dirty="0"/>
              <a:t>Slides</a:t>
            </a:r>
            <a:r>
              <a:rPr u="none" spc="-10" dirty="0"/>
              <a:t> </a:t>
            </a:r>
            <a:r>
              <a:rPr u="none" spc="35" dirty="0"/>
              <a:t>at:</a:t>
            </a:r>
            <a:r>
              <a:rPr u="none" spc="-10" dirty="0"/>
              <a:t> </a:t>
            </a:r>
            <a:r>
              <a:rPr spc="80" dirty="0"/>
              <a:t>bit.ly/shiny-quickstart-3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2643010" y="3361154"/>
            <a:ext cx="2863850" cy="1277620"/>
            <a:chOff x="2643010" y="3361154"/>
            <a:chExt cx="2863850" cy="127762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43010" y="3482324"/>
              <a:ext cx="870906" cy="103680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35999" y="3361154"/>
              <a:ext cx="1370509" cy="127744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507746" y="3497961"/>
              <a:ext cx="1090930" cy="1010919"/>
            </a:xfrm>
            <a:custGeom>
              <a:avLst/>
              <a:gdLst/>
              <a:ahLst/>
              <a:cxnLst/>
              <a:rect l="l" t="t" r="r" b="b"/>
              <a:pathLst>
                <a:path w="1090929" h="1010920">
                  <a:moveTo>
                    <a:pt x="0" y="0"/>
                  </a:moveTo>
                  <a:lnTo>
                    <a:pt x="0" y="1010578"/>
                  </a:lnTo>
                  <a:lnTo>
                    <a:pt x="1090406" y="774159"/>
                  </a:lnTo>
                  <a:lnTo>
                    <a:pt x="732961" y="774159"/>
                  </a:lnTo>
                  <a:lnTo>
                    <a:pt x="722491" y="334382"/>
                  </a:lnTo>
                  <a:lnTo>
                    <a:pt x="1084797" y="3343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AAD6">
                <a:alpha val="478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053512" y="5136211"/>
            <a:ext cx="1370406" cy="1495814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08620" y="2049020"/>
            <a:ext cx="12687300" cy="1374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850" b="1" u="none" dirty="0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sz="8850" b="1" u="none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8850" b="1" u="none" spc="-195" dirty="0">
                <a:solidFill>
                  <a:srgbClr val="000000"/>
                </a:solidFill>
                <a:latin typeface="Arial"/>
                <a:cs typeface="Arial"/>
              </a:rPr>
              <a:t>Shiny</a:t>
            </a:r>
            <a:r>
              <a:rPr sz="8850" b="1" u="none" spc="-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8850" b="1" u="none" spc="-55" dirty="0">
                <a:solidFill>
                  <a:srgbClr val="000000"/>
                </a:solidFill>
                <a:latin typeface="Arial"/>
                <a:cs typeface="Arial"/>
              </a:rPr>
              <a:t>Layout</a:t>
            </a:r>
            <a:r>
              <a:rPr sz="8850" b="1" u="none" spc="-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8850" b="1" u="none" spc="-70" dirty="0">
                <a:solidFill>
                  <a:srgbClr val="000000"/>
                </a:solidFill>
                <a:latin typeface="Arial"/>
                <a:cs typeface="Arial"/>
              </a:rPr>
              <a:t>Guide</a:t>
            </a:r>
            <a:endParaRPr sz="88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795425" y="10976320"/>
            <a:ext cx="262699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©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2015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RStudio,</a:t>
            </a:r>
            <a:r>
              <a:rPr sz="1150" spc="-10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Inc.</a:t>
            </a:r>
            <a:r>
              <a:rPr sz="1150" spc="-6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All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rights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reserved.</a:t>
            </a:r>
            <a:endParaRPr sz="115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1847075" y="19948"/>
            <a:ext cx="817435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solidFill>
                  <a:srgbClr val="53585F"/>
                </a:solidFill>
                <a:latin typeface="Arial"/>
                <a:cs typeface="Arial"/>
              </a:rPr>
              <a:t>Slides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spc="35" dirty="0">
                <a:solidFill>
                  <a:srgbClr val="53585F"/>
                </a:solidFill>
                <a:latin typeface="Arial"/>
                <a:cs typeface="Arial"/>
              </a:rPr>
              <a:t>at: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u="sng" spc="80" dirty="0">
                <a:solidFill>
                  <a:srgbClr val="53585F"/>
                </a:solidFill>
                <a:uFill>
                  <a:solidFill>
                    <a:srgbClr val="53585F"/>
                  </a:solidFill>
                </a:uFill>
                <a:latin typeface="Arial"/>
                <a:cs typeface="Arial"/>
              </a:rPr>
              <a:t>bit.ly/shiny-quickstart-3</a:t>
            </a:r>
            <a:endParaRPr sz="42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54237" y="4247874"/>
            <a:ext cx="13547090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750" u="sng" spc="70" dirty="0">
                <a:solidFill>
                  <a:srgbClr val="0096FF"/>
                </a:solidFill>
                <a:uFill>
                  <a:solidFill>
                    <a:srgbClr val="0096FF"/>
                  </a:solidFill>
                </a:uFill>
                <a:latin typeface="Arial"/>
                <a:cs typeface="Arial"/>
                <a:hlinkClick r:id="rId4"/>
              </a:rPr>
              <a:t>http://shiny.rstudio.com/articles/layout-guide.html</a:t>
            </a:r>
            <a:endParaRPr sz="47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01324" y="8442333"/>
            <a:ext cx="13096875" cy="147701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5690"/>
              </a:lnSpc>
              <a:spcBef>
                <a:spcPts val="245"/>
              </a:spcBef>
            </a:pPr>
            <a:r>
              <a:rPr sz="4750" spc="-165" dirty="0">
                <a:latin typeface="Arial"/>
                <a:cs typeface="Arial"/>
              </a:rPr>
              <a:t>You</a:t>
            </a:r>
            <a:r>
              <a:rPr sz="4750" dirty="0">
                <a:latin typeface="Arial"/>
                <a:cs typeface="Arial"/>
              </a:rPr>
              <a:t> </a:t>
            </a:r>
            <a:r>
              <a:rPr sz="4750" spc="45" dirty="0">
                <a:latin typeface="Arial"/>
                <a:cs typeface="Arial"/>
              </a:rPr>
              <a:t>can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80" dirty="0">
                <a:latin typeface="Arial"/>
                <a:cs typeface="Arial"/>
              </a:rPr>
              <a:t>build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70" dirty="0">
                <a:latin typeface="Arial"/>
                <a:cs typeface="Arial"/>
              </a:rPr>
              <a:t>sophisticated,</a:t>
            </a:r>
            <a:r>
              <a:rPr sz="4750" dirty="0">
                <a:latin typeface="Arial"/>
                <a:cs typeface="Arial"/>
              </a:rPr>
              <a:t> </a:t>
            </a:r>
            <a:r>
              <a:rPr sz="4750" spc="65" dirty="0">
                <a:latin typeface="Arial"/>
                <a:cs typeface="Arial"/>
              </a:rPr>
              <a:t>customized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35" dirty="0">
                <a:latin typeface="Arial"/>
                <a:cs typeface="Arial"/>
              </a:rPr>
              <a:t>layouts </a:t>
            </a:r>
            <a:r>
              <a:rPr sz="4750" spc="-1305" dirty="0">
                <a:latin typeface="Arial"/>
                <a:cs typeface="Arial"/>
              </a:rPr>
              <a:t> </a:t>
            </a:r>
            <a:r>
              <a:rPr sz="4750" spc="100" dirty="0">
                <a:latin typeface="Arial"/>
                <a:cs typeface="Arial"/>
              </a:rPr>
              <a:t>with</a:t>
            </a:r>
            <a:r>
              <a:rPr sz="4750" dirty="0">
                <a:latin typeface="Arial"/>
                <a:cs typeface="Arial"/>
              </a:rPr>
              <a:t> </a:t>
            </a:r>
            <a:r>
              <a:rPr sz="4750" spc="-15" dirty="0">
                <a:latin typeface="Arial"/>
                <a:cs typeface="Arial"/>
              </a:rPr>
              <a:t>Shiny’s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75" dirty="0">
                <a:latin typeface="Arial"/>
                <a:cs typeface="Arial"/>
              </a:rPr>
              <a:t>grid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40" dirty="0">
                <a:latin typeface="Arial"/>
                <a:cs typeface="Arial"/>
              </a:rPr>
              <a:t>system.</a:t>
            </a:r>
            <a:endParaRPr sz="475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19471" y="5565087"/>
            <a:ext cx="13686097" cy="2546157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43122" y="2656877"/>
            <a:ext cx="9018270" cy="5929630"/>
          </a:xfrm>
          <a:prstGeom prst="rect">
            <a:avLst/>
          </a:prstGeom>
        </p:spPr>
        <p:txBody>
          <a:bodyPr vert="horz" wrap="square" lIns="0" tIns="429259" rIns="0" bIns="0" rtlCol="0">
            <a:spAutoFit/>
          </a:bodyPr>
          <a:lstStyle/>
          <a:p>
            <a:pPr marL="12065" marR="5080" algn="ctr">
              <a:lnSpc>
                <a:spcPct val="75200"/>
              </a:lnSpc>
              <a:spcBef>
                <a:spcPts val="3379"/>
              </a:spcBef>
            </a:pPr>
            <a:r>
              <a:rPr sz="11000" u="none" spc="390" dirty="0">
                <a:solidFill>
                  <a:srgbClr val="C0C0C0"/>
                </a:solidFill>
                <a:latin typeface="Palatino Linotype"/>
                <a:cs typeface="Palatino Linotype"/>
              </a:rPr>
              <a:t>Use </a:t>
            </a:r>
            <a:r>
              <a:rPr sz="11000" u="none" spc="1100" dirty="0">
                <a:solidFill>
                  <a:srgbClr val="C0C0C0"/>
                </a:solidFill>
                <a:latin typeface="Palatino Linotype"/>
                <a:cs typeface="Palatino Linotype"/>
              </a:rPr>
              <a:t>a </a:t>
            </a:r>
            <a:r>
              <a:rPr sz="11000" u="none" spc="1105" dirty="0">
                <a:solidFill>
                  <a:srgbClr val="C0C0C0"/>
                </a:solidFill>
                <a:latin typeface="Palatino Linotype"/>
                <a:cs typeface="Palatino Linotype"/>
              </a:rPr>
              <a:t> </a:t>
            </a:r>
            <a:r>
              <a:rPr sz="11000" u="none" spc="710" dirty="0">
                <a:solidFill>
                  <a:srgbClr val="FFFFFF"/>
                </a:solidFill>
                <a:latin typeface="Palatino Linotype"/>
                <a:cs typeface="Palatino Linotype"/>
              </a:rPr>
              <a:t>prepackaged</a:t>
            </a:r>
            <a:endParaRPr sz="11000">
              <a:latin typeface="Palatino Linotype"/>
              <a:cs typeface="Palatino Linotype"/>
            </a:endParaRPr>
          </a:p>
          <a:p>
            <a:pPr algn="ctr">
              <a:lnSpc>
                <a:spcPts val="23345"/>
              </a:lnSpc>
            </a:pPr>
            <a:r>
              <a:rPr sz="22800" u="none" spc="990" dirty="0">
                <a:solidFill>
                  <a:srgbClr val="FFFFFF"/>
                </a:solidFill>
                <a:latin typeface="Palatino Linotype"/>
                <a:cs typeface="Palatino Linotype"/>
              </a:rPr>
              <a:t>layout</a:t>
            </a:r>
            <a:endParaRPr sz="228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847075" y="19948"/>
            <a:ext cx="817435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solidFill>
                  <a:srgbClr val="53585F"/>
                </a:solidFill>
                <a:latin typeface="Arial"/>
                <a:cs typeface="Arial"/>
              </a:rPr>
              <a:t>Slides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spc="35" dirty="0">
                <a:solidFill>
                  <a:srgbClr val="53585F"/>
                </a:solidFill>
                <a:latin typeface="Arial"/>
                <a:cs typeface="Arial"/>
              </a:rPr>
              <a:t>at: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u="sng" spc="80" dirty="0">
                <a:solidFill>
                  <a:srgbClr val="53585F"/>
                </a:solidFill>
                <a:uFill>
                  <a:solidFill>
                    <a:srgbClr val="53585F"/>
                  </a:solidFill>
                </a:uFill>
                <a:latin typeface="Arial"/>
                <a:cs typeface="Arial"/>
              </a:rPr>
              <a:t>bit.ly/shiny-quickstart-3</a:t>
            </a:r>
            <a:endParaRPr sz="42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85237" y="3357818"/>
            <a:ext cx="11621770" cy="147701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5690"/>
              </a:lnSpc>
              <a:spcBef>
                <a:spcPts val="245"/>
              </a:spcBef>
            </a:pPr>
            <a:r>
              <a:rPr sz="4750" spc="-15" dirty="0">
                <a:latin typeface="Arial"/>
                <a:cs typeface="Arial"/>
              </a:rPr>
              <a:t>Use </a:t>
            </a:r>
            <a:r>
              <a:rPr sz="4750" spc="100" dirty="0">
                <a:latin typeface="Arial"/>
                <a:cs typeface="Arial"/>
              </a:rPr>
              <a:t>with </a:t>
            </a:r>
            <a:r>
              <a:rPr sz="4750" spc="-45" dirty="0">
                <a:solidFill>
                  <a:srgbClr val="0365C0"/>
                </a:solidFill>
                <a:latin typeface="Arial"/>
                <a:cs typeface="Arial"/>
              </a:rPr>
              <a:t>sidebarPanel() </a:t>
            </a:r>
            <a:r>
              <a:rPr sz="4750" spc="45" dirty="0">
                <a:latin typeface="Arial"/>
                <a:cs typeface="Arial"/>
              </a:rPr>
              <a:t>and </a:t>
            </a:r>
            <a:r>
              <a:rPr sz="4750" spc="-75" dirty="0">
                <a:solidFill>
                  <a:srgbClr val="0365C0"/>
                </a:solidFill>
                <a:latin typeface="Arial"/>
                <a:cs typeface="Arial"/>
              </a:rPr>
              <a:t>mainPanel() </a:t>
            </a:r>
            <a:r>
              <a:rPr sz="4750" spc="140" dirty="0">
                <a:latin typeface="Arial"/>
                <a:cs typeface="Arial"/>
              </a:rPr>
              <a:t>to </a:t>
            </a:r>
            <a:r>
              <a:rPr sz="4750" spc="-1305" dirty="0">
                <a:latin typeface="Arial"/>
                <a:cs typeface="Arial"/>
              </a:rPr>
              <a:t> </a:t>
            </a:r>
            <a:r>
              <a:rPr sz="4750" spc="55" dirty="0">
                <a:latin typeface="Arial"/>
                <a:cs typeface="Arial"/>
              </a:rPr>
              <a:t>divide</a:t>
            </a:r>
            <a:r>
              <a:rPr sz="4750" dirty="0">
                <a:latin typeface="Arial"/>
                <a:cs typeface="Arial"/>
              </a:rPr>
              <a:t> </a:t>
            </a:r>
            <a:r>
              <a:rPr sz="4750" spc="100" dirty="0">
                <a:latin typeface="Arial"/>
                <a:cs typeface="Arial"/>
              </a:rPr>
              <a:t>app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75" dirty="0">
                <a:latin typeface="Arial"/>
                <a:cs typeface="Arial"/>
              </a:rPr>
              <a:t>into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160" dirty="0">
                <a:latin typeface="Arial"/>
                <a:cs typeface="Arial"/>
              </a:rPr>
              <a:t>two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50" dirty="0">
                <a:latin typeface="Arial"/>
                <a:cs typeface="Arial"/>
              </a:rPr>
              <a:t>sections.</a:t>
            </a:r>
            <a:endParaRPr sz="475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874288" y="5245913"/>
            <a:ext cx="7298690" cy="5822315"/>
            <a:chOff x="1874288" y="5245913"/>
            <a:chExt cx="7298690" cy="5822315"/>
          </a:xfrm>
        </p:grpSpPr>
        <p:sp>
          <p:nvSpPr>
            <p:cNvPr id="9" name="object 9"/>
            <p:cNvSpPr/>
            <p:nvPr/>
          </p:nvSpPr>
          <p:spPr>
            <a:xfrm>
              <a:off x="1874278" y="5444864"/>
              <a:ext cx="7036434" cy="5622925"/>
            </a:xfrm>
            <a:custGeom>
              <a:avLst/>
              <a:gdLst/>
              <a:ahLst/>
              <a:cxnLst/>
              <a:rect l="l" t="t" r="r" b="b"/>
              <a:pathLst>
                <a:path w="7036434" h="5622925">
                  <a:moveTo>
                    <a:pt x="7036435" y="0"/>
                  </a:moveTo>
                  <a:lnTo>
                    <a:pt x="0" y="0"/>
                  </a:lnTo>
                  <a:lnTo>
                    <a:pt x="0" y="5319217"/>
                  </a:lnTo>
                  <a:lnTo>
                    <a:pt x="0" y="5622861"/>
                  </a:lnTo>
                  <a:lnTo>
                    <a:pt x="7036435" y="5622861"/>
                  </a:lnTo>
                  <a:lnTo>
                    <a:pt x="7036435" y="5319217"/>
                  </a:lnTo>
                  <a:lnTo>
                    <a:pt x="7036435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36060" y="5245913"/>
              <a:ext cx="7036434" cy="5518785"/>
            </a:xfrm>
            <a:custGeom>
              <a:avLst/>
              <a:gdLst/>
              <a:ahLst/>
              <a:cxnLst/>
              <a:rect l="l" t="t" r="r" b="b"/>
              <a:pathLst>
                <a:path w="7036434" h="5518784">
                  <a:moveTo>
                    <a:pt x="0" y="0"/>
                  </a:moveTo>
                  <a:lnTo>
                    <a:pt x="7036434" y="0"/>
                  </a:lnTo>
                  <a:lnTo>
                    <a:pt x="7036434" y="5518156"/>
                  </a:lnTo>
                  <a:lnTo>
                    <a:pt x="0" y="5518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489893" y="5093975"/>
            <a:ext cx="5492115" cy="36277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7850" marR="859155" indent="-578485">
              <a:lnSpc>
                <a:spcPct val="155500"/>
              </a:lnSpc>
              <a:spcBef>
                <a:spcPts val="100"/>
              </a:spcBef>
            </a:pPr>
            <a:r>
              <a:rPr sz="3800" spc="-10" dirty="0">
                <a:latin typeface="Courier New"/>
                <a:cs typeface="Courier New"/>
              </a:rPr>
              <a:t>ui</a:t>
            </a:r>
            <a:r>
              <a:rPr sz="3800" spc="-50" dirty="0">
                <a:latin typeface="Courier New"/>
                <a:cs typeface="Courier New"/>
              </a:rPr>
              <a:t> </a:t>
            </a:r>
            <a:r>
              <a:rPr sz="3800" spc="-10" dirty="0">
                <a:latin typeface="Courier New"/>
                <a:cs typeface="Courier New"/>
              </a:rPr>
              <a:t>&lt;-</a:t>
            </a:r>
            <a:r>
              <a:rPr sz="3800" spc="-45" dirty="0">
                <a:latin typeface="Courier New"/>
                <a:cs typeface="Courier New"/>
              </a:rPr>
              <a:t> </a:t>
            </a:r>
            <a:r>
              <a:rPr sz="3800" spc="-5" dirty="0">
                <a:latin typeface="Courier New"/>
                <a:cs typeface="Courier New"/>
              </a:rPr>
              <a:t>fluidPage( </a:t>
            </a:r>
            <a:r>
              <a:rPr sz="3800" spc="-2265" dirty="0">
                <a:latin typeface="Courier New"/>
                <a:cs typeface="Courier New"/>
              </a:rPr>
              <a:t>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sidebarLayout(</a:t>
            </a:r>
            <a:endParaRPr sz="3800" dirty="0">
              <a:latin typeface="Courier New"/>
              <a:cs typeface="Courier New"/>
            </a:endParaRPr>
          </a:p>
          <a:p>
            <a:pPr marL="1155700">
              <a:lnSpc>
                <a:spcPct val="155500"/>
              </a:lnSpc>
            </a:pP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sidebarPanel(),  mainPanel()</a:t>
            </a:r>
            <a:endParaRPr sz="3800" dirty="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89893" y="8695960"/>
            <a:ext cx="867410" cy="1826895"/>
          </a:xfrm>
          <a:prstGeom prst="rect">
            <a:avLst/>
          </a:prstGeom>
        </p:spPr>
        <p:txBody>
          <a:bodyPr vert="horz" wrap="square" lIns="0" tIns="334010" rIns="0" bIns="0" rtlCol="0">
            <a:spAutoFit/>
          </a:bodyPr>
          <a:lstStyle/>
          <a:p>
            <a:pPr algn="r">
              <a:lnSpc>
                <a:spcPct val="100000"/>
              </a:lnSpc>
              <a:spcBef>
                <a:spcPts val="2630"/>
              </a:spcBef>
            </a:pP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)</a:t>
            </a:r>
            <a:endParaRPr sz="3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30"/>
              </a:spcBef>
            </a:pPr>
            <a:r>
              <a:rPr sz="3800" spc="-5" dirty="0">
                <a:latin typeface="Courier New"/>
                <a:cs typeface="Courier New"/>
              </a:rPr>
              <a:t>)</a:t>
            </a:r>
            <a:endParaRPr sz="3800">
              <a:latin typeface="Courier New"/>
              <a:cs typeface="Courier New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607006" y="5339989"/>
            <a:ext cx="7287895" cy="4345940"/>
            <a:chOff x="10607006" y="5339989"/>
            <a:chExt cx="7287895" cy="4345940"/>
          </a:xfrm>
        </p:grpSpPr>
        <p:sp>
          <p:nvSpPr>
            <p:cNvPr id="14" name="object 14"/>
            <p:cNvSpPr/>
            <p:nvPr/>
          </p:nvSpPr>
          <p:spPr>
            <a:xfrm>
              <a:off x="10607002" y="5758999"/>
              <a:ext cx="7036434" cy="3926840"/>
            </a:xfrm>
            <a:custGeom>
              <a:avLst/>
              <a:gdLst/>
              <a:ahLst/>
              <a:cxnLst/>
              <a:rect l="l" t="t" r="r" b="b"/>
              <a:pathLst>
                <a:path w="7036434" h="3926840">
                  <a:moveTo>
                    <a:pt x="7036435" y="0"/>
                  </a:moveTo>
                  <a:lnTo>
                    <a:pt x="0" y="0"/>
                  </a:lnTo>
                  <a:lnTo>
                    <a:pt x="0" y="3732860"/>
                  </a:lnTo>
                  <a:lnTo>
                    <a:pt x="0" y="3926573"/>
                  </a:lnTo>
                  <a:lnTo>
                    <a:pt x="7036435" y="3926573"/>
                  </a:lnTo>
                  <a:lnTo>
                    <a:pt x="7036435" y="3732860"/>
                  </a:lnTo>
                  <a:lnTo>
                    <a:pt x="7036435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842601" y="5345387"/>
              <a:ext cx="7047230" cy="4146550"/>
            </a:xfrm>
            <a:custGeom>
              <a:avLst/>
              <a:gdLst/>
              <a:ahLst/>
              <a:cxnLst/>
              <a:rect l="l" t="t" r="r" b="b"/>
              <a:pathLst>
                <a:path w="7047230" h="4146550">
                  <a:moveTo>
                    <a:pt x="0" y="0"/>
                  </a:moveTo>
                  <a:lnTo>
                    <a:pt x="7046905" y="0"/>
                  </a:lnTo>
                  <a:lnTo>
                    <a:pt x="7046905" y="4146470"/>
                  </a:lnTo>
                  <a:lnTo>
                    <a:pt x="0" y="41464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842601" y="5345386"/>
              <a:ext cx="7047230" cy="4146550"/>
            </a:xfrm>
            <a:custGeom>
              <a:avLst/>
              <a:gdLst/>
              <a:ahLst/>
              <a:cxnLst/>
              <a:rect l="l" t="t" r="r" b="b"/>
              <a:pathLst>
                <a:path w="7047230" h="4146550">
                  <a:moveTo>
                    <a:pt x="0" y="0"/>
                  </a:moveTo>
                  <a:lnTo>
                    <a:pt x="7046905" y="0"/>
                  </a:lnTo>
                  <a:lnTo>
                    <a:pt x="7046905" y="4146471"/>
                  </a:lnTo>
                  <a:lnTo>
                    <a:pt x="0" y="4146471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021276" y="5539098"/>
              <a:ext cx="2570480" cy="3654425"/>
            </a:xfrm>
            <a:custGeom>
              <a:avLst/>
              <a:gdLst/>
              <a:ahLst/>
              <a:cxnLst/>
              <a:rect l="l" t="t" r="r" b="b"/>
              <a:pathLst>
                <a:path w="2570480" h="3654425">
                  <a:moveTo>
                    <a:pt x="2416041" y="0"/>
                  </a:moveTo>
                  <a:lnTo>
                    <a:pt x="157063" y="0"/>
                  </a:lnTo>
                  <a:lnTo>
                    <a:pt x="107895" y="8394"/>
                  </a:lnTo>
                  <a:lnTo>
                    <a:pt x="65911" y="31613"/>
                  </a:lnTo>
                  <a:lnTo>
                    <a:pt x="33263" y="66714"/>
                  </a:lnTo>
                  <a:lnTo>
                    <a:pt x="12097" y="110752"/>
                  </a:lnTo>
                  <a:lnTo>
                    <a:pt x="4565" y="160783"/>
                  </a:lnTo>
                  <a:lnTo>
                    <a:pt x="0" y="3492195"/>
                  </a:lnTo>
                  <a:lnTo>
                    <a:pt x="8007" y="3542367"/>
                  </a:lnTo>
                  <a:lnTo>
                    <a:pt x="30304" y="3586742"/>
                  </a:lnTo>
                  <a:lnTo>
                    <a:pt x="64304" y="3622246"/>
                  </a:lnTo>
                  <a:lnTo>
                    <a:pt x="107420" y="3645803"/>
                  </a:lnTo>
                  <a:lnTo>
                    <a:pt x="157063" y="3654338"/>
                  </a:lnTo>
                  <a:lnTo>
                    <a:pt x="2416041" y="3654338"/>
                  </a:lnTo>
                  <a:lnTo>
                    <a:pt x="2465354" y="3645803"/>
                  </a:lnTo>
                  <a:lnTo>
                    <a:pt x="2507683" y="3622246"/>
                  </a:lnTo>
                  <a:lnTo>
                    <a:pt x="2540744" y="3586742"/>
                  </a:lnTo>
                  <a:lnTo>
                    <a:pt x="2562254" y="3542367"/>
                  </a:lnTo>
                  <a:lnTo>
                    <a:pt x="2569932" y="3492195"/>
                  </a:lnTo>
                  <a:lnTo>
                    <a:pt x="2569932" y="160783"/>
                  </a:lnTo>
                  <a:lnTo>
                    <a:pt x="2562254" y="110752"/>
                  </a:lnTo>
                  <a:lnTo>
                    <a:pt x="2540744" y="66714"/>
                  </a:lnTo>
                  <a:lnTo>
                    <a:pt x="2507683" y="31613"/>
                  </a:lnTo>
                  <a:lnTo>
                    <a:pt x="2465354" y="8394"/>
                  </a:lnTo>
                  <a:lnTo>
                    <a:pt x="2416041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021276" y="5539098"/>
              <a:ext cx="2570480" cy="3654425"/>
            </a:xfrm>
            <a:custGeom>
              <a:avLst/>
              <a:gdLst/>
              <a:ahLst/>
              <a:cxnLst/>
              <a:rect l="l" t="t" r="r" b="b"/>
              <a:pathLst>
                <a:path w="2570480" h="3654425">
                  <a:moveTo>
                    <a:pt x="0" y="3492195"/>
                  </a:moveTo>
                  <a:lnTo>
                    <a:pt x="4560" y="160783"/>
                  </a:lnTo>
                  <a:lnTo>
                    <a:pt x="12093" y="110752"/>
                  </a:lnTo>
                  <a:lnTo>
                    <a:pt x="33259" y="66714"/>
                  </a:lnTo>
                  <a:lnTo>
                    <a:pt x="65909" y="31613"/>
                  </a:lnTo>
                  <a:lnTo>
                    <a:pt x="107893" y="8394"/>
                  </a:lnTo>
                  <a:lnTo>
                    <a:pt x="157063" y="0"/>
                  </a:lnTo>
                  <a:lnTo>
                    <a:pt x="2416036" y="0"/>
                  </a:lnTo>
                  <a:lnTo>
                    <a:pt x="2465350" y="8394"/>
                  </a:lnTo>
                  <a:lnTo>
                    <a:pt x="2507679" y="31613"/>
                  </a:lnTo>
                  <a:lnTo>
                    <a:pt x="2540739" y="66714"/>
                  </a:lnTo>
                  <a:lnTo>
                    <a:pt x="2562249" y="110752"/>
                  </a:lnTo>
                  <a:lnTo>
                    <a:pt x="2569926" y="160783"/>
                  </a:lnTo>
                  <a:lnTo>
                    <a:pt x="2569926" y="3492195"/>
                  </a:lnTo>
                  <a:lnTo>
                    <a:pt x="2562249" y="3542367"/>
                  </a:lnTo>
                  <a:lnTo>
                    <a:pt x="2540739" y="3586743"/>
                  </a:lnTo>
                  <a:lnTo>
                    <a:pt x="2507679" y="3622246"/>
                  </a:lnTo>
                  <a:lnTo>
                    <a:pt x="2465350" y="3645803"/>
                  </a:lnTo>
                  <a:lnTo>
                    <a:pt x="2416036" y="3654338"/>
                  </a:lnTo>
                  <a:lnTo>
                    <a:pt x="157063" y="3654338"/>
                  </a:lnTo>
                  <a:lnTo>
                    <a:pt x="107419" y="3645803"/>
                  </a:lnTo>
                  <a:lnTo>
                    <a:pt x="64303" y="3622246"/>
                  </a:lnTo>
                  <a:lnTo>
                    <a:pt x="30304" y="3586743"/>
                  </a:lnTo>
                  <a:lnTo>
                    <a:pt x="8007" y="3542367"/>
                  </a:lnTo>
                  <a:lnTo>
                    <a:pt x="0" y="3492195"/>
                  </a:lnTo>
                  <a:close/>
                </a:path>
              </a:pathLst>
            </a:custGeom>
            <a:ln w="20941">
              <a:solidFill>
                <a:srgbClr val="51A7F9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1323279" y="6619809"/>
            <a:ext cx="1969770" cy="14306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67335" marR="5080" indent="-255270">
              <a:lnSpc>
                <a:spcPct val="100000"/>
              </a:lnSpc>
              <a:spcBef>
                <a:spcPts val="114"/>
              </a:spcBef>
            </a:pPr>
            <a:r>
              <a:rPr sz="4600" spc="25" dirty="0">
                <a:solidFill>
                  <a:srgbClr val="51A7F9"/>
                </a:solidFill>
                <a:latin typeface="Arial"/>
                <a:cs typeface="Arial"/>
              </a:rPr>
              <a:t>sidebar  </a:t>
            </a:r>
            <a:r>
              <a:rPr sz="4600" spc="5" dirty="0">
                <a:solidFill>
                  <a:srgbClr val="51A7F9"/>
                </a:solidFill>
                <a:latin typeface="Arial"/>
                <a:cs typeface="Arial"/>
              </a:rPr>
              <a:t>panel</a:t>
            </a:r>
            <a:endParaRPr sz="46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046844" y="7519405"/>
            <a:ext cx="1475105" cy="976630"/>
          </a:xfrm>
          <a:custGeom>
            <a:avLst/>
            <a:gdLst/>
            <a:ahLst/>
            <a:cxnLst/>
            <a:rect l="l" t="t" r="r" b="b"/>
            <a:pathLst>
              <a:path w="1475104" h="976629">
                <a:moveTo>
                  <a:pt x="1036617" y="0"/>
                </a:moveTo>
                <a:lnTo>
                  <a:pt x="1036617" y="249991"/>
                </a:lnTo>
                <a:lnTo>
                  <a:pt x="0" y="249991"/>
                </a:lnTo>
                <a:lnTo>
                  <a:pt x="0" y="721181"/>
                </a:lnTo>
                <a:lnTo>
                  <a:pt x="1036617" y="721181"/>
                </a:lnTo>
                <a:lnTo>
                  <a:pt x="1036617" y="976112"/>
                </a:lnTo>
                <a:lnTo>
                  <a:pt x="1474981" y="488056"/>
                </a:lnTo>
                <a:lnTo>
                  <a:pt x="1036617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821565" y="5518156"/>
            <a:ext cx="3822065" cy="3654425"/>
          </a:xfrm>
          <a:custGeom>
            <a:avLst/>
            <a:gdLst/>
            <a:ahLst/>
            <a:cxnLst/>
            <a:rect l="l" t="t" r="r" b="b"/>
            <a:pathLst>
              <a:path w="3822065" h="3654425">
                <a:moveTo>
                  <a:pt x="2463" y="3493104"/>
                </a:moveTo>
                <a:lnTo>
                  <a:pt x="0" y="161692"/>
                </a:lnTo>
                <a:lnTo>
                  <a:pt x="8263" y="111567"/>
                </a:lnTo>
                <a:lnTo>
                  <a:pt x="31171" y="67303"/>
                </a:lnTo>
                <a:lnTo>
                  <a:pt x="65899" y="31933"/>
                </a:lnTo>
                <a:lnTo>
                  <a:pt x="109626" y="8488"/>
                </a:lnTo>
                <a:lnTo>
                  <a:pt x="159526" y="0"/>
                </a:lnTo>
                <a:lnTo>
                  <a:pt x="3662155" y="0"/>
                </a:lnTo>
                <a:lnTo>
                  <a:pt x="3712075" y="8488"/>
                </a:lnTo>
                <a:lnTo>
                  <a:pt x="3755849" y="31933"/>
                </a:lnTo>
                <a:lnTo>
                  <a:pt x="3790634" y="67303"/>
                </a:lnTo>
                <a:lnTo>
                  <a:pt x="3813590" y="111567"/>
                </a:lnTo>
                <a:lnTo>
                  <a:pt x="3821873" y="161692"/>
                </a:lnTo>
                <a:lnTo>
                  <a:pt x="3821873" y="3493104"/>
                </a:lnTo>
                <a:lnTo>
                  <a:pt x="3813590" y="3543182"/>
                </a:lnTo>
                <a:lnTo>
                  <a:pt x="3790634" y="3587332"/>
                </a:lnTo>
                <a:lnTo>
                  <a:pt x="3755849" y="3622566"/>
                </a:lnTo>
                <a:lnTo>
                  <a:pt x="3712075" y="3645898"/>
                </a:lnTo>
                <a:lnTo>
                  <a:pt x="3662155" y="3654339"/>
                </a:lnTo>
                <a:lnTo>
                  <a:pt x="159526" y="3654339"/>
                </a:lnTo>
                <a:lnTo>
                  <a:pt x="109882" y="3645898"/>
                </a:lnTo>
                <a:lnTo>
                  <a:pt x="66766" y="3622566"/>
                </a:lnTo>
                <a:lnTo>
                  <a:pt x="32767" y="3587332"/>
                </a:lnTo>
                <a:lnTo>
                  <a:pt x="10470" y="3543182"/>
                </a:lnTo>
                <a:lnTo>
                  <a:pt x="2463" y="3493104"/>
                </a:lnTo>
                <a:close/>
              </a:path>
            </a:pathLst>
          </a:custGeom>
          <a:ln w="20941">
            <a:solidFill>
              <a:srgbClr val="51A7F9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4285681" y="6956431"/>
            <a:ext cx="2893695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600" spc="5" dirty="0">
                <a:solidFill>
                  <a:srgbClr val="51A7F9"/>
                </a:solidFill>
                <a:latin typeface="Arial"/>
                <a:cs typeface="Arial"/>
              </a:rPr>
              <a:t>main</a:t>
            </a:r>
            <a:r>
              <a:rPr sz="4600" spc="-65" dirty="0">
                <a:solidFill>
                  <a:srgbClr val="51A7F9"/>
                </a:solidFill>
                <a:latin typeface="Arial"/>
                <a:cs typeface="Arial"/>
              </a:rPr>
              <a:t> </a:t>
            </a:r>
            <a:r>
              <a:rPr sz="4600" spc="5" dirty="0">
                <a:solidFill>
                  <a:srgbClr val="51A7F9"/>
                </a:solidFill>
                <a:latin typeface="Arial"/>
                <a:cs typeface="Arial"/>
              </a:rPr>
              <a:t>panel</a:t>
            </a:r>
            <a:endParaRPr sz="46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267166" y="10003444"/>
            <a:ext cx="3717925" cy="7296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600" spc="30" dirty="0">
                <a:solidFill>
                  <a:srgbClr val="51A7F9"/>
                </a:solidFill>
                <a:latin typeface="Arial"/>
                <a:cs typeface="Arial"/>
              </a:rPr>
              <a:t>sidebar</a:t>
            </a:r>
            <a:r>
              <a:rPr sz="4600" spc="-55" dirty="0">
                <a:solidFill>
                  <a:srgbClr val="51A7F9"/>
                </a:solidFill>
                <a:latin typeface="Arial"/>
                <a:cs typeface="Arial"/>
              </a:rPr>
              <a:t> </a:t>
            </a:r>
            <a:r>
              <a:rPr sz="4600" spc="30" dirty="0">
                <a:solidFill>
                  <a:srgbClr val="51A7F9"/>
                </a:solidFill>
                <a:latin typeface="Arial"/>
                <a:cs typeface="Arial"/>
              </a:rPr>
              <a:t>layout</a:t>
            </a:r>
            <a:endParaRPr sz="46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3820742" y="5025199"/>
            <a:ext cx="6283960" cy="6283960"/>
            <a:chOff x="13820742" y="5025199"/>
            <a:chExt cx="6283960" cy="6283960"/>
          </a:xfrm>
        </p:grpSpPr>
        <p:sp>
          <p:nvSpPr>
            <p:cNvPr id="25" name="object 25"/>
            <p:cNvSpPr/>
            <p:nvPr/>
          </p:nvSpPr>
          <p:spPr>
            <a:xfrm>
              <a:off x="14250877" y="9371443"/>
              <a:ext cx="0" cy="628650"/>
            </a:xfrm>
            <a:custGeom>
              <a:avLst/>
              <a:gdLst/>
              <a:ahLst/>
              <a:cxnLst/>
              <a:rect l="l" t="t" r="r" b="b"/>
              <a:pathLst>
                <a:path h="628650">
                  <a:moveTo>
                    <a:pt x="0" y="628253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51A7F9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3820742" y="5025199"/>
              <a:ext cx="6283960" cy="6283960"/>
            </a:xfrm>
            <a:custGeom>
              <a:avLst/>
              <a:gdLst/>
              <a:ahLst/>
              <a:cxnLst/>
              <a:rect l="l" t="t" r="r" b="b"/>
              <a:pathLst>
                <a:path w="6283959" h="6283959">
                  <a:moveTo>
                    <a:pt x="6283357" y="0"/>
                  </a:moveTo>
                  <a:lnTo>
                    <a:pt x="0" y="6283356"/>
                  </a:lnTo>
                  <a:lnTo>
                    <a:pt x="2731137" y="6283356"/>
                  </a:lnTo>
                  <a:lnTo>
                    <a:pt x="6283357" y="2731137"/>
                  </a:lnTo>
                  <a:lnTo>
                    <a:pt x="6283357" y="0"/>
                  </a:lnTo>
                  <a:close/>
                </a:path>
              </a:pathLst>
            </a:custGeom>
            <a:solidFill>
              <a:srgbClr val="0054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5794568" y="1581330"/>
            <a:ext cx="851535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u="none" spc="-40" dirty="0">
                <a:solidFill>
                  <a:srgbClr val="000000"/>
                </a:solidFill>
              </a:rPr>
              <a:t>sidebarLayout()</a:t>
            </a:r>
            <a:endParaRPr sz="9700"/>
          </a:p>
        </p:txBody>
      </p:sp>
      <p:sp>
        <p:nvSpPr>
          <p:cNvPr id="30" name="object 30"/>
          <p:cNvSpPr txBox="1"/>
          <p:nvPr/>
        </p:nvSpPr>
        <p:spPr>
          <a:xfrm>
            <a:off x="14795425" y="11010034"/>
            <a:ext cx="2626995" cy="172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©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2015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RStudio,</a:t>
            </a:r>
            <a:r>
              <a:rPr sz="1150" spc="-10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Inc.</a:t>
            </a:r>
            <a:r>
              <a:rPr sz="1150" spc="-6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All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rights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reserved.</a:t>
            </a:r>
            <a:endParaRPr sz="11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 rot="18900000">
            <a:off x="16141594" y="8280325"/>
            <a:ext cx="2737637" cy="544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285"/>
              </a:lnSpc>
            </a:pPr>
            <a:r>
              <a:rPr sz="4250" spc="5" dirty="0">
                <a:solidFill>
                  <a:srgbClr val="FFFFFF"/>
                </a:solidFill>
                <a:latin typeface="Arial"/>
                <a:cs typeface="Arial"/>
              </a:rPr>
              <a:t>Example</a:t>
            </a:r>
            <a:r>
              <a:rPr sz="425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50" spc="1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endParaRPr sz="42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 rot="18900000">
            <a:off x="16397340" y="8739375"/>
            <a:ext cx="3144455" cy="544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285"/>
              </a:lnSpc>
            </a:pPr>
            <a:r>
              <a:rPr sz="4250" spc="95" dirty="0">
                <a:solidFill>
                  <a:srgbClr val="FFFFFF"/>
                </a:solidFill>
                <a:latin typeface="Arial"/>
                <a:cs typeface="Arial"/>
              </a:rPr>
              <a:t>07-</a:t>
            </a:r>
            <a:r>
              <a:rPr sz="4250" spc="40" dirty="0">
                <a:solidFill>
                  <a:srgbClr val="FFFFFF"/>
                </a:solidFill>
                <a:latin typeface="Arial"/>
                <a:cs typeface="Arial"/>
              </a:rPr>
              <a:t>sideba</a:t>
            </a:r>
            <a:r>
              <a:rPr sz="4250" spc="-38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4250" spc="-65" dirty="0">
                <a:solidFill>
                  <a:srgbClr val="FFFFFF"/>
                </a:solidFill>
                <a:latin typeface="Arial"/>
                <a:cs typeface="Arial"/>
              </a:rPr>
              <a:t>.R</a:t>
            </a:r>
            <a:endParaRPr sz="4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847075" y="19948"/>
            <a:ext cx="817435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solidFill>
                  <a:srgbClr val="53585F"/>
                </a:solidFill>
                <a:latin typeface="Arial"/>
                <a:cs typeface="Arial"/>
              </a:rPr>
              <a:t>Slides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spc="35" dirty="0">
                <a:solidFill>
                  <a:srgbClr val="53585F"/>
                </a:solidFill>
                <a:latin typeface="Arial"/>
                <a:cs typeface="Arial"/>
              </a:rPr>
              <a:t>at: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u="sng" spc="80" dirty="0">
                <a:solidFill>
                  <a:srgbClr val="53585F"/>
                </a:solidFill>
                <a:uFill>
                  <a:solidFill>
                    <a:srgbClr val="53585F"/>
                  </a:solidFill>
                </a:uFill>
                <a:latin typeface="Arial"/>
                <a:cs typeface="Arial"/>
              </a:rPr>
              <a:t>bit.ly/shiny-quickstart-3</a:t>
            </a:r>
            <a:endParaRPr sz="42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403728" y="1288146"/>
            <a:ext cx="14672310" cy="332930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17195" algn="ctr">
              <a:lnSpc>
                <a:spcPct val="100000"/>
              </a:lnSpc>
              <a:spcBef>
                <a:spcPts val="135"/>
              </a:spcBef>
            </a:pPr>
            <a:r>
              <a:rPr sz="18000" u="none" spc="1589" baseline="-2777" dirty="0">
                <a:solidFill>
                  <a:srgbClr val="000000"/>
                </a:solidFill>
              </a:rPr>
              <a:t>#</a:t>
            </a:r>
            <a:r>
              <a:rPr sz="18000" u="none" spc="1432" baseline="-2777" dirty="0">
                <a:solidFill>
                  <a:srgbClr val="000000"/>
                </a:solidFill>
              </a:rPr>
              <a:t> </a:t>
            </a:r>
            <a:r>
              <a:rPr sz="9700" u="none" spc="-105" dirty="0">
                <a:solidFill>
                  <a:srgbClr val="000000"/>
                </a:solidFill>
              </a:rPr>
              <a:t>fixedPage()</a:t>
            </a:r>
            <a:endParaRPr sz="9700"/>
          </a:p>
          <a:p>
            <a:pPr marL="12700" marR="5080">
              <a:lnSpc>
                <a:spcPts val="5690"/>
              </a:lnSpc>
              <a:spcBef>
                <a:spcPts val="295"/>
              </a:spcBef>
            </a:pPr>
            <a:r>
              <a:rPr sz="4750" u="none" spc="-15" dirty="0">
                <a:solidFill>
                  <a:srgbClr val="000000"/>
                </a:solidFill>
              </a:rPr>
              <a:t>Creates</a:t>
            </a:r>
            <a:r>
              <a:rPr sz="4750" u="none" spc="5" dirty="0">
                <a:solidFill>
                  <a:srgbClr val="000000"/>
                </a:solidFill>
              </a:rPr>
              <a:t> </a:t>
            </a:r>
            <a:r>
              <a:rPr sz="4750" u="none" spc="-75" dirty="0">
                <a:solidFill>
                  <a:srgbClr val="000000"/>
                </a:solidFill>
              </a:rPr>
              <a:t>a</a:t>
            </a:r>
            <a:r>
              <a:rPr sz="4750" u="none" spc="5" dirty="0">
                <a:solidFill>
                  <a:srgbClr val="000000"/>
                </a:solidFill>
              </a:rPr>
              <a:t> </a:t>
            </a:r>
            <a:r>
              <a:rPr sz="4750" u="none" spc="35" dirty="0">
                <a:solidFill>
                  <a:srgbClr val="000000"/>
                </a:solidFill>
              </a:rPr>
              <a:t>page</a:t>
            </a:r>
            <a:r>
              <a:rPr sz="4750" u="none" spc="5" dirty="0">
                <a:solidFill>
                  <a:srgbClr val="000000"/>
                </a:solidFill>
              </a:rPr>
              <a:t> </a:t>
            </a:r>
            <a:r>
              <a:rPr sz="4750" u="none" spc="75" dirty="0">
                <a:solidFill>
                  <a:srgbClr val="000000"/>
                </a:solidFill>
              </a:rPr>
              <a:t>that</a:t>
            </a:r>
            <a:r>
              <a:rPr sz="4750" u="none" spc="5" dirty="0">
                <a:solidFill>
                  <a:srgbClr val="000000"/>
                </a:solidFill>
              </a:rPr>
              <a:t> </a:t>
            </a:r>
            <a:r>
              <a:rPr sz="4750" u="none" spc="45" dirty="0">
                <a:solidFill>
                  <a:srgbClr val="000000"/>
                </a:solidFill>
              </a:rPr>
              <a:t>defaults</a:t>
            </a:r>
            <a:r>
              <a:rPr sz="4750" u="none" spc="10" dirty="0">
                <a:solidFill>
                  <a:srgbClr val="000000"/>
                </a:solidFill>
              </a:rPr>
              <a:t> </a:t>
            </a:r>
            <a:r>
              <a:rPr sz="4750" u="none" spc="140" dirty="0">
                <a:solidFill>
                  <a:srgbClr val="000000"/>
                </a:solidFill>
              </a:rPr>
              <a:t>to</a:t>
            </a:r>
            <a:r>
              <a:rPr sz="4750" u="none" spc="5" dirty="0">
                <a:solidFill>
                  <a:srgbClr val="000000"/>
                </a:solidFill>
              </a:rPr>
              <a:t> </a:t>
            </a:r>
            <a:r>
              <a:rPr sz="4750" u="none" spc="-75" dirty="0">
                <a:solidFill>
                  <a:srgbClr val="000000"/>
                </a:solidFill>
              </a:rPr>
              <a:t>a</a:t>
            </a:r>
            <a:r>
              <a:rPr sz="4750" u="none" spc="5" dirty="0">
                <a:solidFill>
                  <a:srgbClr val="000000"/>
                </a:solidFill>
              </a:rPr>
              <a:t> </a:t>
            </a:r>
            <a:r>
              <a:rPr sz="4750" u="none" spc="114" dirty="0">
                <a:solidFill>
                  <a:srgbClr val="000000"/>
                </a:solidFill>
              </a:rPr>
              <a:t>width</a:t>
            </a:r>
            <a:r>
              <a:rPr sz="4750" u="none" spc="5" dirty="0">
                <a:solidFill>
                  <a:srgbClr val="000000"/>
                </a:solidFill>
              </a:rPr>
              <a:t> </a:t>
            </a:r>
            <a:r>
              <a:rPr sz="4750" u="none" spc="95" dirty="0">
                <a:solidFill>
                  <a:srgbClr val="000000"/>
                </a:solidFill>
              </a:rPr>
              <a:t>of</a:t>
            </a:r>
            <a:r>
              <a:rPr sz="4750" u="none" spc="10" dirty="0">
                <a:solidFill>
                  <a:srgbClr val="000000"/>
                </a:solidFill>
              </a:rPr>
              <a:t> </a:t>
            </a:r>
            <a:r>
              <a:rPr sz="4750" u="none" spc="15" dirty="0">
                <a:solidFill>
                  <a:srgbClr val="000000"/>
                </a:solidFill>
              </a:rPr>
              <a:t>724,</a:t>
            </a:r>
            <a:r>
              <a:rPr sz="4750" u="none" spc="5" dirty="0">
                <a:solidFill>
                  <a:srgbClr val="000000"/>
                </a:solidFill>
              </a:rPr>
              <a:t> </a:t>
            </a:r>
            <a:r>
              <a:rPr sz="4750" u="none" spc="15" dirty="0">
                <a:solidFill>
                  <a:srgbClr val="000000"/>
                </a:solidFill>
              </a:rPr>
              <a:t>940,</a:t>
            </a:r>
            <a:r>
              <a:rPr sz="4750" u="none" spc="5" dirty="0">
                <a:solidFill>
                  <a:srgbClr val="000000"/>
                </a:solidFill>
              </a:rPr>
              <a:t> </a:t>
            </a:r>
            <a:r>
              <a:rPr sz="4750" u="none" spc="55" dirty="0">
                <a:solidFill>
                  <a:srgbClr val="000000"/>
                </a:solidFill>
              </a:rPr>
              <a:t>or </a:t>
            </a:r>
            <a:r>
              <a:rPr sz="4750" u="none" spc="-1305" dirty="0">
                <a:solidFill>
                  <a:srgbClr val="000000"/>
                </a:solidFill>
              </a:rPr>
              <a:t> </a:t>
            </a:r>
            <a:r>
              <a:rPr sz="4750" u="none" spc="15" dirty="0">
                <a:solidFill>
                  <a:srgbClr val="000000"/>
                </a:solidFill>
              </a:rPr>
              <a:t>1170</a:t>
            </a:r>
            <a:r>
              <a:rPr sz="4750" u="none" dirty="0">
                <a:solidFill>
                  <a:srgbClr val="000000"/>
                </a:solidFill>
              </a:rPr>
              <a:t> </a:t>
            </a:r>
            <a:r>
              <a:rPr sz="4750" u="none" spc="40" dirty="0">
                <a:solidFill>
                  <a:srgbClr val="000000"/>
                </a:solidFill>
              </a:rPr>
              <a:t>pixels</a:t>
            </a:r>
            <a:r>
              <a:rPr sz="4750" u="none" spc="5" dirty="0">
                <a:solidFill>
                  <a:srgbClr val="000000"/>
                </a:solidFill>
              </a:rPr>
              <a:t> </a:t>
            </a:r>
            <a:r>
              <a:rPr sz="4750" u="none" spc="20" dirty="0">
                <a:solidFill>
                  <a:srgbClr val="000000"/>
                </a:solidFill>
              </a:rPr>
              <a:t>(depending</a:t>
            </a:r>
            <a:r>
              <a:rPr sz="4750" u="none" spc="5" dirty="0">
                <a:solidFill>
                  <a:srgbClr val="000000"/>
                </a:solidFill>
              </a:rPr>
              <a:t> </a:t>
            </a:r>
            <a:r>
              <a:rPr sz="4750" u="none" spc="60" dirty="0">
                <a:solidFill>
                  <a:srgbClr val="000000"/>
                </a:solidFill>
              </a:rPr>
              <a:t>on</a:t>
            </a:r>
            <a:r>
              <a:rPr sz="4750" u="none" spc="5" dirty="0">
                <a:solidFill>
                  <a:srgbClr val="000000"/>
                </a:solidFill>
              </a:rPr>
              <a:t> </a:t>
            </a:r>
            <a:r>
              <a:rPr sz="4750" u="none" spc="50" dirty="0">
                <a:solidFill>
                  <a:srgbClr val="000000"/>
                </a:solidFill>
              </a:rPr>
              <a:t>browser</a:t>
            </a:r>
            <a:r>
              <a:rPr sz="4750" u="none" spc="5" dirty="0">
                <a:solidFill>
                  <a:srgbClr val="000000"/>
                </a:solidFill>
              </a:rPr>
              <a:t> </a:t>
            </a:r>
            <a:r>
              <a:rPr sz="4750" u="none" spc="50" dirty="0">
                <a:solidFill>
                  <a:srgbClr val="000000"/>
                </a:solidFill>
              </a:rPr>
              <a:t>window)</a:t>
            </a:r>
            <a:endParaRPr sz="4750"/>
          </a:p>
        </p:txBody>
      </p:sp>
      <p:grpSp>
        <p:nvGrpSpPr>
          <p:cNvPr id="8" name="object 8"/>
          <p:cNvGrpSpPr/>
          <p:nvPr/>
        </p:nvGrpSpPr>
        <p:grpSpPr>
          <a:xfrm>
            <a:off x="1874288" y="5245913"/>
            <a:ext cx="7298690" cy="5822315"/>
            <a:chOff x="1874288" y="5245913"/>
            <a:chExt cx="7298690" cy="5822315"/>
          </a:xfrm>
        </p:grpSpPr>
        <p:sp>
          <p:nvSpPr>
            <p:cNvPr id="9" name="object 9"/>
            <p:cNvSpPr/>
            <p:nvPr/>
          </p:nvSpPr>
          <p:spPr>
            <a:xfrm>
              <a:off x="1874278" y="5444864"/>
              <a:ext cx="7036434" cy="5622925"/>
            </a:xfrm>
            <a:custGeom>
              <a:avLst/>
              <a:gdLst/>
              <a:ahLst/>
              <a:cxnLst/>
              <a:rect l="l" t="t" r="r" b="b"/>
              <a:pathLst>
                <a:path w="7036434" h="5622925">
                  <a:moveTo>
                    <a:pt x="7036435" y="0"/>
                  </a:moveTo>
                  <a:lnTo>
                    <a:pt x="0" y="0"/>
                  </a:lnTo>
                  <a:lnTo>
                    <a:pt x="0" y="5319217"/>
                  </a:lnTo>
                  <a:lnTo>
                    <a:pt x="0" y="5622861"/>
                  </a:lnTo>
                  <a:lnTo>
                    <a:pt x="7036435" y="5622861"/>
                  </a:lnTo>
                  <a:lnTo>
                    <a:pt x="7036435" y="5319217"/>
                  </a:lnTo>
                  <a:lnTo>
                    <a:pt x="7036435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36060" y="5245913"/>
              <a:ext cx="7036434" cy="5518785"/>
            </a:xfrm>
            <a:custGeom>
              <a:avLst/>
              <a:gdLst/>
              <a:ahLst/>
              <a:cxnLst/>
              <a:rect l="l" t="t" r="r" b="b"/>
              <a:pathLst>
                <a:path w="7036434" h="5518784">
                  <a:moveTo>
                    <a:pt x="0" y="0"/>
                  </a:moveTo>
                  <a:lnTo>
                    <a:pt x="7036434" y="0"/>
                  </a:lnTo>
                  <a:lnTo>
                    <a:pt x="7036434" y="5518156"/>
                  </a:lnTo>
                  <a:lnTo>
                    <a:pt x="0" y="5518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136060" y="5444860"/>
            <a:ext cx="7036434" cy="5319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3695">
              <a:lnSpc>
                <a:spcPts val="4430"/>
              </a:lnSpc>
            </a:pPr>
            <a:r>
              <a:rPr sz="3800" spc="-10" dirty="0">
                <a:solidFill>
                  <a:srgbClr val="A6AAA9"/>
                </a:solidFill>
                <a:latin typeface="Courier New"/>
                <a:cs typeface="Courier New"/>
              </a:rPr>
              <a:t>ui</a:t>
            </a:r>
            <a:r>
              <a:rPr sz="3800" spc="-4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800" spc="-10" dirty="0">
                <a:solidFill>
                  <a:srgbClr val="A6AAA9"/>
                </a:solidFill>
                <a:latin typeface="Courier New"/>
                <a:cs typeface="Courier New"/>
              </a:rPr>
              <a:t>&lt;-</a:t>
            </a:r>
            <a:r>
              <a:rPr sz="3800" spc="-3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fixedPage(</a:t>
            </a:r>
            <a:endParaRPr sz="3800">
              <a:latin typeface="Courier New"/>
              <a:cs typeface="Courier New"/>
            </a:endParaRPr>
          </a:p>
          <a:p>
            <a:pPr marL="1509395" marR="605155" indent="-578485">
              <a:lnSpc>
                <a:spcPct val="155500"/>
              </a:lnSpc>
            </a:pP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fixedRow( </a:t>
            </a:r>
            <a:r>
              <a:rPr sz="3800" spc="6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800" spc="-10" dirty="0">
                <a:solidFill>
                  <a:srgbClr val="A6AAA9"/>
                </a:solidFill>
                <a:latin typeface="Courier New"/>
                <a:cs typeface="Courier New"/>
              </a:rPr>
              <a:t>column(5,</a:t>
            </a:r>
            <a:r>
              <a:rPr sz="3800" spc="-5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800" spc="-5" dirty="0">
                <a:solidFill>
                  <a:srgbClr val="A6AAA9"/>
                </a:solidFill>
                <a:latin typeface="Courier New"/>
                <a:cs typeface="Courier New"/>
              </a:rPr>
              <a:t>#</a:t>
            </a:r>
            <a:r>
              <a:rPr sz="3800" spc="-5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800" spc="-5" dirty="0">
                <a:solidFill>
                  <a:srgbClr val="A6AAA9"/>
                </a:solidFill>
                <a:latin typeface="Courier New"/>
                <a:cs typeface="Courier New"/>
              </a:rPr>
              <a:t>etc.)</a:t>
            </a:r>
            <a:endParaRPr sz="3800">
              <a:latin typeface="Courier New"/>
              <a:cs typeface="Courier New"/>
            </a:endParaRPr>
          </a:p>
          <a:p>
            <a:pPr marL="931544">
              <a:lnSpc>
                <a:spcPct val="100000"/>
              </a:lnSpc>
              <a:spcBef>
                <a:spcPts val="2530"/>
              </a:spcBef>
            </a:pP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)</a:t>
            </a:r>
            <a:endParaRPr sz="3800">
              <a:latin typeface="Courier New"/>
              <a:cs typeface="Courier New"/>
            </a:endParaRPr>
          </a:p>
          <a:p>
            <a:pPr marL="353695">
              <a:lnSpc>
                <a:spcPct val="100000"/>
              </a:lnSpc>
              <a:spcBef>
                <a:spcPts val="2530"/>
              </a:spcBef>
            </a:pPr>
            <a:r>
              <a:rPr sz="3800" spc="-5" dirty="0">
                <a:solidFill>
                  <a:srgbClr val="0365C0"/>
                </a:solidFill>
                <a:latin typeface="Courier New"/>
                <a:cs typeface="Courier New"/>
              </a:rPr>
              <a:t>)</a:t>
            </a:r>
            <a:endParaRPr sz="38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795425" y="11010034"/>
            <a:ext cx="2626995" cy="172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©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2015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RStudio,</a:t>
            </a:r>
            <a:r>
              <a:rPr sz="1150" spc="-10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Inc.</a:t>
            </a:r>
            <a:r>
              <a:rPr sz="1150" spc="-6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All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rights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reserved.</a:t>
            </a:r>
            <a:endParaRPr sz="1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788499" y="5907091"/>
            <a:ext cx="6643370" cy="3033395"/>
          </a:xfrm>
          <a:prstGeom prst="rect">
            <a:avLst/>
          </a:prstGeom>
        </p:spPr>
        <p:txBody>
          <a:bodyPr vert="horz" wrap="square" lIns="0" tIns="2298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810"/>
              </a:spcBef>
            </a:pPr>
            <a:r>
              <a:rPr sz="4250" spc="-25" dirty="0">
                <a:latin typeface="Arial"/>
                <a:cs typeface="Arial"/>
              </a:rPr>
              <a:t>Use</a:t>
            </a:r>
            <a:r>
              <a:rPr sz="4250" spc="-30" dirty="0">
                <a:latin typeface="Arial"/>
                <a:cs typeface="Arial"/>
              </a:rPr>
              <a:t> </a:t>
            </a:r>
            <a:r>
              <a:rPr sz="4250" spc="80" dirty="0">
                <a:latin typeface="Arial"/>
                <a:cs typeface="Arial"/>
              </a:rPr>
              <a:t>with</a:t>
            </a:r>
            <a:r>
              <a:rPr sz="4250" spc="-25" dirty="0">
                <a:latin typeface="Arial"/>
                <a:cs typeface="Arial"/>
              </a:rPr>
              <a:t> </a:t>
            </a:r>
            <a:r>
              <a:rPr sz="4250" b="1" spc="-15" dirty="0">
                <a:latin typeface="Arial"/>
                <a:cs typeface="Arial"/>
              </a:rPr>
              <a:t>fixedRow()</a:t>
            </a:r>
            <a:endParaRPr sz="4250">
              <a:latin typeface="Arial"/>
              <a:cs typeface="Arial"/>
            </a:endParaRPr>
          </a:p>
          <a:p>
            <a:pPr marL="12700" marR="5080" algn="ctr">
              <a:lnSpc>
                <a:spcPts val="5030"/>
              </a:lnSpc>
              <a:spcBef>
                <a:spcPts val="1935"/>
              </a:spcBef>
            </a:pPr>
            <a:r>
              <a:rPr sz="4250" spc="10" dirty="0">
                <a:latin typeface="Arial"/>
                <a:cs typeface="Arial"/>
              </a:rPr>
              <a:t>Compare</a:t>
            </a:r>
            <a:r>
              <a:rPr sz="4250" spc="-15" dirty="0">
                <a:latin typeface="Arial"/>
                <a:cs typeface="Arial"/>
              </a:rPr>
              <a:t> </a:t>
            </a:r>
            <a:r>
              <a:rPr sz="4250" spc="114" dirty="0">
                <a:latin typeface="Arial"/>
                <a:cs typeface="Arial"/>
              </a:rPr>
              <a:t>to</a:t>
            </a:r>
            <a:r>
              <a:rPr sz="4250" spc="-15" dirty="0">
                <a:latin typeface="Arial"/>
                <a:cs typeface="Arial"/>
              </a:rPr>
              <a:t> </a:t>
            </a:r>
            <a:r>
              <a:rPr sz="4250" spc="-50" dirty="0">
                <a:latin typeface="Arial"/>
                <a:cs typeface="Arial"/>
              </a:rPr>
              <a:t>fluidPage()</a:t>
            </a:r>
            <a:r>
              <a:rPr sz="4250" spc="-10" dirty="0">
                <a:latin typeface="Arial"/>
                <a:cs typeface="Arial"/>
              </a:rPr>
              <a:t> </a:t>
            </a:r>
            <a:r>
              <a:rPr sz="4250" spc="25" dirty="0">
                <a:latin typeface="Arial"/>
                <a:cs typeface="Arial"/>
              </a:rPr>
              <a:t>and </a:t>
            </a:r>
            <a:r>
              <a:rPr sz="4250" spc="-1170" dirty="0">
                <a:latin typeface="Arial"/>
                <a:cs typeface="Arial"/>
              </a:rPr>
              <a:t> </a:t>
            </a:r>
            <a:r>
              <a:rPr sz="4250" spc="-35" dirty="0">
                <a:latin typeface="Arial"/>
                <a:cs typeface="Arial"/>
              </a:rPr>
              <a:t>fluidRow()</a:t>
            </a:r>
            <a:r>
              <a:rPr sz="4250" spc="-5" dirty="0">
                <a:latin typeface="Arial"/>
                <a:cs typeface="Arial"/>
              </a:rPr>
              <a:t> </a:t>
            </a:r>
            <a:r>
              <a:rPr sz="4250" spc="60" dirty="0">
                <a:latin typeface="Arial"/>
                <a:cs typeface="Arial"/>
              </a:rPr>
              <a:t>which</a:t>
            </a:r>
            <a:r>
              <a:rPr sz="4250" dirty="0">
                <a:latin typeface="Arial"/>
                <a:cs typeface="Arial"/>
              </a:rPr>
              <a:t> </a:t>
            </a:r>
            <a:r>
              <a:rPr sz="4250" spc="40" dirty="0">
                <a:latin typeface="Arial"/>
                <a:cs typeface="Arial"/>
              </a:rPr>
              <a:t>adjust</a:t>
            </a:r>
            <a:endParaRPr sz="4250">
              <a:latin typeface="Arial"/>
              <a:cs typeface="Arial"/>
            </a:endParaRPr>
          </a:p>
          <a:p>
            <a:pPr algn="ctr">
              <a:lnSpc>
                <a:spcPts val="4875"/>
              </a:lnSpc>
            </a:pPr>
            <a:r>
              <a:rPr sz="4250" spc="114" dirty="0">
                <a:latin typeface="Arial"/>
                <a:cs typeface="Arial"/>
              </a:rPr>
              <a:t>to</a:t>
            </a:r>
            <a:r>
              <a:rPr sz="4250" spc="-25" dirty="0">
                <a:latin typeface="Arial"/>
                <a:cs typeface="Arial"/>
              </a:rPr>
              <a:t> </a:t>
            </a:r>
            <a:r>
              <a:rPr sz="4250" spc="35" dirty="0">
                <a:latin typeface="Arial"/>
                <a:cs typeface="Arial"/>
              </a:rPr>
              <a:t>browser</a:t>
            </a:r>
            <a:r>
              <a:rPr sz="4250" spc="-25" dirty="0">
                <a:latin typeface="Arial"/>
                <a:cs typeface="Arial"/>
              </a:rPr>
              <a:t> </a:t>
            </a:r>
            <a:r>
              <a:rPr sz="4250" spc="90" dirty="0">
                <a:latin typeface="Arial"/>
                <a:cs typeface="Arial"/>
              </a:rPr>
              <a:t>window</a:t>
            </a:r>
            <a:endParaRPr sz="4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43685" y="5340151"/>
            <a:ext cx="8512829" cy="596840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1847075" y="19948"/>
            <a:ext cx="817435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solidFill>
                  <a:srgbClr val="53585F"/>
                </a:solidFill>
                <a:latin typeface="Arial"/>
                <a:cs typeface="Arial"/>
              </a:rPr>
              <a:t>Slides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spc="35" dirty="0">
                <a:solidFill>
                  <a:srgbClr val="53585F"/>
                </a:solidFill>
                <a:latin typeface="Arial"/>
                <a:cs typeface="Arial"/>
              </a:rPr>
              <a:t>at: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u="sng" spc="80" dirty="0">
                <a:solidFill>
                  <a:srgbClr val="53585F"/>
                </a:solidFill>
                <a:uFill>
                  <a:solidFill>
                    <a:srgbClr val="53585F"/>
                  </a:solidFill>
                </a:uFill>
                <a:latin typeface="Arial"/>
                <a:cs typeface="Arial"/>
              </a:rPr>
              <a:t>bit.ly/shiny-quickstart-3</a:t>
            </a:r>
            <a:endParaRPr sz="42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32626" y="3673354"/>
            <a:ext cx="13853794" cy="17792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1100"/>
              </a:lnSpc>
              <a:spcBef>
                <a:spcPts val="95"/>
              </a:spcBef>
            </a:pPr>
            <a:r>
              <a:rPr sz="4750" spc="10" dirty="0">
                <a:solidFill>
                  <a:srgbClr val="0365C0"/>
                </a:solidFill>
                <a:latin typeface="Courier New"/>
                <a:cs typeface="Courier New"/>
              </a:rPr>
              <a:t>navbarPage()</a:t>
            </a:r>
            <a:r>
              <a:rPr sz="4750" spc="2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750" spc="70" dirty="0">
                <a:latin typeface="Arial"/>
                <a:cs typeface="Arial"/>
              </a:rPr>
              <a:t>combines</a:t>
            </a:r>
            <a:r>
              <a:rPr sz="4750" spc="10" dirty="0">
                <a:latin typeface="Arial"/>
                <a:cs typeface="Arial"/>
              </a:rPr>
              <a:t> </a:t>
            </a:r>
            <a:r>
              <a:rPr sz="4750" spc="80" dirty="0">
                <a:latin typeface="Arial"/>
                <a:cs typeface="Arial"/>
              </a:rPr>
              <a:t>tabs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75" dirty="0">
                <a:latin typeface="Arial"/>
                <a:cs typeface="Arial"/>
              </a:rPr>
              <a:t>into</a:t>
            </a:r>
            <a:r>
              <a:rPr sz="4750" spc="10" dirty="0">
                <a:latin typeface="Arial"/>
                <a:cs typeface="Arial"/>
              </a:rPr>
              <a:t> </a:t>
            </a:r>
            <a:r>
              <a:rPr sz="4750" spc="-75" dirty="0">
                <a:latin typeface="Arial"/>
                <a:cs typeface="Arial"/>
              </a:rPr>
              <a:t>a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10" dirty="0">
                <a:latin typeface="Arial"/>
                <a:cs typeface="Arial"/>
              </a:rPr>
              <a:t>single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i="1" spc="-40" dirty="0">
                <a:latin typeface="Arial"/>
                <a:cs typeface="Arial"/>
              </a:rPr>
              <a:t>page</a:t>
            </a:r>
            <a:r>
              <a:rPr sz="4750" spc="-40" dirty="0">
                <a:latin typeface="Arial"/>
                <a:cs typeface="Arial"/>
              </a:rPr>
              <a:t>. </a:t>
            </a:r>
            <a:r>
              <a:rPr sz="4750" spc="-1300" dirty="0">
                <a:latin typeface="Arial"/>
                <a:cs typeface="Arial"/>
              </a:rPr>
              <a:t> </a:t>
            </a:r>
            <a:r>
              <a:rPr sz="4750" i="1" spc="-140" dirty="0">
                <a:latin typeface="Arial"/>
                <a:cs typeface="Arial"/>
              </a:rPr>
              <a:t>navbarPage()</a:t>
            </a:r>
            <a:r>
              <a:rPr sz="4750" i="1" dirty="0">
                <a:latin typeface="Arial"/>
                <a:cs typeface="Arial"/>
              </a:rPr>
              <a:t> </a:t>
            </a:r>
            <a:r>
              <a:rPr sz="4750" i="1" spc="-90" dirty="0">
                <a:latin typeface="Arial"/>
                <a:cs typeface="Arial"/>
              </a:rPr>
              <a:t>replaces</a:t>
            </a:r>
            <a:r>
              <a:rPr sz="4750" i="1" spc="5" dirty="0">
                <a:latin typeface="Arial"/>
                <a:cs typeface="Arial"/>
              </a:rPr>
              <a:t> </a:t>
            </a:r>
            <a:r>
              <a:rPr sz="4750" i="1" spc="-130" dirty="0">
                <a:latin typeface="Arial"/>
                <a:cs typeface="Arial"/>
              </a:rPr>
              <a:t>fluidPage().</a:t>
            </a:r>
            <a:r>
              <a:rPr sz="4750" i="1" spc="5" dirty="0">
                <a:latin typeface="Arial"/>
                <a:cs typeface="Arial"/>
              </a:rPr>
              <a:t> </a:t>
            </a:r>
            <a:r>
              <a:rPr sz="4750" i="1" spc="-130" dirty="0">
                <a:latin typeface="Arial"/>
                <a:cs typeface="Arial"/>
              </a:rPr>
              <a:t>Requires</a:t>
            </a:r>
            <a:r>
              <a:rPr sz="4750" i="1" spc="5" dirty="0">
                <a:latin typeface="Arial"/>
                <a:cs typeface="Arial"/>
              </a:rPr>
              <a:t> </a:t>
            </a:r>
            <a:r>
              <a:rPr sz="4750" i="1" spc="-50" dirty="0">
                <a:latin typeface="Arial"/>
                <a:cs typeface="Arial"/>
              </a:rPr>
              <a:t>title.</a:t>
            </a:r>
            <a:endParaRPr sz="475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412968" y="1783382"/>
            <a:ext cx="727837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u="none" spc="-140" dirty="0">
                <a:solidFill>
                  <a:srgbClr val="000000"/>
                </a:solidFill>
              </a:rPr>
              <a:t>navbarPage()</a:t>
            </a:r>
            <a:endParaRPr sz="9700"/>
          </a:p>
        </p:txBody>
      </p:sp>
      <p:grpSp>
        <p:nvGrpSpPr>
          <p:cNvPr id="10" name="object 10"/>
          <p:cNvGrpSpPr/>
          <p:nvPr/>
        </p:nvGrpSpPr>
        <p:grpSpPr>
          <a:xfrm>
            <a:off x="1947584" y="5968404"/>
            <a:ext cx="6722745" cy="4659630"/>
            <a:chOff x="1947584" y="5968404"/>
            <a:chExt cx="6722745" cy="4659630"/>
          </a:xfrm>
        </p:grpSpPr>
        <p:sp>
          <p:nvSpPr>
            <p:cNvPr id="11" name="object 11"/>
            <p:cNvSpPr/>
            <p:nvPr/>
          </p:nvSpPr>
          <p:spPr>
            <a:xfrm>
              <a:off x="1947583" y="6135947"/>
              <a:ext cx="6544309" cy="4492625"/>
            </a:xfrm>
            <a:custGeom>
              <a:avLst/>
              <a:gdLst/>
              <a:ahLst/>
              <a:cxnLst/>
              <a:rect l="l" t="t" r="r" b="b"/>
              <a:pathLst>
                <a:path w="6544309" h="4492625">
                  <a:moveTo>
                    <a:pt x="6544297" y="0"/>
                  </a:moveTo>
                  <a:lnTo>
                    <a:pt x="0" y="0"/>
                  </a:lnTo>
                  <a:lnTo>
                    <a:pt x="0" y="4324477"/>
                  </a:lnTo>
                  <a:lnTo>
                    <a:pt x="0" y="4492002"/>
                  </a:lnTo>
                  <a:lnTo>
                    <a:pt x="6544297" y="4492002"/>
                  </a:lnTo>
                  <a:lnTo>
                    <a:pt x="6544297" y="4324477"/>
                  </a:lnTo>
                  <a:lnTo>
                    <a:pt x="6544297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15118" y="5968404"/>
              <a:ext cx="6555105" cy="4492625"/>
            </a:xfrm>
            <a:custGeom>
              <a:avLst/>
              <a:gdLst/>
              <a:ahLst/>
              <a:cxnLst/>
              <a:rect l="l" t="t" r="r" b="b"/>
              <a:pathLst>
                <a:path w="6555105" h="4492625">
                  <a:moveTo>
                    <a:pt x="0" y="0"/>
                  </a:moveTo>
                  <a:lnTo>
                    <a:pt x="6554774" y="0"/>
                  </a:lnTo>
                  <a:lnTo>
                    <a:pt x="6554774" y="4492009"/>
                  </a:lnTo>
                  <a:lnTo>
                    <a:pt x="0" y="44920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115118" y="6135939"/>
            <a:ext cx="6555105" cy="432498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72085">
              <a:lnSpc>
                <a:spcPct val="100000"/>
              </a:lnSpc>
              <a:spcBef>
                <a:spcPts val="395"/>
              </a:spcBef>
            </a:pPr>
            <a:r>
              <a:rPr sz="2450" dirty="0">
                <a:solidFill>
                  <a:srgbClr val="0365C0"/>
                </a:solidFill>
                <a:latin typeface="Courier New"/>
                <a:cs typeface="Courier New"/>
              </a:rPr>
              <a:t>navbarPage(title</a:t>
            </a:r>
            <a:r>
              <a:rPr sz="2450" spc="5" dirty="0">
                <a:solidFill>
                  <a:srgbClr val="0365C0"/>
                </a:solidFill>
                <a:latin typeface="Courier New"/>
                <a:cs typeface="Courier New"/>
              </a:rPr>
              <a:t> =</a:t>
            </a:r>
            <a:r>
              <a:rPr sz="2450" spc="1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2450" spc="5" dirty="0">
                <a:solidFill>
                  <a:srgbClr val="0365C0"/>
                </a:solidFill>
                <a:latin typeface="Courier New"/>
                <a:cs typeface="Courier New"/>
              </a:rPr>
              <a:t>"Title",</a:t>
            </a:r>
            <a:endParaRPr sz="2450">
              <a:latin typeface="Courier New"/>
              <a:cs typeface="Courier New"/>
            </a:endParaRPr>
          </a:p>
          <a:p>
            <a:pPr marL="735965">
              <a:lnSpc>
                <a:spcPct val="100000"/>
              </a:lnSpc>
              <a:spcBef>
                <a:spcPts val="1560"/>
              </a:spcBef>
            </a:pPr>
            <a:r>
              <a:rPr sz="2450" dirty="0">
                <a:solidFill>
                  <a:srgbClr val="A6AAA9"/>
                </a:solidFill>
                <a:latin typeface="Courier New"/>
                <a:cs typeface="Courier New"/>
              </a:rPr>
              <a:t>tabPanel("tab</a:t>
            </a:r>
            <a:r>
              <a:rPr sz="2450" spc="1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450" spc="5" dirty="0">
                <a:solidFill>
                  <a:srgbClr val="A6AAA9"/>
                </a:solidFill>
                <a:latin typeface="Courier New"/>
                <a:cs typeface="Courier New"/>
              </a:rPr>
              <a:t>1",</a:t>
            </a:r>
            <a:r>
              <a:rPr sz="2450" spc="1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450" spc="5" dirty="0">
                <a:solidFill>
                  <a:srgbClr val="A6AAA9"/>
                </a:solidFill>
                <a:latin typeface="Courier New"/>
                <a:cs typeface="Courier New"/>
              </a:rPr>
              <a:t>"contents"),</a:t>
            </a:r>
            <a:endParaRPr sz="2450">
              <a:latin typeface="Courier New"/>
              <a:cs typeface="Courier New"/>
            </a:endParaRPr>
          </a:p>
          <a:p>
            <a:pPr marL="735965">
              <a:lnSpc>
                <a:spcPct val="100000"/>
              </a:lnSpc>
              <a:spcBef>
                <a:spcPts val="1560"/>
              </a:spcBef>
            </a:pPr>
            <a:r>
              <a:rPr sz="2450" dirty="0">
                <a:solidFill>
                  <a:srgbClr val="A6AAA9"/>
                </a:solidFill>
                <a:latin typeface="Courier New"/>
                <a:cs typeface="Courier New"/>
              </a:rPr>
              <a:t>tabPanel("tab</a:t>
            </a:r>
            <a:r>
              <a:rPr sz="2450" spc="1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450" spc="5" dirty="0">
                <a:solidFill>
                  <a:srgbClr val="A6AAA9"/>
                </a:solidFill>
                <a:latin typeface="Courier New"/>
                <a:cs typeface="Courier New"/>
              </a:rPr>
              <a:t>2",</a:t>
            </a:r>
            <a:r>
              <a:rPr sz="2450" spc="1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450" spc="5" dirty="0">
                <a:solidFill>
                  <a:srgbClr val="A6AAA9"/>
                </a:solidFill>
                <a:latin typeface="Courier New"/>
                <a:cs typeface="Courier New"/>
              </a:rPr>
              <a:t>"contents"),</a:t>
            </a:r>
            <a:endParaRPr sz="2450">
              <a:latin typeface="Courier New"/>
              <a:cs typeface="Courier New"/>
            </a:endParaRPr>
          </a:p>
          <a:p>
            <a:pPr marL="735965">
              <a:lnSpc>
                <a:spcPct val="100000"/>
              </a:lnSpc>
              <a:spcBef>
                <a:spcPts val="1565"/>
              </a:spcBef>
            </a:pPr>
            <a:r>
              <a:rPr sz="2450" dirty="0">
                <a:solidFill>
                  <a:srgbClr val="A6AAA9"/>
                </a:solidFill>
                <a:latin typeface="Courier New"/>
                <a:cs typeface="Courier New"/>
              </a:rPr>
              <a:t>tabPanel("tab</a:t>
            </a:r>
            <a:r>
              <a:rPr sz="2450" spc="5" dirty="0">
                <a:solidFill>
                  <a:srgbClr val="A6AAA9"/>
                </a:solidFill>
                <a:latin typeface="Courier New"/>
                <a:cs typeface="Courier New"/>
              </a:rPr>
              <a:t> 3", "contents")</a:t>
            </a:r>
            <a:endParaRPr sz="2450">
              <a:latin typeface="Courier New"/>
              <a:cs typeface="Courier New"/>
            </a:endParaRPr>
          </a:p>
          <a:p>
            <a:pPr marL="172085">
              <a:lnSpc>
                <a:spcPct val="100000"/>
              </a:lnSpc>
              <a:spcBef>
                <a:spcPts val="1560"/>
              </a:spcBef>
            </a:pPr>
            <a:r>
              <a:rPr sz="2450" spc="5" dirty="0">
                <a:solidFill>
                  <a:srgbClr val="0365C0"/>
                </a:solidFill>
                <a:latin typeface="Courier New"/>
                <a:cs typeface="Courier New"/>
              </a:rPr>
              <a:t>)</a:t>
            </a:r>
            <a:endParaRPr sz="2450">
              <a:latin typeface="Courier New"/>
              <a:cs typeface="Courier New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806014" y="6376769"/>
            <a:ext cx="8586470" cy="4377055"/>
            <a:chOff x="8806014" y="6376769"/>
            <a:chExt cx="8586470" cy="4377055"/>
          </a:xfrm>
        </p:grpSpPr>
        <p:sp>
          <p:nvSpPr>
            <p:cNvPr id="15" name="object 15"/>
            <p:cNvSpPr/>
            <p:nvPr/>
          </p:nvSpPr>
          <p:spPr>
            <a:xfrm>
              <a:off x="8806014" y="7560155"/>
              <a:ext cx="1468120" cy="976630"/>
            </a:xfrm>
            <a:custGeom>
              <a:avLst/>
              <a:gdLst/>
              <a:ahLst/>
              <a:cxnLst/>
              <a:rect l="l" t="t" r="r" b="b"/>
              <a:pathLst>
                <a:path w="1468120" h="976629">
                  <a:moveTo>
                    <a:pt x="1036617" y="0"/>
                  </a:moveTo>
                  <a:lnTo>
                    <a:pt x="1036617" y="251125"/>
                  </a:lnTo>
                  <a:lnTo>
                    <a:pt x="0" y="251125"/>
                  </a:lnTo>
                  <a:lnTo>
                    <a:pt x="0" y="722315"/>
                  </a:lnTo>
                  <a:lnTo>
                    <a:pt x="1036617" y="722315"/>
                  </a:lnTo>
                  <a:lnTo>
                    <a:pt x="1036617" y="976113"/>
                  </a:lnTo>
                  <a:lnTo>
                    <a:pt x="1467918" y="488057"/>
                  </a:lnTo>
                  <a:lnTo>
                    <a:pt x="1036617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167046" y="6711837"/>
              <a:ext cx="1047115" cy="1047115"/>
            </a:xfrm>
            <a:custGeom>
              <a:avLst/>
              <a:gdLst/>
              <a:ahLst/>
              <a:cxnLst/>
              <a:rect l="l" t="t" r="r" b="b"/>
              <a:pathLst>
                <a:path w="1047115" h="1047115">
                  <a:moveTo>
                    <a:pt x="0" y="0"/>
                  </a:moveTo>
                  <a:lnTo>
                    <a:pt x="1047088" y="0"/>
                  </a:lnTo>
                  <a:lnTo>
                    <a:pt x="1047088" y="1047088"/>
                  </a:lnTo>
                  <a:lnTo>
                    <a:pt x="0" y="10470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08059" y="6376769"/>
              <a:ext cx="6984080" cy="185334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0490612" y="6397711"/>
              <a:ext cx="6828790" cy="701675"/>
            </a:xfrm>
            <a:custGeom>
              <a:avLst/>
              <a:gdLst/>
              <a:ahLst/>
              <a:cxnLst/>
              <a:rect l="l" t="t" r="r" b="b"/>
              <a:pathLst>
                <a:path w="6828790" h="701675">
                  <a:moveTo>
                    <a:pt x="6667608" y="0"/>
                  </a:moveTo>
                  <a:lnTo>
                    <a:pt x="157063" y="0"/>
                  </a:lnTo>
                  <a:lnTo>
                    <a:pt x="107546" y="7835"/>
                  </a:lnTo>
                  <a:lnTo>
                    <a:pt x="64732" y="29724"/>
                  </a:lnTo>
                  <a:lnTo>
                    <a:pt x="31091" y="63236"/>
                  </a:lnTo>
                  <a:lnTo>
                    <a:pt x="9095" y="105943"/>
                  </a:lnTo>
                  <a:lnTo>
                    <a:pt x="1214" y="155416"/>
                  </a:lnTo>
                  <a:lnTo>
                    <a:pt x="0" y="549274"/>
                  </a:lnTo>
                  <a:lnTo>
                    <a:pt x="8007" y="598420"/>
                  </a:lnTo>
                  <a:lnTo>
                    <a:pt x="30304" y="640348"/>
                  </a:lnTo>
                  <a:lnTo>
                    <a:pt x="64304" y="672930"/>
                  </a:lnTo>
                  <a:lnTo>
                    <a:pt x="107420" y="694040"/>
                  </a:lnTo>
                  <a:lnTo>
                    <a:pt x="157063" y="701549"/>
                  </a:lnTo>
                  <a:lnTo>
                    <a:pt x="6667608" y="701549"/>
                  </a:lnTo>
                  <a:lnTo>
                    <a:pt x="6717621" y="694040"/>
                  </a:lnTo>
                  <a:lnTo>
                    <a:pt x="6761619" y="672930"/>
                  </a:lnTo>
                  <a:lnTo>
                    <a:pt x="6796673" y="640348"/>
                  </a:lnTo>
                  <a:lnTo>
                    <a:pt x="6819854" y="598420"/>
                  </a:lnTo>
                  <a:lnTo>
                    <a:pt x="6828231" y="549274"/>
                  </a:lnTo>
                  <a:lnTo>
                    <a:pt x="6828231" y="155416"/>
                  </a:lnTo>
                  <a:lnTo>
                    <a:pt x="6819854" y="105943"/>
                  </a:lnTo>
                  <a:lnTo>
                    <a:pt x="6796673" y="63236"/>
                  </a:lnTo>
                  <a:lnTo>
                    <a:pt x="6761619" y="29724"/>
                  </a:lnTo>
                  <a:lnTo>
                    <a:pt x="6717621" y="7835"/>
                  </a:lnTo>
                  <a:lnTo>
                    <a:pt x="6667608" y="0"/>
                  </a:lnTo>
                  <a:close/>
                </a:path>
              </a:pathLst>
            </a:custGeom>
            <a:solidFill>
              <a:srgbClr val="00882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459919" y="7172556"/>
              <a:ext cx="6890384" cy="3581400"/>
            </a:xfrm>
            <a:custGeom>
              <a:avLst/>
              <a:gdLst/>
              <a:ahLst/>
              <a:cxnLst/>
              <a:rect l="l" t="t" r="r" b="b"/>
              <a:pathLst>
                <a:path w="6890384" h="3581400">
                  <a:moveTo>
                    <a:pt x="6729452" y="0"/>
                  </a:moveTo>
                  <a:lnTo>
                    <a:pt x="157066" y="0"/>
                  </a:lnTo>
                  <a:lnTo>
                    <a:pt x="107470" y="7706"/>
                  </a:lnTo>
                  <a:lnTo>
                    <a:pt x="64476" y="29287"/>
                  </a:lnTo>
                  <a:lnTo>
                    <a:pt x="30623" y="62431"/>
                  </a:lnTo>
                  <a:lnTo>
                    <a:pt x="8450" y="104830"/>
                  </a:lnTo>
                  <a:lnTo>
                    <a:pt x="495" y="154174"/>
                  </a:lnTo>
                  <a:lnTo>
                    <a:pt x="0" y="3420270"/>
                  </a:lnTo>
                  <a:lnTo>
                    <a:pt x="8006" y="3470300"/>
                  </a:lnTo>
                  <a:lnTo>
                    <a:pt x="30303" y="3514335"/>
                  </a:lnTo>
                  <a:lnTo>
                    <a:pt x="64302" y="3549433"/>
                  </a:lnTo>
                  <a:lnTo>
                    <a:pt x="107419" y="3572649"/>
                  </a:lnTo>
                  <a:lnTo>
                    <a:pt x="157066" y="3581042"/>
                  </a:lnTo>
                  <a:lnTo>
                    <a:pt x="6729452" y="3581042"/>
                  </a:lnTo>
                  <a:lnTo>
                    <a:pt x="6779497" y="3572649"/>
                  </a:lnTo>
                  <a:lnTo>
                    <a:pt x="6823560" y="3549433"/>
                  </a:lnTo>
                  <a:lnTo>
                    <a:pt x="6858690" y="3514335"/>
                  </a:lnTo>
                  <a:lnTo>
                    <a:pt x="6881933" y="3470300"/>
                  </a:lnTo>
                  <a:lnTo>
                    <a:pt x="6890337" y="3420270"/>
                  </a:lnTo>
                  <a:lnTo>
                    <a:pt x="6890337" y="154174"/>
                  </a:lnTo>
                  <a:lnTo>
                    <a:pt x="6881933" y="104830"/>
                  </a:lnTo>
                  <a:lnTo>
                    <a:pt x="6858690" y="62431"/>
                  </a:lnTo>
                  <a:lnTo>
                    <a:pt x="6823560" y="29287"/>
                  </a:lnTo>
                  <a:lnTo>
                    <a:pt x="6779497" y="7706"/>
                  </a:lnTo>
                  <a:lnTo>
                    <a:pt x="6729452" y="0"/>
                  </a:lnTo>
                  <a:close/>
                </a:path>
              </a:pathLst>
            </a:custGeom>
            <a:solidFill>
              <a:srgbClr val="0365C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7706038" y="6494487"/>
            <a:ext cx="166687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b="1" spc="-270" dirty="0">
                <a:solidFill>
                  <a:srgbClr val="00882B"/>
                </a:solidFill>
                <a:latin typeface="Arial"/>
                <a:cs typeface="Arial"/>
              </a:rPr>
              <a:t>Navigation</a:t>
            </a:r>
            <a:endParaRPr sz="305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2014</a:t>
            </a:r>
            <a:r>
              <a:rPr spc="-5" dirty="0"/>
              <a:t> </a:t>
            </a:r>
            <a:r>
              <a:rPr dirty="0"/>
              <a:t>RStudio,</a:t>
            </a:r>
            <a:r>
              <a:rPr spc="-5" dirty="0"/>
              <a:t> </a:t>
            </a:r>
            <a:r>
              <a:rPr dirty="0"/>
              <a:t>Inc.</a:t>
            </a:r>
            <a:r>
              <a:rPr spc="-70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dirty="0"/>
              <a:t>rights</a:t>
            </a:r>
            <a:r>
              <a:rPr spc="-5" dirty="0"/>
              <a:t> </a:t>
            </a:r>
            <a:r>
              <a:rPr dirty="0"/>
              <a:t>reserved.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7726079" y="8704209"/>
            <a:ext cx="121602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b="1" spc="-310" dirty="0">
                <a:solidFill>
                  <a:srgbClr val="0365C0"/>
                </a:solidFill>
                <a:latin typeface="Arial"/>
                <a:cs typeface="Arial"/>
              </a:rPr>
              <a:t>Content</a:t>
            </a:r>
            <a:endParaRPr sz="3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80303" y="753903"/>
            <a:ext cx="9381913" cy="1055465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50248" y="1413569"/>
            <a:ext cx="10020935" cy="7319645"/>
            <a:chOff x="450248" y="1413569"/>
            <a:chExt cx="10020935" cy="7319645"/>
          </a:xfrm>
        </p:grpSpPr>
        <p:sp>
          <p:nvSpPr>
            <p:cNvPr id="4" name="object 4"/>
            <p:cNvSpPr/>
            <p:nvPr/>
          </p:nvSpPr>
          <p:spPr>
            <a:xfrm>
              <a:off x="450240" y="1654409"/>
              <a:ext cx="9748520" cy="7078345"/>
            </a:xfrm>
            <a:custGeom>
              <a:avLst/>
              <a:gdLst/>
              <a:ahLst/>
              <a:cxnLst/>
              <a:rect l="l" t="t" r="r" b="b"/>
              <a:pathLst>
                <a:path w="9748520" h="7078345">
                  <a:moveTo>
                    <a:pt x="9748393" y="0"/>
                  </a:moveTo>
                  <a:lnTo>
                    <a:pt x="0" y="0"/>
                  </a:lnTo>
                  <a:lnTo>
                    <a:pt x="0" y="6837489"/>
                  </a:lnTo>
                  <a:lnTo>
                    <a:pt x="0" y="7078319"/>
                  </a:lnTo>
                  <a:lnTo>
                    <a:pt x="9748393" y="7078319"/>
                  </a:lnTo>
                  <a:lnTo>
                    <a:pt x="9748393" y="6837489"/>
                  </a:lnTo>
                  <a:lnTo>
                    <a:pt x="9748393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22491" y="1413569"/>
              <a:ext cx="9748520" cy="7078345"/>
            </a:xfrm>
            <a:custGeom>
              <a:avLst/>
              <a:gdLst/>
              <a:ahLst/>
              <a:cxnLst/>
              <a:rect l="l" t="t" r="r" b="b"/>
              <a:pathLst>
                <a:path w="9748520" h="7078345">
                  <a:moveTo>
                    <a:pt x="0" y="0"/>
                  </a:moveTo>
                  <a:lnTo>
                    <a:pt x="9748394" y="0"/>
                  </a:lnTo>
                  <a:lnTo>
                    <a:pt x="9748394" y="7078318"/>
                  </a:lnTo>
                  <a:lnTo>
                    <a:pt x="0" y="70783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041023" y="1503662"/>
            <a:ext cx="8876665" cy="6203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921885">
              <a:lnSpc>
                <a:spcPct val="126699"/>
              </a:lnSpc>
              <a:spcBef>
                <a:spcPts val="95"/>
              </a:spcBef>
            </a:pP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library(shiny) </a:t>
            </a:r>
            <a:r>
              <a:rPr sz="3200" spc="2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ui</a:t>
            </a:r>
            <a:r>
              <a:rPr sz="3200" spc="-3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&lt;-</a:t>
            </a:r>
            <a:r>
              <a:rPr sz="3200" spc="-3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fluidPage(</a:t>
            </a:r>
            <a:endParaRPr sz="3200" dirty="0">
              <a:latin typeface="Courier New"/>
              <a:cs typeface="Courier New"/>
            </a:endParaRPr>
          </a:p>
          <a:p>
            <a:pPr marL="995680" marR="250190" indent="-492125">
              <a:lnSpc>
                <a:spcPct val="126699"/>
              </a:lnSpc>
            </a:pPr>
            <a:r>
              <a:rPr sz="3200" b="1" spc="15" dirty="0">
                <a:latin typeface="Courier New"/>
                <a:cs typeface="Courier New"/>
              </a:rPr>
              <a:t>sliderInput(inputId</a:t>
            </a:r>
            <a:r>
              <a:rPr sz="3200" b="1" spc="35" dirty="0">
                <a:latin typeface="Courier New"/>
                <a:cs typeface="Courier New"/>
              </a:rPr>
              <a:t> </a:t>
            </a:r>
            <a:r>
              <a:rPr sz="3200" b="1" spc="15" dirty="0">
                <a:latin typeface="Courier New"/>
                <a:cs typeface="Courier New"/>
              </a:rPr>
              <a:t>=</a:t>
            </a:r>
            <a:r>
              <a:rPr sz="3200" b="1" spc="35" dirty="0">
                <a:latin typeface="Courier New"/>
                <a:cs typeface="Courier New"/>
              </a:rPr>
              <a:t> </a:t>
            </a:r>
            <a:r>
              <a:rPr sz="3200" b="1" spc="15" dirty="0">
                <a:latin typeface="Courier New"/>
                <a:cs typeface="Courier New"/>
              </a:rPr>
              <a:t>"num", </a:t>
            </a:r>
            <a:r>
              <a:rPr sz="3200" b="1" spc="20" dirty="0">
                <a:latin typeface="Courier New"/>
                <a:cs typeface="Courier New"/>
              </a:rPr>
              <a:t> </a:t>
            </a:r>
            <a:r>
              <a:rPr sz="3200" b="1" spc="15" dirty="0">
                <a:latin typeface="Courier New"/>
                <a:cs typeface="Courier New"/>
              </a:rPr>
              <a:t>label</a:t>
            </a:r>
            <a:r>
              <a:rPr sz="3200" b="1" spc="20" dirty="0">
                <a:latin typeface="Courier New"/>
                <a:cs typeface="Courier New"/>
              </a:rPr>
              <a:t> </a:t>
            </a:r>
            <a:r>
              <a:rPr sz="3200" b="1" spc="15" dirty="0">
                <a:latin typeface="Courier New"/>
                <a:cs typeface="Courier New"/>
              </a:rPr>
              <a:t>=</a:t>
            </a:r>
            <a:r>
              <a:rPr sz="3200" b="1" spc="25" dirty="0">
                <a:latin typeface="Courier New"/>
                <a:cs typeface="Courier New"/>
              </a:rPr>
              <a:t> </a:t>
            </a:r>
            <a:r>
              <a:rPr sz="3200" b="1" spc="15" dirty="0">
                <a:latin typeface="Courier New"/>
                <a:cs typeface="Courier New"/>
              </a:rPr>
              <a:t>"Choose</a:t>
            </a:r>
            <a:r>
              <a:rPr sz="3200" b="1" spc="25" dirty="0">
                <a:latin typeface="Courier New"/>
                <a:cs typeface="Courier New"/>
              </a:rPr>
              <a:t> </a:t>
            </a:r>
            <a:r>
              <a:rPr sz="3200" b="1" spc="15" dirty="0">
                <a:latin typeface="Courier New"/>
                <a:cs typeface="Courier New"/>
              </a:rPr>
              <a:t>a</a:t>
            </a:r>
            <a:r>
              <a:rPr sz="3200" b="1" spc="25" dirty="0">
                <a:latin typeface="Courier New"/>
                <a:cs typeface="Courier New"/>
              </a:rPr>
              <a:t> </a:t>
            </a:r>
            <a:r>
              <a:rPr sz="3200" b="1" spc="15" dirty="0">
                <a:latin typeface="Courier New"/>
                <a:cs typeface="Courier New"/>
              </a:rPr>
              <a:t>number", </a:t>
            </a:r>
            <a:r>
              <a:rPr sz="3200" b="1" spc="20" dirty="0">
                <a:latin typeface="Courier New"/>
                <a:cs typeface="Courier New"/>
              </a:rPr>
              <a:t> </a:t>
            </a:r>
            <a:r>
              <a:rPr sz="3200" b="1" spc="15" dirty="0">
                <a:latin typeface="Courier New"/>
                <a:cs typeface="Courier New"/>
              </a:rPr>
              <a:t>value</a:t>
            </a:r>
            <a:r>
              <a:rPr sz="3200" b="1" dirty="0">
                <a:latin typeface="Courier New"/>
                <a:cs typeface="Courier New"/>
              </a:rPr>
              <a:t> </a:t>
            </a:r>
            <a:r>
              <a:rPr sz="3200" b="1" spc="15" dirty="0">
                <a:latin typeface="Courier New"/>
                <a:cs typeface="Courier New"/>
              </a:rPr>
              <a:t>=</a:t>
            </a:r>
            <a:r>
              <a:rPr sz="3200" b="1" spc="5" dirty="0">
                <a:latin typeface="Courier New"/>
                <a:cs typeface="Courier New"/>
              </a:rPr>
              <a:t> </a:t>
            </a:r>
            <a:r>
              <a:rPr sz="3200" b="1" spc="15" dirty="0">
                <a:latin typeface="Courier New"/>
                <a:cs typeface="Courier New"/>
              </a:rPr>
              <a:t>25,</a:t>
            </a:r>
            <a:r>
              <a:rPr sz="3200" b="1" spc="5" dirty="0">
                <a:latin typeface="Courier New"/>
                <a:cs typeface="Courier New"/>
              </a:rPr>
              <a:t> </a:t>
            </a:r>
            <a:r>
              <a:rPr sz="3200" b="1" spc="15" dirty="0">
                <a:latin typeface="Courier New"/>
                <a:cs typeface="Courier New"/>
              </a:rPr>
              <a:t>min</a:t>
            </a:r>
            <a:r>
              <a:rPr sz="3200" b="1" spc="5" dirty="0">
                <a:latin typeface="Courier New"/>
                <a:cs typeface="Courier New"/>
              </a:rPr>
              <a:t> </a:t>
            </a:r>
            <a:r>
              <a:rPr sz="3200" b="1" spc="15" dirty="0">
                <a:latin typeface="Courier New"/>
                <a:cs typeface="Courier New"/>
              </a:rPr>
              <a:t>=</a:t>
            </a:r>
            <a:r>
              <a:rPr sz="3200" b="1" spc="5" dirty="0">
                <a:latin typeface="Courier New"/>
                <a:cs typeface="Courier New"/>
              </a:rPr>
              <a:t> </a:t>
            </a:r>
            <a:r>
              <a:rPr sz="3200" b="1" spc="15" dirty="0">
                <a:latin typeface="Courier New"/>
                <a:cs typeface="Courier New"/>
              </a:rPr>
              <a:t>1,</a:t>
            </a:r>
            <a:r>
              <a:rPr sz="3200" b="1" dirty="0">
                <a:latin typeface="Courier New"/>
                <a:cs typeface="Courier New"/>
              </a:rPr>
              <a:t> </a:t>
            </a:r>
            <a:r>
              <a:rPr sz="3200" b="1" spc="15" dirty="0">
                <a:latin typeface="Courier New"/>
                <a:cs typeface="Courier New"/>
              </a:rPr>
              <a:t>max</a:t>
            </a:r>
            <a:r>
              <a:rPr sz="3200" b="1" spc="5" dirty="0">
                <a:latin typeface="Courier New"/>
                <a:cs typeface="Courier New"/>
              </a:rPr>
              <a:t> </a:t>
            </a:r>
            <a:r>
              <a:rPr sz="3200" b="1" spc="15" dirty="0">
                <a:latin typeface="Courier New"/>
                <a:cs typeface="Courier New"/>
              </a:rPr>
              <a:t>=</a:t>
            </a:r>
            <a:r>
              <a:rPr sz="3200" b="1" spc="5" dirty="0">
                <a:latin typeface="Courier New"/>
                <a:cs typeface="Courier New"/>
              </a:rPr>
              <a:t> </a:t>
            </a:r>
            <a:r>
              <a:rPr sz="3200" b="1" spc="15" dirty="0">
                <a:latin typeface="Courier New"/>
                <a:cs typeface="Courier New"/>
              </a:rPr>
              <a:t>100)</a:t>
            </a:r>
            <a:endParaRPr sz="320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)</a:t>
            </a:r>
            <a:endParaRPr sz="3200" dirty="0">
              <a:latin typeface="Courier New"/>
              <a:cs typeface="Courier New"/>
            </a:endParaRPr>
          </a:p>
          <a:p>
            <a:pPr marL="12700" marR="5080">
              <a:lnSpc>
                <a:spcPts val="9730"/>
              </a:lnSpc>
              <a:spcBef>
                <a:spcPts val="1105"/>
              </a:spcBef>
            </a:pP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server</a:t>
            </a:r>
            <a:r>
              <a:rPr sz="3200" spc="-1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&lt;-</a:t>
            </a:r>
            <a:r>
              <a:rPr sz="320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function(input,</a:t>
            </a:r>
            <a:r>
              <a:rPr sz="320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output)</a:t>
            </a:r>
            <a:r>
              <a:rPr sz="320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{} </a:t>
            </a:r>
            <a:r>
              <a:rPr sz="3200" spc="-190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shinyApp(server</a:t>
            </a:r>
            <a:r>
              <a:rPr sz="320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=</a:t>
            </a:r>
            <a:r>
              <a:rPr sz="3200" spc="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server,</a:t>
            </a:r>
            <a:r>
              <a:rPr sz="320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ui</a:t>
            </a:r>
            <a:r>
              <a:rPr sz="3200" spc="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=</a:t>
            </a:r>
            <a:r>
              <a:rPr sz="3200" spc="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ui)</a:t>
            </a:r>
            <a:endParaRPr sz="3200" dirty="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864449" y="244658"/>
            <a:ext cx="10375265" cy="754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750" u="none" spc="-20" dirty="0">
                <a:solidFill>
                  <a:srgbClr val="000000"/>
                </a:solidFill>
              </a:rPr>
              <a:t>Create</a:t>
            </a:r>
            <a:r>
              <a:rPr sz="4750" u="none" dirty="0">
                <a:solidFill>
                  <a:srgbClr val="000000"/>
                </a:solidFill>
              </a:rPr>
              <a:t> </a:t>
            </a:r>
            <a:r>
              <a:rPr sz="4750" u="none" spc="-30" dirty="0">
                <a:solidFill>
                  <a:srgbClr val="000000"/>
                </a:solidFill>
              </a:rPr>
              <a:t>an</a:t>
            </a:r>
            <a:r>
              <a:rPr sz="4750" u="none" spc="5" dirty="0">
                <a:solidFill>
                  <a:srgbClr val="000000"/>
                </a:solidFill>
              </a:rPr>
              <a:t> </a:t>
            </a:r>
            <a:r>
              <a:rPr sz="4750" u="none" spc="80" dirty="0">
                <a:solidFill>
                  <a:srgbClr val="000000"/>
                </a:solidFill>
              </a:rPr>
              <a:t>input</a:t>
            </a:r>
            <a:r>
              <a:rPr sz="4750" u="none" spc="5" dirty="0">
                <a:solidFill>
                  <a:srgbClr val="000000"/>
                </a:solidFill>
              </a:rPr>
              <a:t> </a:t>
            </a:r>
            <a:r>
              <a:rPr sz="4750" u="none" spc="100" dirty="0">
                <a:solidFill>
                  <a:srgbClr val="000000"/>
                </a:solidFill>
              </a:rPr>
              <a:t>with</a:t>
            </a:r>
            <a:r>
              <a:rPr sz="4750" u="none" spc="5" dirty="0">
                <a:solidFill>
                  <a:srgbClr val="000000"/>
                </a:solidFill>
              </a:rPr>
              <a:t> </a:t>
            </a:r>
            <a:r>
              <a:rPr sz="4750" u="none" spc="-30" dirty="0">
                <a:solidFill>
                  <a:srgbClr val="000000"/>
                </a:solidFill>
              </a:rPr>
              <a:t>an</a:t>
            </a:r>
            <a:r>
              <a:rPr sz="4750" u="none" spc="5" dirty="0">
                <a:solidFill>
                  <a:srgbClr val="000000"/>
                </a:solidFill>
              </a:rPr>
              <a:t> </a:t>
            </a:r>
            <a:r>
              <a:rPr sz="4750" u="none" spc="80" dirty="0">
                <a:solidFill>
                  <a:srgbClr val="000000"/>
                </a:solidFill>
              </a:rPr>
              <a:t>input</a:t>
            </a:r>
            <a:r>
              <a:rPr sz="4750" u="none" spc="5" dirty="0">
                <a:solidFill>
                  <a:srgbClr val="000000"/>
                </a:solidFill>
              </a:rPr>
              <a:t> </a:t>
            </a:r>
            <a:r>
              <a:rPr sz="4750" u="none" spc="70" dirty="0">
                <a:solidFill>
                  <a:srgbClr val="000000"/>
                </a:solidFill>
              </a:rPr>
              <a:t>function.</a:t>
            </a:r>
            <a:endParaRPr sz="4750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65835" y="2921377"/>
            <a:ext cx="4794250" cy="5929630"/>
            <a:chOff x="7665835" y="2921377"/>
            <a:chExt cx="4794250" cy="59296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65835" y="3613227"/>
              <a:ext cx="3957925" cy="523763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889781" y="2921377"/>
              <a:ext cx="0" cy="2105025"/>
            </a:xfrm>
            <a:custGeom>
              <a:avLst/>
              <a:gdLst/>
              <a:ahLst/>
              <a:cxnLst/>
              <a:rect l="l" t="t" r="r" b="b"/>
              <a:pathLst>
                <a:path h="2105025">
                  <a:moveTo>
                    <a:pt x="0" y="2104647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4345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387118" y="2921377"/>
              <a:ext cx="0" cy="2105025"/>
            </a:xfrm>
            <a:custGeom>
              <a:avLst/>
              <a:gdLst/>
              <a:ahLst/>
              <a:cxnLst/>
              <a:rect l="l" t="t" r="r" b="b"/>
              <a:pathLst>
                <a:path h="2105025">
                  <a:moveTo>
                    <a:pt x="0" y="2104647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797BA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873986" y="2921377"/>
              <a:ext cx="0" cy="2272665"/>
            </a:xfrm>
            <a:custGeom>
              <a:avLst/>
              <a:gdLst/>
              <a:ahLst/>
              <a:cxnLst/>
              <a:rect l="l" t="t" r="r" b="b"/>
              <a:pathLst>
                <a:path h="2272665">
                  <a:moveTo>
                    <a:pt x="0" y="2272181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A9AB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9493" y="4931640"/>
              <a:ext cx="2480420" cy="3919221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1859775" y="58783"/>
            <a:ext cx="8148955" cy="634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930"/>
              </a:lnSpc>
            </a:pPr>
            <a:r>
              <a:rPr sz="4250" spc="15" dirty="0">
                <a:solidFill>
                  <a:srgbClr val="53585F"/>
                </a:solidFill>
                <a:latin typeface="Arial"/>
                <a:cs typeface="Arial"/>
              </a:rPr>
              <a:t>Slides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spc="35" dirty="0">
                <a:solidFill>
                  <a:srgbClr val="53585F"/>
                </a:solidFill>
                <a:latin typeface="Arial"/>
                <a:cs typeface="Arial"/>
              </a:rPr>
              <a:t>at:</a:t>
            </a:r>
            <a:r>
              <a:rPr sz="4250" spc="-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spc="80" dirty="0">
                <a:solidFill>
                  <a:srgbClr val="53585F"/>
                </a:solidFill>
                <a:latin typeface="Arial"/>
                <a:cs typeface="Arial"/>
              </a:rPr>
              <a:t>bit.ly/shiny-quickstart-3</a:t>
            </a:r>
            <a:endParaRPr sz="425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u="none" spc="15" dirty="0"/>
              <a:t>Slides</a:t>
            </a:r>
            <a:r>
              <a:rPr u="none" spc="-10" dirty="0"/>
              <a:t> </a:t>
            </a:r>
            <a:r>
              <a:rPr u="none" spc="35" dirty="0"/>
              <a:t>at:</a:t>
            </a:r>
            <a:r>
              <a:rPr u="none" spc="-10" dirty="0"/>
              <a:t> </a:t>
            </a:r>
            <a:r>
              <a:rPr spc="80" dirty="0"/>
              <a:t>bit.ly/shiny-quickstart-3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129645" y="2325607"/>
            <a:ext cx="450786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83055" algn="l"/>
                <a:tab pos="3153410" algn="l"/>
              </a:tabLst>
            </a:pPr>
            <a:r>
              <a:rPr sz="3050" b="1" spc="-265" dirty="0">
                <a:solidFill>
                  <a:srgbClr val="434579"/>
                </a:solidFill>
                <a:latin typeface="Arial"/>
                <a:cs typeface="Arial"/>
              </a:rPr>
              <a:t>tab</a:t>
            </a:r>
            <a:r>
              <a:rPr sz="3050" b="1" spc="-405" dirty="0">
                <a:solidFill>
                  <a:srgbClr val="434579"/>
                </a:solidFill>
                <a:latin typeface="Arial"/>
                <a:cs typeface="Arial"/>
              </a:rPr>
              <a:t>P</a:t>
            </a:r>
            <a:r>
              <a:rPr sz="3050" b="1" spc="-245" dirty="0">
                <a:solidFill>
                  <a:srgbClr val="434579"/>
                </a:solidFill>
                <a:latin typeface="Arial"/>
                <a:cs typeface="Arial"/>
              </a:rPr>
              <a:t>anel</a:t>
            </a:r>
            <a:r>
              <a:rPr sz="3050" b="1" dirty="0">
                <a:solidFill>
                  <a:srgbClr val="434579"/>
                </a:solidFill>
                <a:latin typeface="Arial"/>
                <a:cs typeface="Arial"/>
              </a:rPr>
              <a:t>	</a:t>
            </a:r>
            <a:r>
              <a:rPr sz="3050" b="1" spc="-265" dirty="0">
                <a:solidFill>
                  <a:srgbClr val="797BAA"/>
                </a:solidFill>
                <a:latin typeface="Arial"/>
                <a:cs typeface="Arial"/>
              </a:rPr>
              <a:t>tab</a:t>
            </a:r>
            <a:r>
              <a:rPr sz="3050" b="1" spc="-405" dirty="0">
                <a:solidFill>
                  <a:srgbClr val="797BAA"/>
                </a:solidFill>
                <a:latin typeface="Arial"/>
                <a:cs typeface="Arial"/>
              </a:rPr>
              <a:t>P</a:t>
            </a:r>
            <a:r>
              <a:rPr sz="3050" b="1" spc="-245" dirty="0">
                <a:solidFill>
                  <a:srgbClr val="797BAA"/>
                </a:solidFill>
                <a:latin typeface="Arial"/>
                <a:cs typeface="Arial"/>
              </a:rPr>
              <a:t>anel</a:t>
            </a:r>
            <a:r>
              <a:rPr sz="3050" b="1" dirty="0">
                <a:solidFill>
                  <a:srgbClr val="797BAA"/>
                </a:solidFill>
                <a:latin typeface="Arial"/>
                <a:cs typeface="Arial"/>
              </a:rPr>
              <a:t>	</a:t>
            </a:r>
            <a:r>
              <a:rPr sz="3050" b="1" spc="-265" dirty="0">
                <a:solidFill>
                  <a:srgbClr val="A9ABD6"/>
                </a:solidFill>
                <a:latin typeface="Arial"/>
                <a:cs typeface="Arial"/>
              </a:rPr>
              <a:t>tab</a:t>
            </a:r>
            <a:r>
              <a:rPr sz="3050" b="1" spc="-405" dirty="0">
                <a:solidFill>
                  <a:srgbClr val="A9ABD6"/>
                </a:solidFill>
                <a:latin typeface="Arial"/>
                <a:cs typeface="Arial"/>
              </a:rPr>
              <a:t>P</a:t>
            </a:r>
            <a:r>
              <a:rPr sz="3050" b="1" spc="-245" dirty="0">
                <a:solidFill>
                  <a:srgbClr val="A9ABD6"/>
                </a:solidFill>
                <a:latin typeface="Arial"/>
                <a:cs typeface="Arial"/>
              </a:rPr>
              <a:t>anel</a:t>
            </a:r>
            <a:endParaRPr sz="30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076417" y="10160078"/>
            <a:ext cx="2614295" cy="6915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350" b="1" spc="-370" dirty="0">
                <a:solidFill>
                  <a:srgbClr val="773F9B"/>
                </a:solidFill>
                <a:latin typeface="Arial"/>
                <a:cs typeface="Arial"/>
              </a:rPr>
              <a:t>tabsetPanel</a:t>
            </a:r>
            <a:endParaRPr sz="435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334824" y="9633215"/>
            <a:ext cx="4094479" cy="575945"/>
            <a:chOff x="8334824" y="9633215"/>
            <a:chExt cx="4094479" cy="575945"/>
          </a:xfrm>
        </p:grpSpPr>
        <p:sp>
          <p:nvSpPr>
            <p:cNvPr id="20" name="object 20"/>
            <p:cNvSpPr/>
            <p:nvPr/>
          </p:nvSpPr>
          <p:spPr>
            <a:xfrm>
              <a:off x="10387117" y="9664627"/>
              <a:ext cx="0" cy="544830"/>
            </a:xfrm>
            <a:custGeom>
              <a:avLst/>
              <a:gdLst/>
              <a:ahLst/>
              <a:cxnLst/>
              <a:rect l="l" t="t" r="r" b="b"/>
              <a:pathLst>
                <a:path h="544829">
                  <a:moveTo>
                    <a:pt x="0" y="544486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773F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334824" y="9654156"/>
              <a:ext cx="4094479" cy="0"/>
            </a:xfrm>
            <a:custGeom>
              <a:avLst/>
              <a:gdLst/>
              <a:ahLst/>
              <a:cxnLst/>
              <a:rect l="l" t="t" r="r" b="b"/>
              <a:pathLst>
                <a:path w="4094479">
                  <a:moveTo>
                    <a:pt x="4094116" y="0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773F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10" dirty="0"/>
              <a:t> </a:t>
            </a:r>
            <a:r>
              <a:rPr dirty="0"/>
              <a:t>2015</a:t>
            </a:r>
            <a:r>
              <a:rPr spc="-5" dirty="0"/>
              <a:t> </a:t>
            </a:r>
            <a:r>
              <a:rPr dirty="0"/>
              <a:t>RStudio,</a:t>
            </a:r>
            <a:r>
              <a:rPr spc="-5" dirty="0"/>
              <a:t> </a:t>
            </a:r>
            <a:r>
              <a:rPr dirty="0"/>
              <a:t>Inc.</a:t>
            </a:r>
            <a:r>
              <a:rPr spc="-70" dirty="0"/>
              <a:t> </a:t>
            </a:r>
            <a:r>
              <a:rPr dirty="0"/>
              <a:t>All</a:t>
            </a:r>
            <a:r>
              <a:rPr spc="-5" dirty="0"/>
              <a:t> </a:t>
            </a:r>
            <a:r>
              <a:rPr dirty="0"/>
              <a:t>rights</a:t>
            </a:r>
            <a:r>
              <a:rPr spc="-5" dirty="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334700" y="2921377"/>
            <a:ext cx="0" cy="2272665"/>
          </a:xfrm>
          <a:custGeom>
            <a:avLst/>
            <a:gdLst/>
            <a:ahLst/>
            <a:cxnLst/>
            <a:rect l="l" t="t" r="r" b="b"/>
            <a:pathLst>
              <a:path h="2272665">
                <a:moveTo>
                  <a:pt x="0" y="2272181"/>
                </a:moveTo>
                <a:lnTo>
                  <a:pt x="0" y="0"/>
                </a:lnTo>
              </a:path>
            </a:pathLst>
          </a:custGeom>
          <a:ln w="41883">
            <a:solidFill>
              <a:srgbClr val="9292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847837" y="2921377"/>
            <a:ext cx="0" cy="2105025"/>
          </a:xfrm>
          <a:custGeom>
            <a:avLst/>
            <a:gdLst/>
            <a:ahLst/>
            <a:cxnLst/>
            <a:rect l="l" t="t" r="r" b="b"/>
            <a:pathLst>
              <a:path h="2105025">
                <a:moveTo>
                  <a:pt x="0" y="2104647"/>
                </a:moveTo>
                <a:lnTo>
                  <a:pt x="0" y="0"/>
                </a:lnTo>
              </a:path>
            </a:pathLst>
          </a:custGeom>
          <a:ln w="41883">
            <a:solidFill>
              <a:srgbClr val="7979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60971" y="2921377"/>
            <a:ext cx="0" cy="2105025"/>
          </a:xfrm>
          <a:custGeom>
            <a:avLst/>
            <a:gdLst/>
            <a:ahLst/>
            <a:cxnLst/>
            <a:rect l="l" t="t" r="r" b="b"/>
            <a:pathLst>
              <a:path h="2105025">
                <a:moveTo>
                  <a:pt x="0" y="2104647"/>
                </a:moveTo>
                <a:lnTo>
                  <a:pt x="0" y="0"/>
                </a:lnTo>
              </a:path>
            </a:pathLst>
          </a:custGeom>
          <a:ln w="41883">
            <a:solidFill>
              <a:srgbClr val="5E5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7665835" y="2921377"/>
            <a:ext cx="5622290" cy="5917565"/>
            <a:chOff x="7665835" y="2921377"/>
            <a:chExt cx="5622290" cy="5917565"/>
          </a:xfrm>
        </p:grpSpPr>
        <p:sp>
          <p:nvSpPr>
            <p:cNvPr id="6" name="object 6"/>
            <p:cNvSpPr/>
            <p:nvPr/>
          </p:nvSpPr>
          <p:spPr>
            <a:xfrm>
              <a:off x="7790339" y="2921377"/>
              <a:ext cx="0" cy="2105025"/>
            </a:xfrm>
            <a:custGeom>
              <a:avLst/>
              <a:gdLst/>
              <a:ahLst/>
              <a:cxnLst/>
              <a:rect l="l" t="t" r="r" b="b"/>
              <a:pathLst>
                <a:path h="2105025">
                  <a:moveTo>
                    <a:pt x="0" y="2104647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65835" y="3613227"/>
              <a:ext cx="5621717" cy="5225192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1859775" y="58783"/>
            <a:ext cx="8148955" cy="634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930"/>
              </a:lnSpc>
            </a:pPr>
            <a:r>
              <a:rPr sz="4250" spc="15" dirty="0">
                <a:solidFill>
                  <a:srgbClr val="53585F"/>
                </a:solidFill>
                <a:latin typeface="Arial"/>
                <a:cs typeface="Arial"/>
              </a:rPr>
              <a:t>Slides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spc="35" dirty="0">
                <a:solidFill>
                  <a:srgbClr val="53585F"/>
                </a:solidFill>
                <a:latin typeface="Arial"/>
                <a:cs typeface="Arial"/>
              </a:rPr>
              <a:t>at:</a:t>
            </a:r>
            <a:r>
              <a:rPr sz="4250" spc="-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spc="80" dirty="0">
                <a:solidFill>
                  <a:srgbClr val="53585F"/>
                </a:solidFill>
                <a:latin typeface="Arial"/>
                <a:cs typeface="Arial"/>
              </a:rPr>
              <a:t>bit.ly/shiny-quickstart-3</a:t>
            </a:r>
            <a:endParaRPr sz="425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u="none" spc="15" dirty="0"/>
              <a:t>Slides</a:t>
            </a:r>
            <a:r>
              <a:rPr u="none" spc="-10" dirty="0"/>
              <a:t> </a:t>
            </a:r>
            <a:r>
              <a:rPr u="none" spc="35" dirty="0"/>
              <a:t>at:</a:t>
            </a:r>
            <a:r>
              <a:rPr u="none" spc="-10" dirty="0"/>
              <a:t> </a:t>
            </a:r>
            <a:r>
              <a:rPr spc="80" dirty="0"/>
              <a:t>bit.ly/shiny-quickstart-3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023674" y="2325607"/>
            <a:ext cx="607885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83055" algn="l"/>
                <a:tab pos="3153410" algn="l"/>
                <a:tab pos="4723765" algn="l"/>
              </a:tabLst>
            </a:pPr>
            <a:r>
              <a:rPr sz="3050" b="1" spc="-265" dirty="0">
                <a:solidFill>
                  <a:srgbClr val="424242"/>
                </a:solidFill>
                <a:latin typeface="Arial"/>
                <a:cs typeface="Arial"/>
              </a:rPr>
              <a:t>tab</a:t>
            </a:r>
            <a:r>
              <a:rPr sz="3050" b="1" spc="-405" dirty="0">
                <a:solidFill>
                  <a:srgbClr val="424242"/>
                </a:solidFill>
                <a:latin typeface="Arial"/>
                <a:cs typeface="Arial"/>
              </a:rPr>
              <a:t>P</a:t>
            </a:r>
            <a:r>
              <a:rPr sz="3050" b="1" spc="-245" dirty="0">
                <a:solidFill>
                  <a:srgbClr val="424242"/>
                </a:solidFill>
                <a:latin typeface="Arial"/>
                <a:cs typeface="Arial"/>
              </a:rPr>
              <a:t>anel</a:t>
            </a:r>
            <a:r>
              <a:rPr sz="3050" b="1" dirty="0">
                <a:solidFill>
                  <a:srgbClr val="424242"/>
                </a:solidFill>
                <a:latin typeface="Arial"/>
                <a:cs typeface="Arial"/>
              </a:rPr>
              <a:t>	</a:t>
            </a:r>
            <a:r>
              <a:rPr sz="3050" b="1" spc="-265" dirty="0">
                <a:solidFill>
                  <a:srgbClr val="5E5E5E"/>
                </a:solidFill>
                <a:latin typeface="Arial"/>
                <a:cs typeface="Arial"/>
              </a:rPr>
              <a:t>tab</a:t>
            </a:r>
            <a:r>
              <a:rPr sz="3050" b="1" spc="-405" dirty="0">
                <a:solidFill>
                  <a:srgbClr val="5E5E5E"/>
                </a:solidFill>
                <a:latin typeface="Arial"/>
                <a:cs typeface="Arial"/>
              </a:rPr>
              <a:t>P</a:t>
            </a:r>
            <a:r>
              <a:rPr sz="3050" b="1" spc="-245" dirty="0">
                <a:solidFill>
                  <a:srgbClr val="5E5E5E"/>
                </a:solidFill>
                <a:latin typeface="Arial"/>
                <a:cs typeface="Arial"/>
              </a:rPr>
              <a:t>anel</a:t>
            </a:r>
            <a:r>
              <a:rPr sz="3050" b="1" dirty="0">
                <a:solidFill>
                  <a:srgbClr val="5E5E5E"/>
                </a:solidFill>
                <a:latin typeface="Arial"/>
                <a:cs typeface="Arial"/>
              </a:rPr>
              <a:t>	</a:t>
            </a:r>
            <a:r>
              <a:rPr sz="3050" b="1" spc="-265" dirty="0">
                <a:solidFill>
                  <a:srgbClr val="797979"/>
                </a:solidFill>
                <a:latin typeface="Arial"/>
                <a:cs typeface="Arial"/>
              </a:rPr>
              <a:t>tab</a:t>
            </a:r>
            <a:r>
              <a:rPr sz="3050" b="1" spc="-405" dirty="0">
                <a:solidFill>
                  <a:srgbClr val="797979"/>
                </a:solidFill>
                <a:latin typeface="Arial"/>
                <a:cs typeface="Arial"/>
              </a:rPr>
              <a:t>P</a:t>
            </a:r>
            <a:r>
              <a:rPr sz="3050" b="1" spc="-245" dirty="0">
                <a:solidFill>
                  <a:srgbClr val="797979"/>
                </a:solidFill>
                <a:latin typeface="Arial"/>
                <a:cs typeface="Arial"/>
              </a:rPr>
              <a:t>anel</a:t>
            </a:r>
            <a:r>
              <a:rPr sz="3050" b="1" dirty="0">
                <a:solidFill>
                  <a:srgbClr val="797979"/>
                </a:solidFill>
                <a:latin typeface="Arial"/>
                <a:cs typeface="Arial"/>
              </a:rPr>
              <a:t>	</a:t>
            </a:r>
            <a:r>
              <a:rPr sz="3050" b="1" spc="-265" dirty="0">
                <a:solidFill>
                  <a:srgbClr val="929292"/>
                </a:solidFill>
                <a:latin typeface="Arial"/>
                <a:cs typeface="Arial"/>
              </a:rPr>
              <a:t>tab</a:t>
            </a:r>
            <a:r>
              <a:rPr sz="3050" b="1" spc="-405" dirty="0">
                <a:solidFill>
                  <a:srgbClr val="929292"/>
                </a:solidFill>
                <a:latin typeface="Arial"/>
                <a:cs typeface="Arial"/>
              </a:rPr>
              <a:t>P</a:t>
            </a:r>
            <a:r>
              <a:rPr sz="3050" b="1" spc="-245" dirty="0">
                <a:solidFill>
                  <a:srgbClr val="929292"/>
                </a:solidFill>
                <a:latin typeface="Arial"/>
                <a:cs typeface="Arial"/>
              </a:rPr>
              <a:t>anel</a:t>
            </a:r>
            <a:endParaRPr sz="30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071144" y="10160078"/>
            <a:ext cx="2625090" cy="6915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350" b="1" spc="-409" dirty="0">
                <a:latin typeface="Arial"/>
                <a:cs typeface="Arial"/>
              </a:rPr>
              <a:t>navbar</a:t>
            </a:r>
            <a:r>
              <a:rPr sz="4350" b="1" spc="-580" dirty="0">
                <a:latin typeface="Arial"/>
                <a:cs typeface="Arial"/>
              </a:rPr>
              <a:t>P</a:t>
            </a:r>
            <a:r>
              <a:rPr sz="4350" b="1" spc="-400" dirty="0">
                <a:latin typeface="Arial"/>
                <a:cs typeface="Arial"/>
              </a:rPr>
              <a:t>age</a:t>
            </a:r>
            <a:endParaRPr sz="435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334824" y="9633215"/>
            <a:ext cx="4094479" cy="575945"/>
            <a:chOff x="8334824" y="9633215"/>
            <a:chExt cx="4094479" cy="575945"/>
          </a:xfrm>
        </p:grpSpPr>
        <p:sp>
          <p:nvSpPr>
            <p:cNvPr id="20" name="object 20"/>
            <p:cNvSpPr/>
            <p:nvPr/>
          </p:nvSpPr>
          <p:spPr>
            <a:xfrm>
              <a:off x="10387117" y="9664627"/>
              <a:ext cx="0" cy="544830"/>
            </a:xfrm>
            <a:custGeom>
              <a:avLst/>
              <a:gdLst/>
              <a:ahLst/>
              <a:cxnLst/>
              <a:rect l="l" t="t" r="r" b="b"/>
              <a:pathLst>
                <a:path h="544829">
                  <a:moveTo>
                    <a:pt x="0" y="544486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334824" y="9654156"/>
              <a:ext cx="4094479" cy="0"/>
            </a:xfrm>
            <a:custGeom>
              <a:avLst/>
              <a:gdLst/>
              <a:ahLst/>
              <a:cxnLst/>
              <a:rect l="l" t="t" r="r" b="b"/>
              <a:pathLst>
                <a:path w="4094479">
                  <a:moveTo>
                    <a:pt x="4094116" y="0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4795425" y="11010034"/>
            <a:ext cx="2626995" cy="172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©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2015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RStudio,</a:t>
            </a:r>
            <a:r>
              <a:rPr sz="1150" spc="-10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Inc.</a:t>
            </a:r>
            <a:r>
              <a:rPr sz="1150" spc="-6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All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rights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reserved.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041640" y="5224971"/>
            <a:ext cx="10911205" cy="6083935"/>
            <a:chOff x="8041640" y="5224971"/>
            <a:chExt cx="10911205" cy="60839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21194" y="5224971"/>
              <a:ext cx="10031108" cy="608358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041640" y="7466937"/>
              <a:ext cx="1275080" cy="976630"/>
            </a:xfrm>
            <a:custGeom>
              <a:avLst/>
              <a:gdLst/>
              <a:ahLst/>
              <a:cxnLst/>
              <a:rect l="l" t="t" r="r" b="b"/>
              <a:pathLst>
                <a:path w="1275079" h="976629">
                  <a:moveTo>
                    <a:pt x="837670" y="0"/>
                  </a:moveTo>
                  <a:lnTo>
                    <a:pt x="837670" y="250105"/>
                  </a:lnTo>
                  <a:lnTo>
                    <a:pt x="0" y="250105"/>
                  </a:lnTo>
                  <a:lnTo>
                    <a:pt x="0" y="721295"/>
                  </a:lnTo>
                  <a:lnTo>
                    <a:pt x="837670" y="721295"/>
                  </a:lnTo>
                  <a:lnTo>
                    <a:pt x="837670" y="976112"/>
                  </a:lnTo>
                  <a:lnTo>
                    <a:pt x="1274989" y="488056"/>
                  </a:lnTo>
                  <a:lnTo>
                    <a:pt x="837670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167047" y="6711837"/>
              <a:ext cx="1047115" cy="1047115"/>
            </a:xfrm>
            <a:custGeom>
              <a:avLst/>
              <a:gdLst/>
              <a:ahLst/>
              <a:cxnLst/>
              <a:rect l="l" t="t" r="r" b="b"/>
              <a:pathLst>
                <a:path w="1047115" h="1047115">
                  <a:moveTo>
                    <a:pt x="0" y="0"/>
                  </a:moveTo>
                  <a:lnTo>
                    <a:pt x="1047088" y="0"/>
                  </a:lnTo>
                  <a:lnTo>
                    <a:pt x="1047088" y="1047088"/>
                  </a:lnTo>
                  <a:lnTo>
                    <a:pt x="0" y="10470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847075" y="19948"/>
            <a:ext cx="817435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solidFill>
                  <a:srgbClr val="53585F"/>
                </a:solidFill>
                <a:latin typeface="Arial"/>
                <a:cs typeface="Arial"/>
              </a:rPr>
              <a:t>Slides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spc="35" dirty="0">
                <a:solidFill>
                  <a:srgbClr val="53585F"/>
                </a:solidFill>
                <a:latin typeface="Arial"/>
                <a:cs typeface="Arial"/>
              </a:rPr>
              <a:t>at: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u="sng" spc="80" dirty="0">
                <a:solidFill>
                  <a:srgbClr val="53585F"/>
                </a:solidFill>
                <a:uFill>
                  <a:solidFill>
                    <a:srgbClr val="53585F"/>
                  </a:solidFill>
                </a:uFill>
                <a:latin typeface="Arial"/>
                <a:cs typeface="Arial"/>
              </a:rPr>
              <a:t>bit.ly/shiny-quickstart-3</a:t>
            </a:r>
            <a:endParaRPr sz="42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16714" y="3729485"/>
            <a:ext cx="14472285" cy="1379855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12700" marR="5080">
              <a:lnSpc>
                <a:spcPts val="4920"/>
              </a:lnSpc>
              <a:spcBef>
                <a:spcPts val="944"/>
              </a:spcBef>
            </a:pPr>
            <a:r>
              <a:rPr sz="4750" spc="10" dirty="0">
                <a:solidFill>
                  <a:srgbClr val="0365C0"/>
                </a:solidFill>
                <a:latin typeface="Courier New"/>
                <a:cs typeface="Courier New"/>
              </a:rPr>
              <a:t>navbarMenu()</a:t>
            </a:r>
            <a:r>
              <a:rPr sz="4750" spc="1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750" spc="70" dirty="0">
                <a:latin typeface="Arial"/>
                <a:cs typeface="Arial"/>
              </a:rPr>
              <a:t>combines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100" dirty="0">
                <a:latin typeface="Arial"/>
                <a:cs typeface="Arial"/>
              </a:rPr>
              <a:t>tab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30" dirty="0">
                <a:latin typeface="Arial"/>
                <a:cs typeface="Arial"/>
              </a:rPr>
              <a:t>links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75" dirty="0">
                <a:latin typeface="Arial"/>
                <a:cs typeface="Arial"/>
              </a:rPr>
              <a:t>into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-75" dirty="0">
                <a:latin typeface="Arial"/>
                <a:cs typeface="Arial"/>
              </a:rPr>
              <a:t>a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114" dirty="0">
                <a:latin typeface="Arial"/>
                <a:cs typeface="Arial"/>
              </a:rPr>
              <a:t>dropdown </a:t>
            </a:r>
            <a:r>
              <a:rPr sz="4750" spc="-1305" dirty="0">
                <a:latin typeface="Arial"/>
                <a:cs typeface="Arial"/>
              </a:rPr>
              <a:t> </a:t>
            </a:r>
            <a:r>
              <a:rPr sz="4750" spc="20" dirty="0">
                <a:latin typeface="Arial"/>
                <a:cs typeface="Arial"/>
              </a:rPr>
              <a:t>menu</a:t>
            </a:r>
            <a:r>
              <a:rPr sz="4750" dirty="0">
                <a:latin typeface="Arial"/>
                <a:cs typeface="Arial"/>
              </a:rPr>
              <a:t> </a:t>
            </a:r>
            <a:r>
              <a:rPr sz="4750" spc="65" dirty="0">
                <a:latin typeface="Arial"/>
                <a:cs typeface="Arial"/>
              </a:rPr>
              <a:t>for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-60" dirty="0">
                <a:latin typeface="Arial"/>
                <a:cs typeface="Arial"/>
              </a:rPr>
              <a:t>navbarPage()</a:t>
            </a:r>
            <a:endParaRPr sz="475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274585" y="1783382"/>
            <a:ext cx="755523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u="none" spc="-95" dirty="0">
                <a:solidFill>
                  <a:srgbClr val="000000"/>
                </a:solidFill>
              </a:rPr>
              <a:t>navbarMenu()</a:t>
            </a:r>
            <a:endParaRPr sz="9700"/>
          </a:p>
        </p:txBody>
      </p:sp>
      <p:grpSp>
        <p:nvGrpSpPr>
          <p:cNvPr id="13" name="object 13"/>
          <p:cNvGrpSpPr/>
          <p:nvPr/>
        </p:nvGrpSpPr>
        <p:grpSpPr>
          <a:xfrm>
            <a:off x="1172739" y="5622865"/>
            <a:ext cx="6722745" cy="5246370"/>
            <a:chOff x="1172739" y="5622865"/>
            <a:chExt cx="6722745" cy="5246370"/>
          </a:xfrm>
        </p:grpSpPr>
        <p:sp>
          <p:nvSpPr>
            <p:cNvPr id="14" name="object 14"/>
            <p:cNvSpPr/>
            <p:nvPr/>
          </p:nvSpPr>
          <p:spPr>
            <a:xfrm>
              <a:off x="1172730" y="5790405"/>
              <a:ext cx="6555105" cy="5078730"/>
            </a:xfrm>
            <a:custGeom>
              <a:avLst/>
              <a:gdLst/>
              <a:ahLst/>
              <a:cxnLst/>
              <a:rect l="l" t="t" r="r" b="b"/>
              <a:pathLst>
                <a:path w="6555105" h="5078730">
                  <a:moveTo>
                    <a:pt x="6554775" y="0"/>
                  </a:moveTo>
                  <a:lnTo>
                    <a:pt x="0" y="0"/>
                  </a:lnTo>
                  <a:lnTo>
                    <a:pt x="0" y="4910848"/>
                  </a:lnTo>
                  <a:lnTo>
                    <a:pt x="0" y="5078374"/>
                  </a:lnTo>
                  <a:lnTo>
                    <a:pt x="6554775" y="5078374"/>
                  </a:lnTo>
                  <a:lnTo>
                    <a:pt x="6554775" y="4910848"/>
                  </a:lnTo>
                  <a:lnTo>
                    <a:pt x="6554775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50744" y="5622865"/>
              <a:ext cx="6544309" cy="5078730"/>
            </a:xfrm>
            <a:custGeom>
              <a:avLst/>
              <a:gdLst/>
              <a:ahLst/>
              <a:cxnLst/>
              <a:rect l="l" t="t" r="r" b="b"/>
              <a:pathLst>
                <a:path w="6544309" h="5078730">
                  <a:moveTo>
                    <a:pt x="0" y="0"/>
                  </a:moveTo>
                  <a:lnTo>
                    <a:pt x="6544303" y="0"/>
                  </a:lnTo>
                  <a:lnTo>
                    <a:pt x="6544303" y="5078379"/>
                  </a:lnTo>
                  <a:lnTo>
                    <a:pt x="0" y="50783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350744" y="5790399"/>
            <a:ext cx="6544309" cy="491109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67005">
              <a:lnSpc>
                <a:spcPct val="100000"/>
              </a:lnSpc>
              <a:spcBef>
                <a:spcPts val="459"/>
              </a:spcBef>
            </a:pPr>
            <a:r>
              <a:rPr sz="2300" dirty="0">
                <a:solidFill>
                  <a:srgbClr val="0365C0"/>
                </a:solidFill>
                <a:latin typeface="Courier New"/>
                <a:cs typeface="Courier New"/>
              </a:rPr>
              <a:t>navbarPage(title</a:t>
            </a:r>
            <a:r>
              <a:rPr sz="2300" spc="-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0365C0"/>
                </a:solidFill>
                <a:latin typeface="Courier New"/>
                <a:cs typeface="Courier New"/>
              </a:rPr>
              <a:t>=</a:t>
            </a:r>
            <a:r>
              <a:rPr sz="230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0365C0"/>
                </a:solidFill>
                <a:latin typeface="Courier New"/>
                <a:cs typeface="Courier New"/>
              </a:rPr>
              <a:t>"Title",</a:t>
            </a:r>
            <a:endParaRPr sz="2300">
              <a:latin typeface="Courier New"/>
              <a:cs typeface="Courier New"/>
            </a:endParaRPr>
          </a:p>
          <a:p>
            <a:pPr marL="695960">
              <a:lnSpc>
                <a:spcPct val="100000"/>
              </a:lnSpc>
              <a:spcBef>
                <a:spcPts val="1495"/>
              </a:spcBef>
            </a:pPr>
            <a:r>
              <a:rPr sz="2300" dirty="0">
                <a:solidFill>
                  <a:srgbClr val="A6AAA9"/>
                </a:solidFill>
                <a:latin typeface="Courier New"/>
                <a:cs typeface="Courier New"/>
              </a:rPr>
              <a:t>tabPanel("tab 1",</a:t>
            </a:r>
            <a:r>
              <a:rPr sz="2300" spc="5" dirty="0">
                <a:solidFill>
                  <a:srgbClr val="A6AAA9"/>
                </a:solidFill>
                <a:latin typeface="Courier New"/>
                <a:cs typeface="Courier New"/>
              </a:rPr>
              <a:t> "contents"),</a:t>
            </a:r>
            <a:endParaRPr sz="2300">
              <a:latin typeface="Courier New"/>
              <a:cs typeface="Courier New"/>
            </a:endParaRPr>
          </a:p>
          <a:p>
            <a:pPr marL="695960" marR="550545">
              <a:lnSpc>
                <a:spcPts val="4260"/>
              </a:lnSpc>
              <a:spcBef>
                <a:spcPts val="390"/>
              </a:spcBef>
            </a:pPr>
            <a:r>
              <a:rPr sz="2300" dirty="0">
                <a:solidFill>
                  <a:srgbClr val="A6AAA9"/>
                </a:solidFill>
                <a:latin typeface="Courier New"/>
                <a:cs typeface="Courier New"/>
              </a:rPr>
              <a:t>tabPanel("tab 2",</a:t>
            </a:r>
            <a:r>
              <a:rPr sz="2300" spc="5" dirty="0">
                <a:solidFill>
                  <a:srgbClr val="A6AAA9"/>
                </a:solidFill>
                <a:latin typeface="Courier New"/>
                <a:cs typeface="Courier New"/>
              </a:rPr>
              <a:t> "contents"), </a:t>
            </a:r>
            <a:r>
              <a:rPr sz="2300" spc="-136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0365C0"/>
                </a:solidFill>
                <a:latin typeface="Courier New"/>
                <a:cs typeface="Courier New"/>
              </a:rPr>
              <a:t>navbarMenu(title </a:t>
            </a:r>
            <a:r>
              <a:rPr sz="2300" spc="5" dirty="0">
                <a:solidFill>
                  <a:srgbClr val="0365C0"/>
                </a:solidFill>
                <a:latin typeface="Courier New"/>
                <a:cs typeface="Courier New"/>
              </a:rPr>
              <a:t>=</a:t>
            </a:r>
            <a:r>
              <a:rPr sz="230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0365C0"/>
                </a:solidFill>
                <a:latin typeface="Courier New"/>
                <a:cs typeface="Courier New"/>
              </a:rPr>
              <a:t>"More",</a:t>
            </a:r>
            <a:endParaRPr sz="2300">
              <a:latin typeface="Courier New"/>
              <a:cs typeface="Courier New"/>
            </a:endParaRPr>
          </a:p>
          <a:p>
            <a:pPr marL="1049020">
              <a:lnSpc>
                <a:spcPct val="100000"/>
              </a:lnSpc>
              <a:spcBef>
                <a:spcPts val="1105"/>
              </a:spcBef>
            </a:pPr>
            <a:r>
              <a:rPr sz="2300" dirty="0">
                <a:solidFill>
                  <a:srgbClr val="A6AAA9"/>
                </a:solidFill>
                <a:latin typeface="Courier New"/>
                <a:cs typeface="Courier New"/>
              </a:rPr>
              <a:t>tabPanel("tab 3",</a:t>
            </a:r>
            <a:r>
              <a:rPr sz="2300" spc="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A6AAA9"/>
                </a:solidFill>
                <a:latin typeface="Courier New"/>
                <a:cs typeface="Courier New"/>
              </a:rPr>
              <a:t>"contents"),</a:t>
            </a:r>
            <a:endParaRPr sz="2300">
              <a:latin typeface="Courier New"/>
              <a:cs typeface="Courier New"/>
            </a:endParaRPr>
          </a:p>
          <a:p>
            <a:pPr marL="1049020">
              <a:lnSpc>
                <a:spcPct val="100000"/>
              </a:lnSpc>
              <a:spcBef>
                <a:spcPts val="1495"/>
              </a:spcBef>
            </a:pPr>
            <a:r>
              <a:rPr sz="2300" dirty="0">
                <a:solidFill>
                  <a:srgbClr val="A6AAA9"/>
                </a:solidFill>
                <a:latin typeface="Courier New"/>
                <a:cs typeface="Courier New"/>
              </a:rPr>
              <a:t>tabPanel("tab 4",</a:t>
            </a:r>
            <a:r>
              <a:rPr sz="2300" spc="5" dirty="0">
                <a:solidFill>
                  <a:srgbClr val="A6AAA9"/>
                </a:solidFill>
                <a:latin typeface="Courier New"/>
                <a:cs typeface="Courier New"/>
              </a:rPr>
              <a:t> "contents"),</a:t>
            </a:r>
            <a:endParaRPr sz="2300">
              <a:latin typeface="Courier New"/>
              <a:cs typeface="Courier New"/>
            </a:endParaRPr>
          </a:p>
          <a:p>
            <a:pPr marL="1049020">
              <a:lnSpc>
                <a:spcPct val="100000"/>
              </a:lnSpc>
              <a:spcBef>
                <a:spcPts val="1500"/>
              </a:spcBef>
            </a:pPr>
            <a:r>
              <a:rPr sz="2300" dirty="0">
                <a:solidFill>
                  <a:srgbClr val="A6AAA9"/>
                </a:solidFill>
                <a:latin typeface="Courier New"/>
                <a:cs typeface="Courier New"/>
              </a:rPr>
              <a:t>tabPanel("tab 5", </a:t>
            </a:r>
            <a:r>
              <a:rPr sz="2300" spc="5" dirty="0">
                <a:solidFill>
                  <a:srgbClr val="A6AAA9"/>
                </a:solidFill>
                <a:latin typeface="Courier New"/>
                <a:cs typeface="Courier New"/>
              </a:rPr>
              <a:t>"contents")</a:t>
            </a:r>
            <a:endParaRPr sz="2300">
              <a:latin typeface="Courier New"/>
              <a:cs typeface="Courier New"/>
            </a:endParaRPr>
          </a:p>
          <a:p>
            <a:pPr marL="520065">
              <a:lnSpc>
                <a:spcPct val="100000"/>
              </a:lnSpc>
              <a:spcBef>
                <a:spcPts val="1495"/>
              </a:spcBef>
            </a:pPr>
            <a:r>
              <a:rPr sz="2300" spc="5" dirty="0">
                <a:solidFill>
                  <a:srgbClr val="0365C0"/>
                </a:solidFill>
                <a:latin typeface="Courier New"/>
                <a:cs typeface="Courier New"/>
              </a:rPr>
              <a:t>)</a:t>
            </a:r>
            <a:endParaRPr sz="2300">
              <a:latin typeface="Courier New"/>
              <a:cs typeface="Courier New"/>
            </a:endParaRPr>
          </a:p>
          <a:p>
            <a:pPr marL="167005">
              <a:lnSpc>
                <a:spcPct val="100000"/>
              </a:lnSpc>
              <a:spcBef>
                <a:spcPts val="1500"/>
              </a:spcBef>
            </a:pPr>
            <a:r>
              <a:rPr sz="2300" spc="5" dirty="0">
                <a:solidFill>
                  <a:srgbClr val="0365C0"/>
                </a:solidFill>
                <a:latin typeface="Courier New"/>
                <a:cs typeface="Courier New"/>
              </a:rPr>
              <a:t>)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795425" y="11010034"/>
            <a:ext cx="2626995" cy="172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©</a:t>
            </a:r>
            <a:r>
              <a:rPr sz="1150" spc="-10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2014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RStudio,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Inc.</a:t>
            </a:r>
            <a:r>
              <a:rPr sz="1150" spc="-70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All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rights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reserved.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46348" y="5277326"/>
            <a:ext cx="11811158" cy="603123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1847075" y="19948"/>
            <a:ext cx="817435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solidFill>
                  <a:srgbClr val="53585F"/>
                </a:solidFill>
                <a:latin typeface="Arial"/>
                <a:cs typeface="Arial"/>
              </a:rPr>
              <a:t>Slides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spc="35" dirty="0">
                <a:solidFill>
                  <a:srgbClr val="53585F"/>
                </a:solidFill>
                <a:latin typeface="Arial"/>
                <a:cs typeface="Arial"/>
              </a:rPr>
              <a:t>at: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u="sng" spc="80" dirty="0">
                <a:solidFill>
                  <a:srgbClr val="53585F"/>
                </a:solidFill>
                <a:uFill>
                  <a:solidFill>
                    <a:srgbClr val="53585F"/>
                  </a:solidFill>
                </a:uFill>
                <a:latin typeface="Arial"/>
                <a:cs typeface="Arial"/>
              </a:rPr>
              <a:t>bit.ly/shiny-quickstart-3</a:t>
            </a:r>
            <a:endParaRPr sz="42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32626" y="3946995"/>
            <a:ext cx="13844905" cy="1379855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12700" marR="5080">
              <a:lnSpc>
                <a:spcPts val="4920"/>
              </a:lnSpc>
              <a:spcBef>
                <a:spcPts val="944"/>
              </a:spcBef>
            </a:pPr>
            <a:r>
              <a:rPr sz="4750" spc="10" dirty="0">
                <a:solidFill>
                  <a:srgbClr val="0365C0"/>
                </a:solidFill>
                <a:latin typeface="Courier New"/>
                <a:cs typeface="Courier New"/>
              </a:rPr>
              <a:t>dashboardPage()</a:t>
            </a:r>
            <a:r>
              <a:rPr sz="4750" spc="2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750" spc="70" dirty="0">
                <a:latin typeface="Arial"/>
                <a:cs typeface="Arial"/>
              </a:rPr>
              <a:t>comes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10" dirty="0">
                <a:latin typeface="Arial"/>
                <a:cs typeface="Arial"/>
              </a:rPr>
              <a:t>in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40" dirty="0">
                <a:latin typeface="Arial"/>
                <a:cs typeface="Arial"/>
              </a:rPr>
              <a:t>the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40" dirty="0">
                <a:latin typeface="Arial"/>
                <a:cs typeface="Arial"/>
              </a:rPr>
              <a:t>shinydashboard </a:t>
            </a:r>
            <a:r>
              <a:rPr sz="4750" spc="-1305" dirty="0">
                <a:latin typeface="Arial"/>
                <a:cs typeface="Arial"/>
              </a:rPr>
              <a:t> </a:t>
            </a:r>
            <a:r>
              <a:rPr sz="4750" spc="50" dirty="0">
                <a:latin typeface="Arial"/>
                <a:cs typeface="Arial"/>
              </a:rPr>
              <a:t>package</a:t>
            </a:r>
            <a:endParaRPr sz="475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87422" y="5989346"/>
            <a:ext cx="6722745" cy="4659630"/>
            <a:chOff x="387422" y="5989346"/>
            <a:chExt cx="6722745" cy="4659630"/>
          </a:xfrm>
        </p:grpSpPr>
        <p:sp>
          <p:nvSpPr>
            <p:cNvPr id="10" name="object 10"/>
            <p:cNvSpPr/>
            <p:nvPr/>
          </p:nvSpPr>
          <p:spPr>
            <a:xfrm>
              <a:off x="387413" y="6156889"/>
              <a:ext cx="6544309" cy="4492625"/>
            </a:xfrm>
            <a:custGeom>
              <a:avLst/>
              <a:gdLst/>
              <a:ahLst/>
              <a:cxnLst/>
              <a:rect l="l" t="t" r="r" b="b"/>
              <a:pathLst>
                <a:path w="6544309" h="4492625">
                  <a:moveTo>
                    <a:pt x="6544310" y="0"/>
                  </a:moveTo>
                  <a:lnTo>
                    <a:pt x="0" y="0"/>
                  </a:lnTo>
                  <a:lnTo>
                    <a:pt x="0" y="4324477"/>
                  </a:lnTo>
                  <a:lnTo>
                    <a:pt x="0" y="4492002"/>
                  </a:lnTo>
                  <a:lnTo>
                    <a:pt x="6544310" y="4492002"/>
                  </a:lnTo>
                  <a:lnTo>
                    <a:pt x="6544310" y="4324477"/>
                  </a:lnTo>
                  <a:lnTo>
                    <a:pt x="6544310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54956" y="5989346"/>
              <a:ext cx="6555105" cy="4492625"/>
            </a:xfrm>
            <a:custGeom>
              <a:avLst/>
              <a:gdLst/>
              <a:ahLst/>
              <a:cxnLst/>
              <a:rect l="l" t="t" r="r" b="b"/>
              <a:pathLst>
                <a:path w="6555105" h="4492625">
                  <a:moveTo>
                    <a:pt x="0" y="0"/>
                  </a:moveTo>
                  <a:lnTo>
                    <a:pt x="6554774" y="0"/>
                  </a:lnTo>
                  <a:lnTo>
                    <a:pt x="6554774" y="4492009"/>
                  </a:lnTo>
                  <a:lnTo>
                    <a:pt x="0" y="44920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54956" y="6156880"/>
            <a:ext cx="6555105" cy="432498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325755">
              <a:lnSpc>
                <a:spcPct val="100000"/>
              </a:lnSpc>
              <a:spcBef>
                <a:spcPts val="490"/>
              </a:spcBef>
            </a:pPr>
            <a:r>
              <a:rPr sz="3150" spc="-5" dirty="0">
                <a:latin typeface="Courier New"/>
                <a:cs typeface="Courier New"/>
              </a:rPr>
              <a:t>library(shinydashboard)</a:t>
            </a:r>
            <a:endParaRPr sz="3150">
              <a:latin typeface="Courier New"/>
              <a:cs typeface="Courier New"/>
            </a:endParaRPr>
          </a:p>
          <a:p>
            <a:pPr marL="805180" marR="1183005" indent="-480059">
              <a:lnSpc>
                <a:spcPct val="154700"/>
              </a:lnSpc>
            </a:pPr>
            <a:r>
              <a:rPr sz="3150" spc="-5" dirty="0">
                <a:latin typeface="Courier New"/>
                <a:cs typeface="Courier New"/>
              </a:rPr>
              <a:t>ui &lt;- </a:t>
            </a:r>
            <a:r>
              <a:rPr sz="3150" spc="-5" dirty="0">
                <a:solidFill>
                  <a:srgbClr val="0365C0"/>
                </a:solidFill>
                <a:latin typeface="Courier New"/>
                <a:cs typeface="Courier New"/>
              </a:rPr>
              <a:t>dashboardPage( </a:t>
            </a:r>
            <a:r>
              <a:rPr sz="3150" spc="-188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150" spc="-5" dirty="0">
                <a:solidFill>
                  <a:srgbClr val="0365C0"/>
                </a:solidFill>
                <a:latin typeface="Courier New"/>
                <a:cs typeface="Courier New"/>
              </a:rPr>
              <a:t>dashboardHeader(), </a:t>
            </a:r>
            <a:r>
              <a:rPr sz="3150" spc="-188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150" spc="-5" dirty="0">
                <a:solidFill>
                  <a:srgbClr val="0365C0"/>
                </a:solidFill>
                <a:latin typeface="Courier New"/>
                <a:cs typeface="Courier New"/>
              </a:rPr>
              <a:t>dashboardSidebar(),  dashboardBody()</a:t>
            </a:r>
            <a:endParaRPr sz="3150">
              <a:latin typeface="Courier New"/>
              <a:cs typeface="Courier New"/>
            </a:endParaRPr>
          </a:p>
          <a:p>
            <a:pPr marL="325755">
              <a:lnSpc>
                <a:spcPct val="100000"/>
              </a:lnSpc>
              <a:spcBef>
                <a:spcPts val="2065"/>
              </a:spcBef>
            </a:pPr>
            <a:r>
              <a:rPr sz="3150" spc="-5" dirty="0">
                <a:solidFill>
                  <a:srgbClr val="0365C0"/>
                </a:solidFill>
                <a:latin typeface="Courier New"/>
                <a:cs typeface="Courier New"/>
              </a:rPr>
              <a:t>)</a:t>
            </a:r>
            <a:endParaRPr sz="31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336791" y="1783382"/>
            <a:ext cx="9431020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u="none" spc="-65" dirty="0">
                <a:solidFill>
                  <a:srgbClr val="000000"/>
                </a:solidFill>
              </a:rPr>
              <a:t>dashboardPage()</a:t>
            </a:r>
            <a:endParaRPr sz="9700"/>
          </a:p>
        </p:txBody>
      </p:sp>
      <p:sp>
        <p:nvSpPr>
          <p:cNvPr id="14" name="object 14"/>
          <p:cNvSpPr/>
          <p:nvPr/>
        </p:nvSpPr>
        <p:spPr>
          <a:xfrm>
            <a:off x="7245852" y="7585412"/>
            <a:ext cx="1468120" cy="976630"/>
          </a:xfrm>
          <a:custGeom>
            <a:avLst/>
            <a:gdLst/>
            <a:ahLst/>
            <a:cxnLst/>
            <a:rect l="l" t="t" r="r" b="b"/>
            <a:pathLst>
              <a:path w="1468120" h="976629">
                <a:moveTo>
                  <a:pt x="1036617" y="0"/>
                </a:moveTo>
                <a:lnTo>
                  <a:pt x="1036617" y="257281"/>
                </a:lnTo>
                <a:lnTo>
                  <a:pt x="0" y="257281"/>
                </a:lnTo>
                <a:lnTo>
                  <a:pt x="0" y="718000"/>
                </a:lnTo>
                <a:lnTo>
                  <a:pt x="1036617" y="718000"/>
                </a:lnTo>
                <a:lnTo>
                  <a:pt x="1036617" y="976112"/>
                </a:lnTo>
                <a:lnTo>
                  <a:pt x="1467639" y="488056"/>
                </a:lnTo>
                <a:lnTo>
                  <a:pt x="1036617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4795425" y="11010034"/>
            <a:ext cx="2626995" cy="172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©</a:t>
            </a:r>
            <a:r>
              <a:rPr sz="1150" spc="-10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2014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RStudio,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Inc.</a:t>
            </a:r>
            <a:r>
              <a:rPr sz="1150" spc="-70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All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rights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reserved.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21594" y="1238013"/>
            <a:ext cx="10824845" cy="22517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6195" algn="ctr">
              <a:lnSpc>
                <a:spcPct val="100000"/>
              </a:lnSpc>
              <a:spcBef>
                <a:spcPts val="125"/>
              </a:spcBef>
            </a:pPr>
            <a:r>
              <a:rPr sz="9700" b="1" u="none" spc="-80" dirty="0">
                <a:solidFill>
                  <a:srgbClr val="000000"/>
                </a:solidFill>
                <a:latin typeface="Arial"/>
                <a:cs typeface="Arial"/>
              </a:rPr>
              <a:t>shinydashboard</a:t>
            </a:r>
            <a:endParaRPr sz="9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5"/>
              </a:spcBef>
            </a:pPr>
            <a:r>
              <a:rPr sz="4750" u="sng" spc="85" dirty="0">
                <a:solidFill>
                  <a:srgbClr val="0096FF"/>
                </a:solidFill>
                <a:uFill>
                  <a:solidFill>
                    <a:srgbClr val="0096FF"/>
                  </a:solidFill>
                </a:uFill>
                <a:hlinkClick r:id="rId2"/>
              </a:rPr>
              <a:t>http://rstudio.github.io/shinydashboard/</a:t>
            </a:r>
            <a:endParaRPr sz="4750"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1847075" y="19948"/>
            <a:ext cx="817435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solidFill>
                  <a:srgbClr val="53585F"/>
                </a:solidFill>
                <a:latin typeface="Arial"/>
                <a:cs typeface="Arial"/>
              </a:rPr>
              <a:t>Slides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spc="35" dirty="0">
                <a:solidFill>
                  <a:srgbClr val="53585F"/>
                </a:solidFill>
                <a:latin typeface="Arial"/>
                <a:cs typeface="Arial"/>
              </a:rPr>
              <a:t>at: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u="sng" spc="80" dirty="0">
                <a:solidFill>
                  <a:srgbClr val="53585F"/>
                </a:solidFill>
                <a:uFill>
                  <a:solidFill>
                    <a:srgbClr val="53585F"/>
                  </a:solidFill>
                </a:uFill>
                <a:latin typeface="Arial"/>
                <a:cs typeface="Arial"/>
              </a:rPr>
              <a:t>bit.ly/shiny-quickstart-3</a:t>
            </a:r>
            <a:endParaRPr sz="42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50743" y="4604260"/>
            <a:ext cx="8505825" cy="571690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1308100">
              <a:lnSpc>
                <a:spcPts val="5690"/>
              </a:lnSpc>
              <a:spcBef>
                <a:spcPts val="330"/>
              </a:spcBef>
            </a:pPr>
            <a:r>
              <a:rPr sz="4750" spc="-70" dirty="0">
                <a:latin typeface="Arial"/>
                <a:cs typeface="Arial"/>
              </a:rPr>
              <a:t>A </a:t>
            </a:r>
            <a:r>
              <a:rPr sz="4750" spc="50" dirty="0">
                <a:latin typeface="Arial"/>
                <a:cs typeface="Arial"/>
              </a:rPr>
              <a:t>package </a:t>
            </a:r>
            <a:r>
              <a:rPr sz="4750" spc="95" dirty="0">
                <a:latin typeface="Arial"/>
                <a:cs typeface="Arial"/>
              </a:rPr>
              <a:t>of </a:t>
            </a:r>
            <a:r>
              <a:rPr sz="4750" spc="40" dirty="0">
                <a:latin typeface="Arial"/>
                <a:cs typeface="Arial"/>
              </a:rPr>
              <a:t>layout </a:t>
            </a:r>
            <a:r>
              <a:rPr sz="4750" spc="45" dirty="0">
                <a:latin typeface="Arial"/>
                <a:cs typeface="Arial"/>
              </a:rPr>
              <a:t> </a:t>
            </a:r>
            <a:r>
              <a:rPr sz="4750" spc="70" dirty="0">
                <a:latin typeface="Arial"/>
                <a:cs typeface="Arial"/>
              </a:rPr>
              <a:t>functions </a:t>
            </a:r>
            <a:r>
              <a:rPr sz="4750" spc="65" dirty="0">
                <a:latin typeface="Arial"/>
                <a:cs typeface="Arial"/>
              </a:rPr>
              <a:t>for building </a:t>
            </a:r>
            <a:r>
              <a:rPr sz="4750" spc="70" dirty="0">
                <a:latin typeface="Arial"/>
                <a:cs typeface="Arial"/>
              </a:rPr>
              <a:t> </a:t>
            </a:r>
            <a:r>
              <a:rPr sz="4750" spc="35" dirty="0">
                <a:latin typeface="Arial"/>
                <a:cs typeface="Arial"/>
              </a:rPr>
              <a:t>administrative</a:t>
            </a:r>
            <a:r>
              <a:rPr sz="4750" spc="-35" dirty="0">
                <a:latin typeface="Arial"/>
                <a:cs typeface="Arial"/>
              </a:rPr>
              <a:t> </a:t>
            </a:r>
            <a:r>
              <a:rPr sz="4750" spc="50" dirty="0">
                <a:latin typeface="Arial"/>
                <a:cs typeface="Arial"/>
              </a:rPr>
              <a:t>dashboards </a:t>
            </a:r>
            <a:r>
              <a:rPr sz="4750" spc="-1305" dirty="0">
                <a:latin typeface="Arial"/>
                <a:cs typeface="Arial"/>
              </a:rPr>
              <a:t> </a:t>
            </a:r>
            <a:r>
              <a:rPr sz="4750" spc="100" dirty="0">
                <a:latin typeface="Arial"/>
                <a:cs typeface="Arial"/>
              </a:rPr>
              <a:t>with</a:t>
            </a:r>
            <a:r>
              <a:rPr sz="4750" dirty="0">
                <a:latin typeface="Arial"/>
                <a:cs typeface="Arial"/>
              </a:rPr>
              <a:t> </a:t>
            </a:r>
            <a:r>
              <a:rPr sz="4750" spc="-5" dirty="0">
                <a:latin typeface="Arial"/>
                <a:cs typeface="Arial"/>
              </a:rPr>
              <a:t>Shiny</a:t>
            </a:r>
            <a:endParaRPr sz="47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5050">
              <a:latin typeface="Arial"/>
              <a:cs typeface="Arial"/>
            </a:endParaRPr>
          </a:p>
          <a:p>
            <a:pPr marL="20955" marR="2648585">
              <a:lnSpc>
                <a:spcPts val="5450"/>
              </a:lnSpc>
            </a:pPr>
            <a:r>
              <a:rPr sz="4750" spc="30" dirty="0">
                <a:latin typeface="Arial"/>
                <a:cs typeface="Arial"/>
              </a:rPr>
              <a:t>Dynamic</a:t>
            </a:r>
            <a:r>
              <a:rPr sz="4750" spc="-40" dirty="0">
                <a:latin typeface="Arial"/>
                <a:cs typeface="Arial"/>
              </a:rPr>
              <a:t> </a:t>
            </a:r>
            <a:r>
              <a:rPr sz="4750" spc="20" dirty="0">
                <a:latin typeface="Arial"/>
                <a:cs typeface="Arial"/>
              </a:rPr>
              <a:t>Dashboards </a:t>
            </a:r>
            <a:r>
              <a:rPr sz="4750" spc="-1305" dirty="0">
                <a:latin typeface="Arial"/>
                <a:cs typeface="Arial"/>
              </a:rPr>
              <a:t> </a:t>
            </a:r>
            <a:r>
              <a:rPr sz="4750" spc="100" dirty="0">
                <a:latin typeface="Arial"/>
                <a:cs typeface="Arial"/>
              </a:rPr>
              <a:t>with</a:t>
            </a:r>
            <a:r>
              <a:rPr sz="4750" spc="-15" dirty="0">
                <a:latin typeface="Arial"/>
                <a:cs typeface="Arial"/>
              </a:rPr>
              <a:t> </a:t>
            </a:r>
            <a:r>
              <a:rPr sz="4750" spc="-5" dirty="0">
                <a:latin typeface="Arial"/>
                <a:cs typeface="Arial"/>
              </a:rPr>
              <a:t>Shiny</a:t>
            </a:r>
            <a:r>
              <a:rPr sz="4750" spc="-10" dirty="0">
                <a:latin typeface="Arial"/>
                <a:cs typeface="Arial"/>
              </a:rPr>
              <a:t> </a:t>
            </a:r>
            <a:r>
              <a:rPr sz="4750" spc="-30" dirty="0">
                <a:latin typeface="Arial"/>
                <a:cs typeface="Arial"/>
              </a:rPr>
              <a:t>Webinar:</a:t>
            </a:r>
            <a:endParaRPr sz="4750">
              <a:latin typeface="Arial"/>
              <a:cs typeface="Arial"/>
            </a:endParaRPr>
          </a:p>
          <a:p>
            <a:pPr marL="189865">
              <a:lnSpc>
                <a:spcPct val="100000"/>
              </a:lnSpc>
              <a:spcBef>
                <a:spcPts val="555"/>
              </a:spcBef>
            </a:pPr>
            <a:r>
              <a:rPr sz="3800" u="sng" spc="35" dirty="0">
                <a:solidFill>
                  <a:srgbClr val="0096FF"/>
                </a:solidFill>
                <a:uFill>
                  <a:solidFill>
                    <a:srgbClr val="0096FF"/>
                  </a:solidFill>
                </a:uFill>
                <a:latin typeface="Arial"/>
                <a:cs typeface="Arial"/>
                <a:hlinkClick r:id="rId5"/>
              </a:rPr>
              <a:t>www.rstudio.com/resources/webinars/</a:t>
            </a:r>
            <a:endParaRPr sz="3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416334" y="4288125"/>
            <a:ext cx="9079230" cy="6407785"/>
            <a:chOff x="1416334" y="4288125"/>
            <a:chExt cx="9079230" cy="640778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6334" y="4288125"/>
              <a:ext cx="9078912" cy="64076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80050" y="4575776"/>
              <a:ext cx="8345295" cy="567521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4795425" y="11010034"/>
            <a:ext cx="2626995" cy="172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©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2015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RStudio,</a:t>
            </a:r>
            <a:r>
              <a:rPr sz="1150" spc="-10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Inc.</a:t>
            </a:r>
            <a:r>
              <a:rPr sz="1150" spc="-6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All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rights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reserved.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308613" y="1554980"/>
            <a:ext cx="11487150" cy="10687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6850" u="none" spc="-10" dirty="0">
                <a:solidFill>
                  <a:srgbClr val="000000"/>
                </a:solidFill>
              </a:rPr>
              <a:t>Recap:</a:t>
            </a:r>
            <a:r>
              <a:rPr sz="6850" u="none" spc="-25" dirty="0">
                <a:solidFill>
                  <a:srgbClr val="000000"/>
                </a:solidFill>
              </a:rPr>
              <a:t> </a:t>
            </a:r>
            <a:r>
              <a:rPr sz="6850" u="none" spc="15" dirty="0">
                <a:solidFill>
                  <a:srgbClr val="000000"/>
                </a:solidFill>
              </a:rPr>
              <a:t>Prepackaged</a:t>
            </a:r>
            <a:r>
              <a:rPr sz="6850" u="none" spc="-25" dirty="0">
                <a:solidFill>
                  <a:srgbClr val="000000"/>
                </a:solidFill>
              </a:rPr>
              <a:t> </a:t>
            </a:r>
            <a:r>
              <a:rPr sz="6850" u="none" spc="30" dirty="0">
                <a:solidFill>
                  <a:srgbClr val="000000"/>
                </a:solidFill>
              </a:rPr>
              <a:t>Layouts</a:t>
            </a:r>
            <a:endParaRPr sz="6850"/>
          </a:p>
        </p:txBody>
      </p:sp>
      <p:sp>
        <p:nvSpPr>
          <p:cNvPr id="7" name="object 7"/>
          <p:cNvSpPr txBox="1"/>
          <p:nvPr/>
        </p:nvSpPr>
        <p:spPr>
          <a:xfrm>
            <a:off x="15854232" y="10976320"/>
            <a:ext cx="163322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©</a:t>
            </a:r>
            <a:r>
              <a:rPr sz="1150" spc="-20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u="sng" dirty="0">
                <a:solidFill>
                  <a:srgbClr val="C0C0C0"/>
                </a:solidFill>
                <a:uFill>
                  <a:solidFill>
                    <a:srgbClr val="C0C0C0"/>
                  </a:solidFill>
                </a:uFill>
                <a:latin typeface="Arial"/>
                <a:cs typeface="Arial"/>
              </a:rPr>
              <a:t>CC</a:t>
            </a:r>
            <a:r>
              <a:rPr sz="1150" spc="-1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2015</a:t>
            </a:r>
            <a:r>
              <a:rPr sz="1150" spc="-1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RStudio,</a:t>
            </a:r>
            <a:r>
              <a:rPr sz="1150" spc="-1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Inc.</a:t>
            </a:r>
            <a:endParaRPr sz="11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847075" y="19948"/>
            <a:ext cx="817435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solidFill>
                  <a:srgbClr val="53585F"/>
                </a:solidFill>
                <a:latin typeface="Arial"/>
                <a:cs typeface="Arial"/>
              </a:rPr>
              <a:t>Slides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spc="35" dirty="0">
                <a:solidFill>
                  <a:srgbClr val="53585F"/>
                </a:solidFill>
                <a:latin typeface="Arial"/>
                <a:cs typeface="Arial"/>
              </a:rPr>
              <a:t>at: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u="sng" spc="80" dirty="0">
                <a:solidFill>
                  <a:srgbClr val="53585F"/>
                </a:solidFill>
                <a:uFill>
                  <a:solidFill>
                    <a:srgbClr val="53585F"/>
                  </a:solidFill>
                </a:uFill>
                <a:latin typeface="Arial"/>
                <a:cs typeface="Arial"/>
              </a:rPr>
              <a:t>bit.ly/shiny-quickstart-3</a:t>
            </a:r>
            <a:endParaRPr sz="42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01550" y="4971291"/>
            <a:ext cx="1008380" cy="18599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2000" spc="1060" dirty="0">
                <a:latin typeface="Arial"/>
                <a:cs typeface="Arial"/>
              </a:rPr>
              <a:t>#</a:t>
            </a:r>
            <a:endParaRPr sz="1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89471" y="5278861"/>
            <a:ext cx="10388600" cy="128460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70"/>
              </a:spcBef>
            </a:pPr>
            <a:r>
              <a:rPr sz="4100" spc="-15" dirty="0">
                <a:latin typeface="Arial"/>
                <a:cs typeface="Arial"/>
              </a:rPr>
              <a:t>Use</a:t>
            </a:r>
            <a:r>
              <a:rPr sz="4100" spc="10" dirty="0">
                <a:latin typeface="Arial"/>
                <a:cs typeface="Arial"/>
              </a:rPr>
              <a:t> </a:t>
            </a:r>
            <a:r>
              <a:rPr sz="4100" b="1" spc="-20" dirty="0">
                <a:solidFill>
                  <a:srgbClr val="3B1F4E"/>
                </a:solidFill>
                <a:latin typeface="Arial"/>
                <a:cs typeface="Arial"/>
              </a:rPr>
              <a:t>fixedPanel()</a:t>
            </a:r>
            <a:r>
              <a:rPr sz="4100" b="1" spc="10" dirty="0">
                <a:solidFill>
                  <a:srgbClr val="3B1F4E"/>
                </a:solidFill>
                <a:latin typeface="Arial"/>
                <a:cs typeface="Arial"/>
              </a:rPr>
              <a:t> </a:t>
            </a:r>
            <a:r>
              <a:rPr sz="4100" spc="80" dirty="0">
                <a:latin typeface="Arial"/>
                <a:cs typeface="Arial"/>
              </a:rPr>
              <a:t>with</a:t>
            </a:r>
            <a:r>
              <a:rPr sz="4100" spc="10" dirty="0">
                <a:latin typeface="Arial"/>
                <a:cs typeface="Arial"/>
              </a:rPr>
              <a:t> </a:t>
            </a:r>
            <a:r>
              <a:rPr sz="4100" b="1" spc="-15" dirty="0">
                <a:solidFill>
                  <a:srgbClr val="3B1F4E"/>
                </a:solidFill>
                <a:latin typeface="Arial"/>
                <a:cs typeface="Arial"/>
              </a:rPr>
              <a:t>fixedrow()</a:t>
            </a:r>
            <a:r>
              <a:rPr sz="4100" b="1" spc="10" dirty="0">
                <a:solidFill>
                  <a:srgbClr val="3B1F4E"/>
                </a:solidFill>
                <a:latin typeface="Arial"/>
                <a:cs typeface="Arial"/>
              </a:rPr>
              <a:t> </a:t>
            </a:r>
            <a:r>
              <a:rPr sz="4100" spc="120" dirty="0">
                <a:latin typeface="Arial"/>
                <a:cs typeface="Arial"/>
              </a:rPr>
              <a:t>to</a:t>
            </a:r>
            <a:r>
              <a:rPr sz="4100" spc="10" dirty="0">
                <a:latin typeface="Arial"/>
                <a:cs typeface="Arial"/>
              </a:rPr>
              <a:t> </a:t>
            </a:r>
            <a:r>
              <a:rPr sz="4100" spc="5" dirty="0">
                <a:latin typeface="Arial"/>
                <a:cs typeface="Arial"/>
              </a:rPr>
              <a:t>create</a:t>
            </a:r>
            <a:r>
              <a:rPr sz="4100" spc="10" dirty="0">
                <a:latin typeface="Arial"/>
                <a:cs typeface="Arial"/>
              </a:rPr>
              <a:t> </a:t>
            </a:r>
            <a:r>
              <a:rPr sz="4100" spc="-70" dirty="0">
                <a:latin typeface="Arial"/>
                <a:cs typeface="Arial"/>
              </a:rPr>
              <a:t>a </a:t>
            </a:r>
            <a:r>
              <a:rPr sz="4100" spc="-1125" dirty="0">
                <a:latin typeface="Arial"/>
                <a:cs typeface="Arial"/>
              </a:rPr>
              <a:t> </a:t>
            </a:r>
            <a:r>
              <a:rPr sz="4100" spc="50" dirty="0">
                <a:latin typeface="Arial"/>
                <a:cs typeface="Arial"/>
              </a:rPr>
              <a:t>fixed</a:t>
            </a:r>
            <a:r>
              <a:rPr sz="4100" dirty="0">
                <a:latin typeface="Arial"/>
                <a:cs typeface="Arial"/>
              </a:rPr>
              <a:t> (non-fluid)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35" dirty="0">
                <a:latin typeface="Arial"/>
                <a:cs typeface="Arial"/>
              </a:rPr>
              <a:t>design</a:t>
            </a:r>
            <a:endParaRPr sz="41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84698" y="7124009"/>
            <a:ext cx="1602045" cy="148926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089471" y="7220919"/>
            <a:ext cx="10382250" cy="322135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722630">
              <a:lnSpc>
                <a:spcPct val="101000"/>
              </a:lnSpc>
              <a:spcBef>
                <a:spcPts val="70"/>
              </a:spcBef>
            </a:pPr>
            <a:r>
              <a:rPr sz="4100" spc="-15" dirty="0">
                <a:latin typeface="Arial"/>
                <a:cs typeface="Arial"/>
              </a:rPr>
              <a:t>Use</a:t>
            </a:r>
            <a:r>
              <a:rPr sz="4100" spc="-10" dirty="0">
                <a:latin typeface="Arial"/>
                <a:cs typeface="Arial"/>
              </a:rPr>
              <a:t> </a:t>
            </a:r>
            <a:r>
              <a:rPr sz="4100" b="1" spc="-10" dirty="0">
                <a:solidFill>
                  <a:srgbClr val="5F327C"/>
                </a:solidFill>
                <a:latin typeface="Arial"/>
                <a:cs typeface="Arial"/>
              </a:rPr>
              <a:t>navbarPage()</a:t>
            </a:r>
            <a:r>
              <a:rPr sz="4100" b="1" spc="-5" dirty="0">
                <a:solidFill>
                  <a:srgbClr val="5F327C"/>
                </a:solidFill>
                <a:latin typeface="Arial"/>
                <a:cs typeface="Arial"/>
              </a:rPr>
              <a:t> </a:t>
            </a:r>
            <a:r>
              <a:rPr sz="4100" spc="80" dirty="0">
                <a:latin typeface="Arial"/>
                <a:cs typeface="Arial"/>
              </a:rPr>
              <a:t>with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b="1" dirty="0">
                <a:solidFill>
                  <a:srgbClr val="5F327C"/>
                </a:solidFill>
                <a:latin typeface="Arial"/>
                <a:cs typeface="Arial"/>
              </a:rPr>
              <a:t>navbarMenu()</a:t>
            </a:r>
            <a:r>
              <a:rPr sz="4100" b="1" spc="-5" dirty="0">
                <a:solidFill>
                  <a:srgbClr val="5F327C"/>
                </a:solidFill>
                <a:latin typeface="Arial"/>
                <a:cs typeface="Arial"/>
              </a:rPr>
              <a:t> </a:t>
            </a:r>
            <a:r>
              <a:rPr sz="4100" spc="120" dirty="0">
                <a:latin typeface="Arial"/>
                <a:cs typeface="Arial"/>
              </a:rPr>
              <a:t>to </a:t>
            </a:r>
            <a:r>
              <a:rPr sz="4100" spc="-1120" dirty="0">
                <a:latin typeface="Arial"/>
                <a:cs typeface="Arial"/>
              </a:rPr>
              <a:t> </a:t>
            </a:r>
            <a:r>
              <a:rPr sz="4100" spc="5" dirty="0">
                <a:latin typeface="Arial"/>
                <a:cs typeface="Arial"/>
              </a:rPr>
              <a:t>create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90" dirty="0">
                <a:latin typeface="Arial"/>
                <a:cs typeface="Arial"/>
              </a:rPr>
              <a:t>"multipage"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85" dirty="0">
                <a:latin typeface="Arial"/>
                <a:cs typeface="Arial"/>
              </a:rPr>
              <a:t>app</a:t>
            </a:r>
            <a:endParaRPr sz="4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600">
              <a:latin typeface="Arial"/>
              <a:cs typeface="Arial"/>
            </a:endParaRPr>
          </a:p>
          <a:p>
            <a:pPr marL="12700" marR="5080">
              <a:lnSpc>
                <a:spcPct val="101000"/>
              </a:lnSpc>
            </a:pPr>
            <a:r>
              <a:rPr sz="4100" spc="-15" dirty="0">
                <a:latin typeface="Arial"/>
                <a:cs typeface="Arial"/>
              </a:rPr>
              <a:t>Use</a:t>
            </a:r>
            <a:r>
              <a:rPr sz="4100" spc="10" dirty="0">
                <a:latin typeface="Arial"/>
                <a:cs typeface="Arial"/>
              </a:rPr>
              <a:t> </a:t>
            </a:r>
            <a:r>
              <a:rPr sz="4100" spc="30" dirty="0">
                <a:latin typeface="Arial"/>
                <a:cs typeface="Arial"/>
              </a:rPr>
              <a:t>the</a:t>
            </a:r>
            <a:r>
              <a:rPr sz="4100" spc="15" dirty="0">
                <a:latin typeface="Arial"/>
                <a:cs typeface="Arial"/>
              </a:rPr>
              <a:t> </a:t>
            </a:r>
            <a:r>
              <a:rPr sz="4100" b="1" spc="-25" dirty="0">
                <a:solidFill>
                  <a:srgbClr val="5F327C"/>
                </a:solidFill>
                <a:latin typeface="Arial"/>
                <a:cs typeface="Arial"/>
              </a:rPr>
              <a:t>shinyDashboard</a:t>
            </a:r>
            <a:r>
              <a:rPr sz="4100" b="1" spc="10" dirty="0">
                <a:solidFill>
                  <a:srgbClr val="5F327C"/>
                </a:solidFill>
                <a:latin typeface="Arial"/>
                <a:cs typeface="Arial"/>
              </a:rPr>
              <a:t> </a:t>
            </a:r>
            <a:r>
              <a:rPr sz="4100" spc="40" dirty="0">
                <a:latin typeface="Arial"/>
                <a:cs typeface="Arial"/>
              </a:rPr>
              <a:t>package</a:t>
            </a:r>
            <a:r>
              <a:rPr sz="4100" spc="15" dirty="0">
                <a:latin typeface="Arial"/>
                <a:cs typeface="Arial"/>
              </a:rPr>
              <a:t> </a:t>
            </a:r>
            <a:r>
              <a:rPr sz="4100" spc="120" dirty="0">
                <a:latin typeface="Arial"/>
                <a:cs typeface="Arial"/>
              </a:rPr>
              <a:t>to</a:t>
            </a:r>
            <a:r>
              <a:rPr sz="4100" spc="10" dirty="0">
                <a:latin typeface="Arial"/>
                <a:cs typeface="Arial"/>
              </a:rPr>
              <a:t> </a:t>
            </a:r>
            <a:r>
              <a:rPr sz="4100" spc="5" dirty="0">
                <a:latin typeface="Arial"/>
                <a:cs typeface="Arial"/>
              </a:rPr>
              <a:t>create </a:t>
            </a:r>
            <a:r>
              <a:rPr sz="4100" spc="-1125" dirty="0">
                <a:latin typeface="Arial"/>
                <a:cs typeface="Arial"/>
              </a:rPr>
              <a:t> </a:t>
            </a:r>
            <a:r>
              <a:rPr sz="4100" spc="40" dirty="0">
                <a:latin typeface="Arial"/>
                <a:cs typeface="Arial"/>
              </a:rPr>
              <a:t>dashboard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30" dirty="0">
                <a:latin typeface="Arial"/>
                <a:cs typeface="Arial"/>
              </a:rPr>
              <a:t>layouts</a:t>
            </a:r>
            <a:endParaRPr sz="4100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57498" y="9088728"/>
            <a:ext cx="2510679" cy="1434511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6089471" y="3333877"/>
            <a:ext cx="11116945" cy="129286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5" dirty="0">
                <a:latin typeface="Arial"/>
                <a:cs typeface="Arial"/>
              </a:rPr>
              <a:t>Use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b="1" spc="-20" dirty="0">
                <a:solidFill>
                  <a:srgbClr val="0365C0"/>
                </a:solidFill>
                <a:latin typeface="Arial"/>
                <a:cs typeface="Arial"/>
              </a:rPr>
              <a:t>sidebarLayout()</a:t>
            </a:r>
            <a:r>
              <a:rPr sz="4100" b="1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4100" spc="80" dirty="0">
                <a:latin typeface="Arial"/>
                <a:cs typeface="Arial"/>
              </a:rPr>
              <a:t>with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b="1" spc="-15" dirty="0">
                <a:solidFill>
                  <a:srgbClr val="51A7F9"/>
                </a:solidFill>
                <a:latin typeface="Arial"/>
                <a:cs typeface="Arial"/>
              </a:rPr>
              <a:t>sidebarPanel()</a:t>
            </a:r>
            <a:r>
              <a:rPr sz="4100" b="1" dirty="0">
                <a:solidFill>
                  <a:srgbClr val="51A7F9"/>
                </a:solidFill>
                <a:latin typeface="Arial"/>
                <a:cs typeface="Arial"/>
              </a:rPr>
              <a:t> </a:t>
            </a:r>
            <a:r>
              <a:rPr sz="4100" spc="35" dirty="0">
                <a:latin typeface="Arial"/>
                <a:cs typeface="Arial"/>
              </a:rPr>
              <a:t>and</a:t>
            </a:r>
            <a:endParaRPr sz="4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100" b="1" spc="-20" dirty="0">
                <a:solidFill>
                  <a:srgbClr val="51A7F9"/>
                </a:solidFill>
                <a:latin typeface="Arial"/>
                <a:cs typeface="Arial"/>
              </a:rPr>
              <a:t>mainPanel()</a:t>
            </a:r>
            <a:r>
              <a:rPr sz="4100" b="1" spc="5" dirty="0">
                <a:solidFill>
                  <a:srgbClr val="51A7F9"/>
                </a:solidFill>
                <a:latin typeface="Arial"/>
                <a:cs typeface="Arial"/>
              </a:rPr>
              <a:t> </a:t>
            </a:r>
            <a:r>
              <a:rPr sz="4100" spc="120" dirty="0">
                <a:latin typeface="Arial"/>
                <a:cs typeface="Arial"/>
              </a:rPr>
              <a:t>to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60" dirty="0">
                <a:latin typeface="Arial"/>
                <a:cs typeface="Arial"/>
              </a:rPr>
              <a:t>quickly</a:t>
            </a:r>
            <a:r>
              <a:rPr sz="4100" spc="5" dirty="0">
                <a:latin typeface="Arial"/>
                <a:cs typeface="Arial"/>
              </a:rPr>
              <a:t> create </a:t>
            </a:r>
            <a:r>
              <a:rPr sz="4100" spc="-70" dirty="0">
                <a:latin typeface="Arial"/>
                <a:cs typeface="Arial"/>
              </a:rPr>
              <a:t>a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30" dirty="0">
                <a:latin typeface="Arial"/>
                <a:cs typeface="Arial"/>
              </a:rPr>
              <a:t>sidebar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30" dirty="0">
                <a:latin typeface="Arial"/>
                <a:cs typeface="Arial"/>
              </a:rPr>
              <a:t>design.</a:t>
            </a:r>
            <a:endParaRPr sz="41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643010" y="3361154"/>
            <a:ext cx="2863850" cy="1277620"/>
            <a:chOff x="2643010" y="3361154"/>
            <a:chExt cx="2863850" cy="1277620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43010" y="3482324"/>
              <a:ext cx="870906" cy="103680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35999" y="3361154"/>
              <a:ext cx="1370509" cy="127744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507746" y="3497961"/>
              <a:ext cx="1090930" cy="1010919"/>
            </a:xfrm>
            <a:custGeom>
              <a:avLst/>
              <a:gdLst/>
              <a:ahLst/>
              <a:cxnLst/>
              <a:rect l="l" t="t" r="r" b="b"/>
              <a:pathLst>
                <a:path w="1090929" h="1010920">
                  <a:moveTo>
                    <a:pt x="0" y="0"/>
                  </a:moveTo>
                  <a:lnTo>
                    <a:pt x="0" y="1010578"/>
                  </a:lnTo>
                  <a:lnTo>
                    <a:pt x="1090406" y="774159"/>
                  </a:lnTo>
                  <a:lnTo>
                    <a:pt x="732961" y="774159"/>
                  </a:lnTo>
                  <a:lnTo>
                    <a:pt x="722491" y="334382"/>
                  </a:lnTo>
                  <a:lnTo>
                    <a:pt x="1084797" y="3343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AAD6">
                <a:alpha val="4784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0745" y="451692"/>
            <a:ext cx="16860528" cy="204290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107670" y="4188354"/>
            <a:ext cx="17813655" cy="1943735"/>
            <a:chOff x="1107670" y="4188354"/>
            <a:chExt cx="17813655" cy="194373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7670" y="4188354"/>
              <a:ext cx="17813448" cy="194325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779806" y="4219766"/>
              <a:ext cx="5414010" cy="1602105"/>
            </a:xfrm>
            <a:custGeom>
              <a:avLst/>
              <a:gdLst/>
              <a:ahLst/>
              <a:cxnLst/>
              <a:rect l="l" t="t" r="r" b="b"/>
              <a:pathLst>
                <a:path w="5414009" h="1602104">
                  <a:moveTo>
                    <a:pt x="0" y="0"/>
                  </a:moveTo>
                  <a:lnTo>
                    <a:pt x="5413447" y="0"/>
                  </a:lnTo>
                  <a:lnTo>
                    <a:pt x="5413447" y="1602045"/>
                  </a:lnTo>
                  <a:lnTo>
                    <a:pt x="0" y="16020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24412" y="8237553"/>
            <a:ext cx="17813448" cy="181825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48461" y="2653908"/>
            <a:ext cx="3344545" cy="1180465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700" marR="5080" indent="20320">
              <a:lnSpc>
                <a:spcPts val="4640"/>
              </a:lnSpc>
              <a:spcBef>
                <a:spcPts val="10"/>
              </a:spcBef>
            </a:pPr>
            <a:r>
              <a:rPr sz="3700" spc="5" dirty="0">
                <a:solidFill>
                  <a:srgbClr val="0365C0"/>
                </a:solidFill>
                <a:latin typeface="SimSun"/>
                <a:cs typeface="SimSun"/>
              </a:rPr>
              <a:t>actionButton()  submitButton()</a:t>
            </a:r>
            <a:endParaRPr sz="3700">
              <a:latin typeface="SimSun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78596" y="2653908"/>
            <a:ext cx="3559810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spc="5" dirty="0">
                <a:solidFill>
                  <a:srgbClr val="0365C0"/>
                </a:solidFill>
                <a:latin typeface="SimSun"/>
                <a:cs typeface="SimSun"/>
              </a:rPr>
              <a:t>checkboxInput()</a:t>
            </a:r>
            <a:endParaRPr sz="3700">
              <a:latin typeface="SimSun"/>
              <a:cs typeface="SimSu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412787" y="2639234"/>
            <a:ext cx="7350125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500" u="none" spc="10" dirty="0">
                <a:solidFill>
                  <a:srgbClr val="0365C0"/>
                </a:solidFill>
                <a:latin typeface="SimSun"/>
                <a:cs typeface="SimSun"/>
              </a:rPr>
              <a:t>checkboxGroupInput()</a:t>
            </a:r>
            <a:r>
              <a:rPr sz="3500" u="none" spc="215" dirty="0">
                <a:solidFill>
                  <a:srgbClr val="0365C0"/>
                </a:solidFill>
                <a:latin typeface="SimSun"/>
                <a:cs typeface="SimSun"/>
              </a:rPr>
              <a:t> </a:t>
            </a:r>
            <a:r>
              <a:rPr sz="5550" u="none" spc="7" baseline="-1501" dirty="0">
                <a:solidFill>
                  <a:srgbClr val="0365C0"/>
                </a:solidFill>
                <a:latin typeface="SimSun"/>
                <a:cs typeface="SimSun"/>
              </a:rPr>
              <a:t>dateInput()</a:t>
            </a:r>
            <a:endParaRPr sz="5550" baseline="-1501">
              <a:latin typeface="SimSun"/>
              <a:cs typeface="SimSu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8850" y="6122894"/>
            <a:ext cx="3795395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spc="5" dirty="0">
                <a:solidFill>
                  <a:srgbClr val="0365C0"/>
                </a:solidFill>
                <a:latin typeface="SimSun"/>
                <a:cs typeface="SimSun"/>
              </a:rPr>
              <a:t>dateRangeInput()</a:t>
            </a:r>
            <a:endParaRPr sz="3700">
              <a:latin typeface="SimSun"/>
              <a:cs typeface="SimSun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67229" y="4188354"/>
            <a:ext cx="4324475" cy="240830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878596" y="6122894"/>
            <a:ext cx="2617470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spc="5" dirty="0">
                <a:solidFill>
                  <a:srgbClr val="0365C0"/>
                </a:solidFill>
                <a:latin typeface="SimSun"/>
                <a:cs typeface="SimSun"/>
              </a:rPr>
              <a:t>fileInput()</a:t>
            </a:r>
            <a:endParaRPr sz="370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412787" y="6122894"/>
            <a:ext cx="3324225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spc="5" dirty="0">
                <a:solidFill>
                  <a:srgbClr val="0365C0"/>
                </a:solidFill>
                <a:latin typeface="SimSun"/>
                <a:cs typeface="SimSun"/>
              </a:rPr>
              <a:t>numericInput()</a:t>
            </a:r>
            <a:endParaRPr sz="3700">
              <a:latin typeface="SimSun"/>
              <a:cs typeface="SimSu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145928" y="6122894"/>
            <a:ext cx="3559810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spc="5" dirty="0">
                <a:solidFill>
                  <a:srgbClr val="0365C0"/>
                </a:solidFill>
                <a:latin typeface="SimSun"/>
                <a:cs typeface="SimSun"/>
              </a:rPr>
              <a:t>passwordInput()</a:t>
            </a:r>
            <a:endParaRPr sz="370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68850" y="10122007"/>
            <a:ext cx="3324225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spc="5" dirty="0">
                <a:solidFill>
                  <a:srgbClr val="0365C0"/>
                </a:solidFill>
                <a:latin typeface="SimSun"/>
                <a:cs typeface="SimSun"/>
              </a:rPr>
              <a:t>radioButtons()</a:t>
            </a:r>
            <a:endParaRPr sz="3700">
              <a:latin typeface="SimSun"/>
              <a:cs typeface="SimSu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78596" y="10122007"/>
            <a:ext cx="3088640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spc="5" dirty="0">
                <a:solidFill>
                  <a:srgbClr val="0365C0"/>
                </a:solidFill>
                <a:latin typeface="SimSun"/>
                <a:cs typeface="SimSun"/>
              </a:rPr>
              <a:t>selectInput()</a:t>
            </a:r>
            <a:endParaRPr sz="370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412787" y="10122007"/>
            <a:ext cx="3088640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spc="5" dirty="0">
                <a:solidFill>
                  <a:srgbClr val="0365C0"/>
                </a:solidFill>
                <a:latin typeface="SimSun"/>
                <a:cs typeface="SimSun"/>
              </a:rPr>
              <a:t>sliderInput()</a:t>
            </a:r>
            <a:endParaRPr sz="3700">
              <a:latin typeface="SimSun"/>
              <a:cs typeface="SimSu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145928" y="10122007"/>
            <a:ext cx="2617470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spc="5" dirty="0">
                <a:solidFill>
                  <a:srgbClr val="0365C0"/>
                </a:solidFill>
                <a:latin typeface="SimSun"/>
                <a:cs typeface="SimSun"/>
              </a:rPr>
              <a:t>textInput()</a:t>
            </a:r>
            <a:endParaRPr sz="3700">
              <a:latin typeface="SimSun"/>
              <a:cs typeface="SimSun"/>
            </a:endParaRPr>
          </a:p>
        </p:txBody>
      </p: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057133" y="4230237"/>
            <a:ext cx="4314004" cy="1622987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72439" y="2655327"/>
            <a:ext cx="7211934" cy="238468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2716420" y="60386"/>
            <a:ext cx="7234555" cy="603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800" spc="-5" dirty="0">
                <a:solidFill>
                  <a:srgbClr val="53585F"/>
                </a:solidFill>
                <a:latin typeface="Arial"/>
                <a:cs typeface="Arial"/>
              </a:rPr>
              <a:t>Slides</a:t>
            </a:r>
            <a:r>
              <a:rPr sz="3800" spc="-4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800" spc="20" dirty="0">
                <a:solidFill>
                  <a:srgbClr val="53585F"/>
                </a:solidFill>
                <a:latin typeface="Arial"/>
                <a:cs typeface="Arial"/>
              </a:rPr>
              <a:t>at:</a:t>
            </a:r>
            <a:r>
              <a:rPr sz="3800" spc="-4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800" u="sng" spc="55" dirty="0">
                <a:solidFill>
                  <a:srgbClr val="53585F"/>
                </a:solidFill>
                <a:uFill>
                  <a:solidFill>
                    <a:srgbClr val="53585F"/>
                  </a:solidFill>
                </a:uFill>
                <a:latin typeface="Arial"/>
                <a:cs typeface="Arial"/>
              </a:rPr>
              <a:t>bit.ly/shiny-quickstart-1</a:t>
            </a:r>
            <a:endParaRPr sz="3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912787" y="1239279"/>
            <a:ext cx="227901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u="none" spc="25" dirty="0">
                <a:solidFill>
                  <a:srgbClr val="000000"/>
                </a:solidFill>
              </a:rPr>
              <a:t>Syntax</a:t>
            </a:r>
            <a:endParaRPr sz="5750"/>
          </a:p>
        </p:txBody>
      </p:sp>
      <p:sp>
        <p:nvSpPr>
          <p:cNvPr id="9" name="object 9"/>
          <p:cNvSpPr/>
          <p:nvPr/>
        </p:nvSpPr>
        <p:spPr>
          <a:xfrm>
            <a:off x="11444677" y="6883448"/>
            <a:ext cx="3947795" cy="2572385"/>
          </a:xfrm>
          <a:custGeom>
            <a:avLst/>
            <a:gdLst/>
            <a:ahLst/>
            <a:cxnLst/>
            <a:rect l="l" t="t" r="r" b="b"/>
            <a:pathLst>
              <a:path w="3947794" h="2572384">
                <a:moveTo>
                  <a:pt x="3784052" y="404287"/>
                </a:moveTo>
                <a:lnTo>
                  <a:pt x="162110" y="404287"/>
                </a:lnTo>
                <a:lnTo>
                  <a:pt x="118344" y="410283"/>
                </a:lnTo>
                <a:lnTo>
                  <a:pt x="79431" y="427181"/>
                </a:lnTo>
                <a:lnTo>
                  <a:pt x="46756" y="453339"/>
                </a:lnTo>
                <a:lnTo>
                  <a:pt x="21703" y="487120"/>
                </a:lnTo>
                <a:lnTo>
                  <a:pt x="5656" y="526883"/>
                </a:lnTo>
                <a:lnTo>
                  <a:pt x="0" y="570990"/>
                </a:lnTo>
                <a:lnTo>
                  <a:pt x="0" y="2402087"/>
                </a:lnTo>
                <a:lnTo>
                  <a:pt x="5656" y="2446413"/>
                </a:lnTo>
                <a:lnTo>
                  <a:pt x="21703" y="2486727"/>
                </a:lnTo>
                <a:lnTo>
                  <a:pt x="46756" y="2521222"/>
                </a:lnTo>
                <a:lnTo>
                  <a:pt x="79431" y="2548096"/>
                </a:lnTo>
                <a:lnTo>
                  <a:pt x="118344" y="2565543"/>
                </a:lnTo>
                <a:lnTo>
                  <a:pt x="162110" y="2571760"/>
                </a:lnTo>
                <a:lnTo>
                  <a:pt x="3784052" y="2571760"/>
                </a:lnTo>
                <a:lnTo>
                  <a:pt x="3827923" y="2565543"/>
                </a:lnTo>
                <a:lnTo>
                  <a:pt x="3867088" y="2548096"/>
                </a:lnTo>
                <a:lnTo>
                  <a:pt x="3900090" y="2521222"/>
                </a:lnTo>
                <a:lnTo>
                  <a:pt x="3925469" y="2486727"/>
                </a:lnTo>
                <a:lnTo>
                  <a:pt x="3941767" y="2446413"/>
                </a:lnTo>
                <a:lnTo>
                  <a:pt x="3947523" y="2402087"/>
                </a:lnTo>
                <a:lnTo>
                  <a:pt x="3947523" y="570990"/>
                </a:lnTo>
                <a:lnTo>
                  <a:pt x="3941767" y="526883"/>
                </a:lnTo>
                <a:lnTo>
                  <a:pt x="3925469" y="487120"/>
                </a:lnTo>
                <a:lnTo>
                  <a:pt x="3900090" y="453339"/>
                </a:lnTo>
                <a:lnTo>
                  <a:pt x="3867088" y="427181"/>
                </a:lnTo>
                <a:lnTo>
                  <a:pt x="3827923" y="410283"/>
                </a:lnTo>
                <a:lnTo>
                  <a:pt x="3784052" y="404287"/>
                </a:lnTo>
                <a:close/>
              </a:path>
              <a:path w="3947794" h="2572384">
                <a:moveTo>
                  <a:pt x="2061591" y="0"/>
                </a:moveTo>
                <a:lnTo>
                  <a:pt x="1956882" y="404287"/>
                </a:lnTo>
                <a:lnTo>
                  <a:pt x="2166300" y="404287"/>
                </a:lnTo>
                <a:lnTo>
                  <a:pt x="2061591" y="0"/>
                </a:lnTo>
                <a:close/>
              </a:path>
            </a:pathLst>
          </a:custGeom>
          <a:solidFill>
            <a:srgbClr val="797B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2444093" y="7629194"/>
            <a:ext cx="1947545" cy="14306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45085" marR="5080" indent="-33020">
              <a:lnSpc>
                <a:spcPct val="100000"/>
              </a:lnSpc>
              <a:spcBef>
                <a:spcPts val="114"/>
              </a:spcBef>
            </a:pPr>
            <a:r>
              <a:rPr sz="4600" spc="5" dirty="0">
                <a:solidFill>
                  <a:srgbClr val="FFFFFF"/>
                </a:solidFill>
                <a:latin typeface="Arial"/>
                <a:cs typeface="Arial"/>
              </a:rPr>
              <a:t>label</a:t>
            </a:r>
            <a:r>
              <a:rPr sz="46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13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4600" spc="-12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40" dirty="0">
                <a:solidFill>
                  <a:srgbClr val="FFFFFF"/>
                </a:solidFill>
                <a:latin typeface="Arial"/>
                <a:cs typeface="Arial"/>
              </a:rPr>
              <a:t>display</a:t>
            </a:r>
            <a:endParaRPr sz="4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251179" y="6819968"/>
            <a:ext cx="3455670" cy="2635250"/>
          </a:xfrm>
          <a:custGeom>
            <a:avLst/>
            <a:gdLst/>
            <a:ahLst/>
            <a:cxnLst/>
            <a:rect l="l" t="t" r="r" b="b"/>
            <a:pathLst>
              <a:path w="3455670" h="2635250">
                <a:moveTo>
                  <a:pt x="3289667" y="467766"/>
                </a:moveTo>
                <a:lnTo>
                  <a:pt x="164762" y="467766"/>
                </a:lnTo>
                <a:lnTo>
                  <a:pt x="120799" y="473763"/>
                </a:lnTo>
                <a:lnTo>
                  <a:pt x="81395" y="490660"/>
                </a:lnTo>
                <a:lnTo>
                  <a:pt x="48081" y="516819"/>
                </a:lnTo>
                <a:lnTo>
                  <a:pt x="22390" y="550599"/>
                </a:lnTo>
                <a:lnTo>
                  <a:pt x="5852" y="590363"/>
                </a:lnTo>
                <a:lnTo>
                  <a:pt x="0" y="634470"/>
                </a:lnTo>
                <a:lnTo>
                  <a:pt x="0" y="2465566"/>
                </a:lnTo>
                <a:lnTo>
                  <a:pt x="5852" y="2509893"/>
                </a:lnTo>
                <a:lnTo>
                  <a:pt x="22390" y="2550206"/>
                </a:lnTo>
                <a:lnTo>
                  <a:pt x="48081" y="2584702"/>
                </a:lnTo>
                <a:lnTo>
                  <a:pt x="81395" y="2611576"/>
                </a:lnTo>
                <a:lnTo>
                  <a:pt x="120799" y="2629023"/>
                </a:lnTo>
                <a:lnTo>
                  <a:pt x="164762" y="2635240"/>
                </a:lnTo>
                <a:lnTo>
                  <a:pt x="3289667" y="2635240"/>
                </a:lnTo>
                <a:lnTo>
                  <a:pt x="3333702" y="2629023"/>
                </a:lnTo>
                <a:lnTo>
                  <a:pt x="3373284" y="2611576"/>
                </a:lnTo>
                <a:lnTo>
                  <a:pt x="3406829" y="2584702"/>
                </a:lnTo>
                <a:lnTo>
                  <a:pt x="3432752" y="2550206"/>
                </a:lnTo>
                <a:lnTo>
                  <a:pt x="3449468" y="2509893"/>
                </a:lnTo>
                <a:lnTo>
                  <a:pt x="3455392" y="2465566"/>
                </a:lnTo>
                <a:lnTo>
                  <a:pt x="3455392" y="634470"/>
                </a:lnTo>
                <a:lnTo>
                  <a:pt x="3449468" y="590363"/>
                </a:lnTo>
                <a:lnTo>
                  <a:pt x="3432752" y="550599"/>
                </a:lnTo>
                <a:lnTo>
                  <a:pt x="3406829" y="516819"/>
                </a:lnTo>
                <a:lnTo>
                  <a:pt x="3373284" y="490660"/>
                </a:lnTo>
                <a:lnTo>
                  <a:pt x="3333702" y="473763"/>
                </a:lnTo>
                <a:lnTo>
                  <a:pt x="3289667" y="467766"/>
                </a:lnTo>
                <a:close/>
              </a:path>
              <a:path w="3455670" h="2635250">
                <a:moveTo>
                  <a:pt x="1792003" y="0"/>
                </a:moveTo>
                <a:lnTo>
                  <a:pt x="1687294" y="467766"/>
                </a:lnTo>
                <a:lnTo>
                  <a:pt x="1896711" y="467766"/>
                </a:lnTo>
                <a:lnTo>
                  <a:pt x="1792003" y="0"/>
                </a:lnTo>
                <a:close/>
              </a:path>
            </a:pathLst>
          </a:custGeom>
          <a:solidFill>
            <a:srgbClr val="78A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389926" y="7725274"/>
            <a:ext cx="3176905" cy="125920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14"/>
              </a:spcBef>
            </a:pPr>
            <a:r>
              <a:rPr sz="4600" spc="75" dirty="0">
                <a:solidFill>
                  <a:srgbClr val="FFFFFF"/>
                </a:solidFill>
                <a:latin typeface="Arial"/>
                <a:cs typeface="Arial"/>
              </a:rPr>
              <a:t>input</a:t>
            </a:r>
            <a:r>
              <a:rPr sz="4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-15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4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3450" spc="-30" dirty="0">
                <a:solidFill>
                  <a:srgbClr val="FFFFFF"/>
                </a:solidFill>
                <a:latin typeface="Arial"/>
                <a:cs typeface="Arial"/>
              </a:rPr>
              <a:t>(for</a:t>
            </a:r>
            <a:r>
              <a:rPr sz="34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0" dirty="0">
                <a:solidFill>
                  <a:srgbClr val="FFFFFF"/>
                </a:solidFill>
                <a:latin typeface="Arial"/>
                <a:cs typeface="Arial"/>
              </a:rPr>
              <a:t>internal</a:t>
            </a:r>
            <a:r>
              <a:rPr sz="34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-75" dirty="0">
                <a:solidFill>
                  <a:srgbClr val="FFFFFF"/>
                </a:solidFill>
                <a:latin typeface="Arial"/>
                <a:cs typeface="Arial"/>
              </a:rPr>
              <a:t>use)</a:t>
            </a:r>
            <a:endParaRPr sz="345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845842" y="7340093"/>
            <a:ext cx="3456304" cy="2162810"/>
          </a:xfrm>
          <a:custGeom>
            <a:avLst/>
            <a:gdLst/>
            <a:ahLst/>
            <a:cxnLst/>
            <a:rect l="l" t="t" r="r" b="b"/>
            <a:pathLst>
              <a:path w="3456304" h="2162809">
                <a:moveTo>
                  <a:pt x="1727976" y="0"/>
                </a:moveTo>
                <a:lnTo>
                  <a:pt x="1669778" y="601"/>
                </a:lnTo>
                <a:lnTo>
                  <a:pt x="1612062" y="2394"/>
                </a:lnTo>
                <a:lnTo>
                  <a:pt x="1554858" y="5358"/>
                </a:lnTo>
                <a:lnTo>
                  <a:pt x="1498196" y="9475"/>
                </a:lnTo>
                <a:lnTo>
                  <a:pt x="1442107" y="14726"/>
                </a:lnTo>
                <a:lnTo>
                  <a:pt x="1386621" y="21092"/>
                </a:lnTo>
                <a:lnTo>
                  <a:pt x="1331767" y="28555"/>
                </a:lnTo>
                <a:lnTo>
                  <a:pt x="1277577" y="37094"/>
                </a:lnTo>
                <a:lnTo>
                  <a:pt x="1224080" y="46692"/>
                </a:lnTo>
                <a:lnTo>
                  <a:pt x="1171307" y="57329"/>
                </a:lnTo>
                <a:lnTo>
                  <a:pt x="1119287" y="68987"/>
                </a:lnTo>
                <a:lnTo>
                  <a:pt x="1068052" y="81646"/>
                </a:lnTo>
                <a:lnTo>
                  <a:pt x="1017632" y="95288"/>
                </a:lnTo>
                <a:lnTo>
                  <a:pt x="968056" y="109893"/>
                </a:lnTo>
                <a:lnTo>
                  <a:pt x="919355" y="125443"/>
                </a:lnTo>
                <a:lnTo>
                  <a:pt x="871559" y="141919"/>
                </a:lnTo>
                <a:lnTo>
                  <a:pt x="824698" y="159302"/>
                </a:lnTo>
                <a:lnTo>
                  <a:pt x="778803" y="177573"/>
                </a:lnTo>
                <a:lnTo>
                  <a:pt x="733904" y="196713"/>
                </a:lnTo>
                <a:lnTo>
                  <a:pt x="690031" y="216704"/>
                </a:lnTo>
                <a:lnTo>
                  <a:pt x="647215" y="237525"/>
                </a:lnTo>
                <a:lnTo>
                  <a:pt x="605485" y="259159"/>
                </a:lnTo>
                <a:lnTo>
                  <a:pt x="564872" y="281586"/>
                </a:lnTo>
                <a:lnTo>
                  <a:pt x="525406" y="304788"/>
                </a:lnTo>
                <a:lnTo>
                  <a:pt x="487117" y="328745"/>
                </a:lnTo>
                <a:lnTo>
                  <a:pt x="450035" y="353439"/>
                </a:lnTo>
                <a:lnTo>
                  <a:pt x="414192" y="378850"/>
                </a:lnTo>
                <a:lnTo>
                  <a:pt x="379617" y="404961"/>
                </a:lnTo>
                <a:lnTo>
                  <a:pt x="346339" y="431751"/>
                </a:lnTo>
                <a:lnTo>
                  <a:pt x="314391" y="459202"/>
                </a:lnTo>
                <a:lnTo>
                  <a:pt x="283801" y="487295"/>
                </a:lnTo>
                <a:lnTo>
                  <a:pt x="254600" y="516012"/>
                </a:lnTo>
                <a:lnTo>
                  <a:pt x="226818" y="545332"/>
                </a:lnTo>
                <a:lnTo>
                  <a:pt x="200486" y="575238"/>
                </a:lnTo>
                <a:lnTo>
                  <a:pt x="175633" y="605710"/>
                </a:lnTo>
                <a:lnTo>
                  <a:pt x="152290" y="636730"/>
                </a:lnTo>
                <a:lnTo>
                  <a:pt x="130488" y="668278"/>
                </a:lnTo>
                <a:lnTo>
                  <a:pt x="91624" y="732884"/>
                </a:lnTo>
                <a:lnTo>
                  <a:pt x="59285" y="799377"/>
                </a:lnTo>
                <a:lnTo>
                  <a:pt x="33710" y="867605"/>
                </a:lnTo>
                <a:lnTo>
                  <a:pt x="15143" y="937418"/>
                </a:lnTo>
                <a:lnTo>
                  <a:pt x="3826" y="1008664"/>
                </a:lnTo>
                <a:lnTo>
                  <a:pt x="0" y="1081191"/>
                </a:lnTo>
                <a:lnTo>
                  <a:pt x="961" y="1117605"/>
                </a:lnTo>
                <a:lnTo>
                  <a:pt x="8563" y="1189510"/>
                </a:lnTo>
                <a:lnTo>
                  <a:pt x="23536" y="1260058"/>
                </a:lnTo>
                <a:lnTo>
                  <a:pt x="45637" y="1329097"/>
                </a:lnTo>
                <a:lnTo>
                  <a:pt x="74624" y="1396477"/>
                </a:lnTo>
                <a:lnTo>
                  <a:pt x="110256" y="1462045"/>
                </a:lnTo>
                <a:lnTo>
                  <a:pt x="152290" y="1525651"/>
                </a:lnTo>
                <a:lnTo>
                  <a:pt x="175633" y="1556670"/>
                </a:lnTo>
                <a:lnTo>
                  <a:pt x="200486" y="1587143"/>
                </a:lnTo>
                <a:lnTo>
                  <a:pt x="226818" y="1617048"/>
                </a:lnTo>
                <a:lnTo>
                  <a:pt x="254600" y="1646369"/>
                </a:lnTo>
                <a:lnTo>
                  <a:pt x="283801" y="1675085"/>
                </a:lnTo>
                <a:lnTo>
                  <a:pt x="314391" y="1703178"/>
                </a:lnTo>
                <a:lnTo>
                  <a:pt x="346339" y="1730629"/>
                </a:lnTo>
                <a:lnTo>
                  <a:pt x="379617" y="1757420"/>
                </a:lnTo>
                <a:lnTo>
                  <a:pt x="414192" y="1783530"/>
                </a:lnTo>
                <a:lnTo>
                  <a:pt x="450035" y="1808942"/>
                </a:lnTo>
                <a:lnTo>
                  <a:pt x="487117" y="1833635"/>
                </a:lnTo>
                <a:lnTo>
                  <a:pt x="525406" y="1857593"/>
                </a:lnTo>
                <a:lnTo>
                  <a:pt x="564872" y="1880794"/>
                </a:lnTo>
                <a:lnTo>
                  <a:pt x="605485" y="1903221"/>
                </a:lnTo>
                <a:lnTo>
                  <a:pt x="647215" y="1924855"/>
                </a:lnTo>
                <a:lnTo>
                  <a:pt x="690031" y="1945677"/>
                </a:lnTo>
                <a:lnTo>
                  <a:pt x="733904" y="1965667"/>
                </a:lnTo>
                <a:lnTo>
                  <a:pt x="778803" y="1984807"/>
                </a:lnTo>
                <a:lnTo>
                  <a:pt x="824698" y="2003078"/>
                </a:lnTo>
                <a:lnTo>
                  <a:pt x="871559" y="2020461"/>
                </a:lnTo>
                <a:lnTo>
                  <a:pt x="919355" y="2036937"/>
                </a:lnTo>
                <a:lnTo>
                  <a:pt x="968056" y="2052487"/>
                </a:lnTo>
                <a:lnTo>
                  <a:pt x="1017632" y="2067093"/>
                </a:lnTo>
                <a:lnTo>
                  <a:pt x="1068052" y="2080734"/>
                </a:lnTo>
                <a:lnTo>
                  <a:pt x="1119287" y="2093394"/>
                </a:lnTo>
                <a:lnTo>
                  <a:pt x="1171307" y="2105051"/>
                </a:lnTo>
                <a:lnTo>
                  <a:pt x="1224080" y="2115688"/>
                </a:lnTo>
                <a:lnTo>
                  <a:pt x="1277577" y="2125286"/>
                </a:lnTo>
                <a:lnTo>
                  <a:pt x="1331767" y="2133826"/>
                </a:lnTo>
                <a:lnTo>
                  <a:pt x="1386621" y="2141288"/>
                </a:lnTo>
                <a:lnTo>
                  <a:pt x="1442107" y="2147654"/>
                </a:lnTo>
                <a:lnTo>
                  <a:pt x="1498196" y="2152905"/>
                </a:lnTo>
                <a:lnTo>
                  <a:pt x="1554858" y="2157022"/>
                </a:lnTo>
                <a:lnTo>
                  <a:pt x="1612062" y="2159987"/>
                </a:lnTo>
                <a:lnTo>
                  <a:pt x="1669778" y="2161779"/>
                </a:lnTo>
                <a:lnTo>
                  <a:pt x="1727976" y="2162381"/>
                </a:lnTo>
                <a:lnTo>
                  <a:pt x="1786174" y="2161779"/>
                </a:lnTo>
                <a:lnTo>
                  <a:pt x="1843890" y="2159987"/>
                </a:lnTo>
                <a:lnTo>
                  <a:pt x="1901094" y="2157022"/>
                </a:lnTo>
                <a:lnTo>
                  <a:pt x="1957755" y="2152905"/>
                </a:lnTo>
                <a:lnTo>
                  <a:pt x="2013844" y="2147654"/>
                </a:lnTo>
                <a:lnTo>
                  <a:pt x="2069331" y="2141288"/>
                </a:lnTo>
                <a:lnTo>
                  <a:pt x="2124184" y="2133826"/>
                </a:lnTo>
                <a:lnTo>
                  <a:pt x="2178374" y="2125286"/>
                </a:lnTo>
                <a:lnTo>
                  <a:pt x="2231871" y="2115688"/>
                </a:lnTo>
                <a:lnTo>
                  <a:pt x="2284644" y="2105051"/>
                </a:lnTo>
                <a:lnTo>
                  <a:pt x="2336663" y="2093394"/>
                </a:lnTo>
                <a:lnTo>
                  <a:pt x="2387898" y="2080734"/>
                </a:lnTo>
                <a:lnTo>
                  <a:pt x="2438319" y="2067093"/>
                </a:lnTo>
                <a:lnTo>
                  <a:pt x="2487895" y="2052487"/>
                </a:lnTo>
                <a:lnTo>
                  <a:pt x="2536596" y="2036937"/>
                </a:lnTo>
                <a:lnTo>
                  <a:pt x="2584391" y="2020461"/>
                </a:lnTo>
                <a:lnTo>
                  <a:pt x="2631252" y="2003078"/>
                </a:lnTo>
                <a:lnTo>
                  <a:pt x="2677147" y="1984807"/>
                </a:lnTo>
                <a:lnTo>
                  <a:pt x="2722046" y="1965667"/>
                </a:lnTo>
                <a:lnTo>
                  <a:pt x="2765918" y="1945677"/>
                </a:lnTo>
                <a:lnTo>
                  <a:pt x="2808735" y="1924855"/>
                </a:lnTo>
                <a:lnTo>
                  <a:pt x="2850465" y="1903221"/>
                </a:lnTo>
                <a:lnTo>
                  <a:pt x="2891078" y="1880794"/>
                </a:lnTo>
                <a:lnTo>
                  <a:pt x="2930544" y="1857593"/>
                </a:lnTo>
                <a:lnTo>
                  <a:pt x="2968833" y="1833635"/>
                </a:lnTo>
                <a:lnTo>
                  <a:pt x="3005914" y="1808942"/>
                </a:lnTo>
                <a:lnTo>
                  <a:pt x="3041758" y="1783530"/>
                </a:lnTo>
                <a:lnTo>
                  <a:pt x="3076333" y="1757420"/>
                </a:lnTo>
                <a:lnTo>
                  <a:pt x="3109610" y="1730629"/>
                </a:lnTo>
                <a:lnTo>
                  <a:pt x="3141559" y="1703178"/>
                </a:lnTo>
                <a:lnTo>
                  <a:pt x="3172149" y="1675085"/>
                </a:lnTo>
                <a:lnTo>
                  <a:pt x="3201350" y="1646369"/>
                </a:lnTo>
                <a:lnTo>
                  <a:pt x="3229131" y="1617048"/>
                </a:lnTo>
                <a:lnTo>
                  <a:pt x="3255464" y="1587143"/>
                </a:lnTo>
                <a:lnTo>
                  <a:pt x="3280316" y="1556670"/>
                </a:lnTo>
                <a:lnTo>
                  <a:pt x="3303659" y="1525651"/>
                </a:lnTo>
                <a:lnTo>
                  <a:pt x="3325461" y="1494103"/>
                </a:lnTo>
                <a:lnTo>
                  <a:pt x="3364325" y="1429497"/>
                </a:lnTo>
                <a:lnTo>
                  <a:pt x="3396665" y="1363004"/>
                </a:lnTo>
                <a:lnTo>
                  <a:pt x="3422239" y="1294776"/>
                </a:lnTo>
                <a:lnTo>
                  <a:pt x="3440806" y="1224963"/>
                </a:lnTo>
                <a:lnTo>
                  <a:pt x="3452123" y="1153718"/>
                </a:lnTo>
                <a:lnTo>
                  <a:pt x="3455950" y="1081191"/>
                </a:lnTo>
                <a:lnTo>
                  <a:pt x="3454988" y="1044776"/>
                </a:lnTo>
                <a:lnTo>
                  <a:pt x="3447386" y="972871"/>
                </a:lnTo>
                <a:lnTo>
                  <a:pt x="3432414" y="902323"/>
                </a:lnTo>
                <a:lnTo>
                  <a:pt x="3410313" y="833283"/>
                </a:lnTo>
                <a:lnTo>
                  <a:pt x="3381325" y="765904"/>
                </a:lnTo>
                <a:lnTo>
                  <a:pt x="3345693" y="700335"/>
                </a:lnTo>
                <a:lnTo>
                  <a:pt x="3303659" y="636730"/>
                </a:lnTo>
                <a:lnTo>
                  <a:pt x="3280316" y="605710"/>
                </a:lnTo>
                <a:lnTo>
                  <a:pt x="3255464" y="575238"/>
                </a:lnTo>
                <a:lnTo>
                  <a:pt x="3229131" y="545332"/>
                </a:lnTo>
                <a:lnTo>
                  <a:pt x="3201350" y="516012"/>
                </a:lnTo>
                <a:lnTo>
                  <a:pt x="3172149" y="487295"/>
                </a:lnTo>
                <a:lnTo>
                  <a:pt x="3141559" y="459202"/>
                </a:lnTo>
                <a:lnTo>
                  <a:pt x="3109610" y="431751"/>
                </a:lnTo>
                <a:lnTo>
                  <a:pt x="3076333" y="404961"/>
                </a:lnTo>
                <a:lnTo>
                  <a:pt x="3041758" y="378850"/>
                </a:lnTo>
                <a:lnTo>
                  <a:pt x="3005914" y="353439"/>
                </a:lnTo>
                <a:lnTo>
                  <a:pt x="2968833" y="328745"/>
                </a:lnTo>
                <a:lnTo>
                  <a:pt x="2930544" y="304788"/>
                </a:lnTo>
                <a:lnTo>
                  <a:pt x="2891078" y="281586"/>
                </a:lnTo>
                <a:lnTo>
                  <a:pt x="2850465" y="259159"/>
                </a:lnTo>
                <a:lnTo>
                  <a:pt x="2808735" y="237525"/>
                </a:lnTo>
                <a:lnTo>
                  <a:pt x="2765918" y="216704"/>
                </a:lnTo>
                <a:lnTo>
                  <a:pt x="2722046" y="196713"/>
                </a:lnTo>
                <a:lnTo>
                  <a:pt x="2677147" y="177573"/>
                </a:lnTo>
                <a:lnTo>
                  <a:pt x="2631252" y="159302"/>
                </a:lnTo>
                <a:lnTo>
                  <a:pt x="2584391" y="141919"/>
                </a:lnTo>
                <a:lnTo>
                  <a:pt x="2536596" y="125443"/>
                </a:lnTo>
                <a:lnTo>
                  <a:pt x="2487895" y="109893"/>
                </a:lnTo>
                <a:lnTo>
                  <a:pt x="2438319" y="95288"/>
                </a:lnTo>
                <a:lnTo>
                  <a:pt x="2387898" y="81646"/>
                </a:lnTo>
                <a:lnTo>
                  <a:pt x="2336663" y="68987"/>
                </a:lnTo>
                <a:lnTo>
                  <a:pt x="2284644" y="57329"/>
                </a:lnTo>
                <a:lnTo>
                  <a:pt x="2231871" y="46692"/>
                </a:lnTo>
                <a:lnTo>
                  <a:pt x="2178374" y="37094"/>
                </a:lnTo>
                <a:lnTo>
                  <a:pt x="2124184" y="28555"/>
                </a:lnTo>
                <a:lnTo>
                  <a:pt x="2069331" y="21092"/>
                </a:lnTo>
                <a:lnTo>
                  <a:pt x="2013844" y="14726"/>
                </a:lnTo>
                <a:lnTo>
                  <a:pt x="1957755" y="9475"/>
                </a:lnTo>
                <a:lnTo>
                  <a:pt x="1901094" y="5358"/>
                </a:lnTo>
                <a:lnTo>
                  <a:pt x="1843890" y="2394"/>
                </a:lnTo>
                <a:lnTo>
                  <a:pt x="1786174" y="601"/>
                </a:lnTo>
                <a:lnTo>
                  <a:pt x="1727976" y="0"/>
                </a:lnTo>
                <a:close/>
              </a:path>
            </a:pathLst>
          </a:custGeom>
          <a:solidFill>
            <a:srgbClr val="78A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442371" y="7688008"/>
            <a:ext cx="2263140" cy="14306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indent="184785">
              <a:lnSpc>
                <a:spcPct val="100000"/>
              </a:lnSpc>
              <a:spcBef>
                <a:spcPts val="114"/>
              </a:spcBef>
            </a:pPr>
            <a:r>
              <a:rPr sz="4600" spc="55" dirty="0">
                <a:solidFill>
                  <a:srgbClr val="FFFFFF"/>
                </a:solidFill>
                <a:latin typeface="Arial"/>
                <a:cs typeface="Arial"/>
              </a:rPr>
              <a:t>Notice: </a:t>
            </a:r>
            <a:r>
              <a:rPr sz="46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45" dirty="0">
                <a:solidFill>
                  <a:srgbClr val="FFFFFF"/>
                </a:solidFill>
                <a:latin typeface="Arial"/>
                <a:cs typeface="Arial"/>
              </a:rPr>
              <a:t>Id</a:t>
            </a:r>
            <a:r>
              <a:rPr sz="4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90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4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-80" dirty="0">
                <a:solidFill>
                  <a:srgbClr val="FFFFFF"/>
                </a:solidFill>
                <a:latin typeface="Arial"/>
                <a:cs typeface="Arial"/>
              </a:rPr>
              <a:t>ID</a:t>
            </a:r>
            <a:endParaRPr sz="4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38314" y="5916472"/>
            <a:ext cx="1824799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sliderInput(</a:t>
            </a:r>
            <a:r>
              <a:rPr sz="4100" spc="10" dirty="0">
                <a:solidFill>
                  <a:srgbClr val="00882B"/>
                </a:solidFill>
                <a:latin typeface="Courier New"/>
                <a:cs typeface="Courier New"/>
              </a:rPr>
              <a:t>inputId</a:t>
            </a:r>
            <a:r>
              <a:rPr sz="4100" spc="15" dirty="0">
                <a:solidFill>
                  <a:srgbClr val="00882B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00882B"/>
                </a:solidFill>
                <a:latin typeface="Courier New"/>
                <a:cs typeface="Courier New"/>
              </a:rPr>
              <a:t>=</a:t>
            </a:r>
            <a:r>
              <a:rPr sz="4100" spc="15" dirty="0">
                <a:solidFill>
                  <a:srgbClr val="00882B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00882B"/>
                </a:solidFill>
                <a:latin typeface="Courier New"/>
                <a:cs typeface="Courier New"/>
              </a:rPr>
              <a:t>"num"</a:t>
            </a:r>
            <a:r>
              <a:rPr sz="4100" spc="10" dirty="0">
                <a:latin typeface="Courier New"/>
                <a:cs typeface="Courier New"/>
              </a:rPr>
              <a:t>,</a:t>
            </a:r>
            <a:r>
              <a:rPr sz="4100" spc="15" dirty="0">
                <a:latin typeface="Courier New"/>
                <a:cs typeface="Courier New"/>
              </a:rPr>
              <a:t> </a:t>
            </a:r>
            <a:r>
              <a:rPr sz="4100" spc="5" dirty="0">
                <a:solidFill>
                  <a:srgbClr val="773F9B"/>
                </a:solidFill>
                <a:latin typeface="Courier New"/>
                <a:cs typeface="Courier New"/>
              </a:rPr>
              <a:t>label</a:t>
            </a:r>
            <a:r>
              <a:rPr sz="4100" spc="20" dirty="0">
                <a:solidFill>
                  <a:srgbClr val="773F9B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773F9B"/>
                </a:solidFill>
                <a:latin typeface="Courier New"/>
                <a:cs typeface="Courier New"/>
              </a:rPr>
              <a:t>=</a:t>
            </a:r>
            <a:r>
              <a:rPr sz="4100" spc="15" dirty="0">
                <a:solidFill>
                  <a:srgbClr val="773F9B"/>
                </a:solidFill>
                <a:latin typeface="Courier New"/>
                <a:cs typeface="Courier New"/>
              </a:rPr>
              <a:t> </a:t>
            </a:r>
            <a:r>
              <a:rPr sz="4100" spc="5" dirty="0">
                <a:solidFill>
                  <a:srgbClr val="773F9B"/>
                </a:solidFill>
                <a:latin typeface="Courier New"/>
                <a:cs typeface="Courier New"/>
              </a:rPr>
              <a:t>"Choose</a:t>
            </a:r>
            <a:r>
              <a:rPr sz="4100" spc="15" dirty="0">
                <a:solidFill>
                  <a:srgbClr val="773F9B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773F9B"/>
                </a:solidFill>
                <a:latin typeface="Courier New"/>
                <a:cs typeface="Courier New"/>
              </a:rPr>
              <a:t>a</a:t>
            </a:r>
            <a:r>
              <a:rPr sz="4100" spc="15" dirty="0">
                <a:solidFill>
                  <a:srgbClr val="773F9B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773F9B"/>
                </a:solidFill>
                <a:latin typeface="Courier New"/>
                <a:cs typeface="Courier New"/>
              </a:rPr>
              <a:t>number"</a:t>
            </a:r>
            <a:r>
              <a:rPr sz="4100" spc="10" dirty="0">
                <a:latin typeface="Courier New"/>
                <a:cs typeface="Courier New"/>
              </a:rPr>
              <a:t>,</a:t>
            </a:r>
            <a:r>
              <a:rPr sz="4100" spc="2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…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)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5685386" y="6764670"/>
            <a:ext cx="3832860" cy="2691130"/>
          </a:xfrm>
          <a:custGeom>
            <a:avLst/>
            <a:gdLst/>
            <a:ahLst/>
            <a:cxnLst/>
            <a:rect l="l" t="t" r="r" b="b"/>
            <a:pathLst>
              <a:path w="3832859" h="2691129">
                <a:moveTo>
                  <a:pt x="3663207" y="523065"/>
                </a:moveTo>
                <a:lnTo>
                  <a:pt x="162989" y="523065"/>
                </a:lnTo>
                <a:lnTo>
                  <a:pt x="119158" y="529062"/>
                </a:lnTo>
                <a:lnTo>
                  <a:pt x="80082" y="545959"/>
                </a:lnTo>
                <a:lnTo>
                  <a:pt x="47196" y="572118"/>
                </a:lnTo>
                <a:lnTo>
                  <a:pt x="21931" y="605898"/>
                </a:lnTo>
                <a:lnTo>
                  <a:pt x="5721" y="645662"/>
                </a:lnTo>
                <a:lnTo>
                  <a:pt x="0" y="689769"/>
                </a:lnTo>
                <a:lnTo>
                  <a:pt x="0" y="2520865"/>
                </a:lnTo>
                <a:lnTo>
                  <a:pt x="5721" y="2565192"/>
                </a:lnTo>
                <a:lnTo>
                  <a:pt x="21931" y="2605505"/>
                </a:lnTo>
                <a:lnTo>
                  <a:pt x="47196" y="2640001"/>
                </a:lnTo>
                <a:lnTo>
                  <a:pt x="80082" y="2666875"/>
                </a:lnTo>
                <a:lnTo>
                  <a:pt x="119158" y="2684322"/>
                </a:lnTo>
                <a:lnTo>
                  <a:pt x="162989" y="2690539"/>
                </a:lnTo>
                <a:lnTo>
                  <a:pt x="3663207" y="2690539"/>
                </a:lnTo>
                <a:lnTo>
                  <a:pt x="3707494" y="2684322"/>
                </a:lnTo>
                <a:lnTo>
                  <a:pt x="3747708" y="2666875"/>
                </a:lnTo>
                <a:lnTo>
                  <a:pt x="3782074" y="2640001"/>
                </a:lnTo>
                <a:lnTo>
                  <a:pt x="3808819" y="2605505"/>
                </a:lnTo>
                <a:lnTo>
                  <a:pt x="3826167" y="2565192"/>
                </a:lnTo>
                <a:lnTo>
                  <a:pt x="3832344" y="2520865"/>
                </a:lnTo>
                <a:lnTo>
                  <a:pt x="3832344" y="689769"/>
                </a:lnTo>
                <a:lnTo>
                  <a:pt x="3826167" y="645662"/>
                </a:lnTo>
                <a:lnTo>
                  <a:pt x="3808819" y="605898"/>
                </a:lnTo>
                <a:lnTo>
                  <a:pt x="3782074" y="572118"/>
                </a:lnTo>
                <a:lnTo>
                  <a:pt x="3747708" y="545959"/>
                </a:lnTo>
                <a:lnTo>
                  <a:pt x="3707494" y="529062"/>
                </a:lnTo>
                <a:lnTo>
                  <a:pt x="3663207" y="523065"/>
                </a:lnTo>
                <a:close/>
              </a:path>
              <a:path w="3832859" h="2691129">
                <a:moveTo>
                  <a:pt x="3524793" y="0"/>
                </a:moveTo>
                <a:lnTo>
                  <a:pt x="3420084" y="523065"/>
                </a:lnTo>
                <a:lnTo>
                  <a:pt x="3629502" y="523065"/>
                </a:lnTo>
                <a:lnTo>
                  <a:pt x="3524793" y="0"/>
                </a:lnTo>
                <a:close/>
              </a:path>
            </a:pathLst>
          </a:custGeom>
          <a:solidFill>
            <a:srgbClr val="4345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5615169" y="7629194"/>
            <a:ext cx="3796029" cy="262064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95630" marR="55880" indent="-361315">
              <a:lnSpc>
                <a:spcPct val="100000"/>
              </a:lnSpc>
              <a:spcBef>
                <a:spcPts val="114"/>
              </a:spcBef>
            </a:pPr>
            <a:r>
              <a:rPr sz="4600" spc="75" dirty="0">
                <a:solidFill>
                  <a:srgbClr val="FFFFFF"/>
                </a:solidFill>
                <a:latin typeface="Arial"/>
                <a:cs typeface="Arial"/>
              </a:rPr>
              <a:t>input</a:t>
            </a:r>
            <a:r>
              <a:rPr sz="46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70" dirty="0">
                <a:solidFill>
                  <a:srgbClr val="FFFFFF"/>
                </a:solidFill>
                <a:latin typeface="Arial"/>
                <a:cs typeface="Arial"/>
              </a:rPr>
              <a:t>specific </a:t>
            </a:r>
            <a:r>
              <a:rPr sz="4600" spc="-12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10" dirty="0">
                <a:solidFill>
                  <a:srgbClr val="FFFFFF"/>
                </a:solidFill>
                <a:latin typeface="Arial"/>
                <a:cs typeface="Arial"/>
              </a:rPr>
              <a:t>arguments</a:t>
            </a:r>
            <a:endParaRPr sz="4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455"/>
              </a:spcBef>
            </a:pPr>
            <a:r>
              <a:rPr sz="4100" spc="10" dirty="0">
                <a:solidFill>
                  <a:srgbClr val="434579"/>
                </a:solidFill>
                <a:latin typeface="Courier New"/>
                <a:cs typeface="Courier New"/>
              </a:rPr>
              <a:t>?sliderInput</a:t>
            </a:r>
            <a:endParaRPr sz="41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80108" y="4001077"/>
            <a:ext cx="8543925" cy="26644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7300" u="none" spc="710" dirty="0">
                <a:solidFill>
                  <a:srgbClr val="FFFFFF"/>
                </a:solidFill>
                <a:latin typeface="Georgia"/>
                <a:cs typeface="Georgia"/>
              </a:rPr>
              <a:t>Outputs</a:t>
            </a:r>
            <a:endParaRPr sz="173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55392" y="2041822"/>
            <a:ext cx="13214257" cy="900496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575540">
              <a:lnSpc>
                <a:spcPct val="100000"/>
              </a:lnSpc>
              <a:spcBef>
                <a:spcPts val="90"/>
              </a:spcBef>
            </a:pPr>
            <a:r>
              <a:rPr u="none" spc="-5" dirty="0"/>
              <a:t>Slides</a:t>
            </a:r>
            <a:r>
              <a:rPr u="none" spc="-45" dirty="0"/>
              <a:t> </a:t>
            </a:r>
            <a:r>
              <a:rPr u="none" spc="20" dirty="0"/>
              <a:t>at:</a:t>
            </a:r>
            <a:r>
              <a:rPr u="none" spc="-40" dirty="0"/>
              <a:t> </a:t>
            </a:r>
            <a:r>
              <a:rPr spc="55" dirty="0"/>
              <a:t>bit.ly/shiny-quickstart-1</a:t>
            </a:r>
          </a:p>
        </p:txBody>
      </p:sp>
      <p:sp>
        <p:nvSpPr>
          <p:cNvPr id="8" name="object 8"/>
          <p:cNvSpPr/>
          <p:nvPr/>
        </p:nvSpPr>
        <p:spPr>
          <a:xfrm>
            <a:off x="8145503" y="4104587"/>
            <a:ext cx="7634605" cy="4565650"/>
          </a:xfrm>
          <a:custGeom>
            <a:avLst/>
            <a:gdLst/>
            <a:ahLst/>
            <a:cxnLst/>
            <a:rect l="l" t="t" r="r" b="b"/>
            <a:pathLst>
              <a:path w="7634605" h="4565650">
                <a:moveTo>
                  <a:pt x="7458083" y="0"/>
                </a:moveTo>
                <a:lnTo>
                  <a:pt x="174525" y="0"/>
                </a:lnTo>
                <a:lnTo>
                  <a:pt x="128192" y="6027"/>
                </a:lnTo>
                <a:lnTo>
                  <a:pt x="86658" y="23103"/>
                </a:lnTo>
                <a:lnTo>
                  <a:pt x="51539" y="49721"/>
                </a:lnTo>
                <a:lnTo>
                  <a:pt x="24453" y="84370"/>
                </a:lnTo>
                <a:lnTo>
                  <a:pt x="7016" y="125544"/>
                </a:lnTo>
                <a:lnTo>
                  <a:pt x="845" y="171734"/>
                </a:lnTo>
                <a:lnTo>
                  <a:pt x="0" y="4394949"/>
                </a:lnTo>
                <a:lnTo>
                  <a:pt x="6234" y="4441036"/>
                </a:lnTo>
                <a:lnTo>
                  <a:pt x="23827" y="4481955"/>
                </a:lnTo>
                <a:lnTo>
                  <a:pt x="51117" y="4516273"/>
                </a:lnTo>
                <a:lnTo>
                  <a:pt x="86439" y="4542559"/>
                </a:lnTo>
                <a:lnTo>
                  <a:pt x="128129" y="4559380"/>
                </a:lnTo>
                <a:lnTo>
                  <a:pt x="174525" y="4565306"/>
                </a:lnTo>
                <a:lnTo>
                  <a:pt x="7458083" y="4565306"/>
                </a:lnTo>
                <a:lnTo>
                  <a:pt x="7504590" y="4559380"/>
                </a:lnTo>
                <a:lnTo>
                  <a:pt x="7546560" y="4542559"/>
                </a:lnTo>
                <a:lnTo>
                  <a:pt x="7582246" y="4516273"/>
                </a:lnTo>
                <a:lnTo>
                  <a:pt x="7609900" y="4481955"/>
                </a:lnTo>
                <a:lnTo>
                  <a:pt x="7627774" y="4441036"/>
                </a:lnTo>
                <a:lnTo>
                  <a:pt x="7634120" y="4394949"/>
                </a:lnTo>
                <a:lnTo>
                  <a:pt x="7634120" y="171734"/>
                </a:lnTo>
                <a:lnTo>
                  <a:pt x="7627774" y="125544"/>
                </a:lnTo>
                <a:lnTo>
                  <a:pt x="7609900" y="84370"/>
                </a:lnTo>
                <a:lnTo>
                  <a:pt x="7582246" y="49721"/>
                </a:lnTo>
                <a:lnTo>
                  <a:pt x="7546560" y="23103"/>
                </a:lnTo>
                <a:lnTo>
                  <a:pt x="7504590" y="6027"/>
                </a:lnTo>
                <a:lnTo>
                  <a:pt x="7458083" y="0"/>
                </a:lnTo>
                <a:close/>
              </a:path>
            </a:pathLst>
          </a:custGeom>
          <a:solidFill>
            <a:srgbClr val="0365C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002221" y="1235610"/>
            <a:ext cx="13982700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spc="70" dirty="0">
                <a:latin typeface="Arial"/>
                <a:cs typeface="Arial"/>
              </a:rPr>
              <a:t>Build</a:t>
            </a:r>
            <a:r>
              <a:rPr sz="5750" spc="-5" dirty="0">
                <a:latin typeface="Arial"/>
                <a:cs typeface="Arial"/>
              </a:rPr>
              <a:t> </a:t>
            </a:r>
            <a:r>
              <a:rPr sz="5750" spc="35" dirty="0">
                <a:latin typeface="Arial"/>
                <a:cs typeface="Arial"/>
              </a:rPr>
              <a:t>your</a:t>
            </a:r>
            <a:r>
              <a:rPr sz="5750" dirty="0">
                <a:latin typeface="Arial"/>
                <a:cs typeface="Arial"/>
              </a:rPr>
              <a:t> </a:t>
            </a:r>
            <a:r>
              <a:rPr sz="5750" spc="114" dirty="0">
                <a:latin typeface="Arial"/>
                <a:cs typeface="Arial"/>
              </a:rPr>
              <a:t>app</a:t>
            </a:r>
            <a:r>
              <a:rPr sz="5750" dirty="0">
                <a:latin typeface="Arial"/>
                <a:cs typeface="Arial"/>
              </a:rPr>
              <a:t> </a:t>
            </a:r>
            <a:r>
              <a:rPr sz="5750" spc="25" dirty="0">
                <a:latin typeface="Arial"/>
                <a:cs typeface="Arial"/>
              </a:rPr>
              <a:t>around</a:t>
            </a:r>
            <a:r>
              <a:rPr sz="5750" dirty="0">
                <a:latin typeface="Arial"/>
                <a:cs typeface="Arial"/>
              </a:rPr>
              <a:t> </a:t>
            </a:r>
            <a:r>
              <a:rPr sz="5750" b="1" spc="-45" dirty="0">
                <a:solidFill>
                  <a:srgbClr val="008F00"/>
                </a:solidFill>
                <a:latin typeface="Arial"/>
                <a:cs typeface="Arial"/>
              </a:rPr>
              <a:t>inputs</a:t>
            </a:r>
            <a:r>
              <a:rPr sz="5750" b="1" dirty="0">
                <a:solidFill>
                  <a:srgbClr val="008F00"/>
                </a:solidFill>
                <a:latin typeface="Arial"/>
                <a:cs typeface="Arial"/>
              </a:rPr>
              <a:t> </a:t>
            </a:r>
            <a:r>
              <a:rPr sz="5750" spc="45" dirty="0">
                <a:latin typeface="Arial"/>
                <a:cs typeface="Arial"/>
              </a:rPr>
              <a:t>and</a:t>
            </a:r>
            <a:r>
              <a:rPr sz="5750" dirty="0">
                <a:latin typeface="Arial"/>
                <a:cs typeface="Arial"/>
              </a:rPr>
              <a:t> </a:t>
            </a:r>
            <a:r>
              <a:rPr sz="5750" b="1" spc="-5" dirty="0">
                <a:solidFill>
                  <a:srgbClr val="0365C0"/>
                </a:solidFill>
                <a:latin typeface="Arial"/>
                <a:cs typeface="Arial"/>
              </a:rPr>
              <a:t>outputs</a:t>
            </a:r>
            <a:endParaRPr sz="575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00992" y="1486865"/>
            <a:ext cx="16500475" cy="1007744"/>
            <a:chOff x="1800992" y="1486865"/>
            <a:chExt cx="16500475" cy="100774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0992" y="1486865"/>
              <a:ext cx="16500090" cy="100751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7412" y="1748637"/>
              <a:ext cx="2607250" cy="55495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129063" y="1550971"/>
            <a:ext cx="2673350" cy="84264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350" spc="40" dirty="0">
                <a:solidFill>
                  <a:srgbClr val="FFFFFF"/>
                </a:solidFill>
                <a:latin typeface="Arial"/>
                <a:cs typeface="Arial"/>
              </a:rPr>
              <a:t>Function</a:t>
            </a:r>
            <a:endParaRPr sz="535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743067" y="1748637"/>
            <a:ext cx="2010410" cy="55495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2697687" y="1550971"/>
            <a:ext cx="2067560" cy="84264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350" dirty="0">
                <a:solidFill>
                  <a:srgbClr val="FFFFFF"/>
                </a:solidFill>
                <a:latin typeface="Arial"/>
                <a:cs typeface="Arial"/>
              </a:rPr>
              <a:t>Inserts</a:t>
            </a:r>
            <a:endParaRPr sz="53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145805" y="1486865"/>
            <a:ext cx="0" cy="1007744"/>
          </a:xfrm>
          <a:custGeom>
            <a:avLst/>
            <a:gdLst/>
            <a:ahLst/>
            <a:cxnLst/>
            <a:rect l="l" t="t" r="r" b="b"/>
            <a:pathLst>
              <a:path h="1007744">
                <a:moveTo>
                  <a:pt x="0" y="0"/>
                </a:moveTo>
                <a:lnTo>
                  <a:pt x="0" y="1007517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800992" y="2494383"/>
          <a:ext cx="16500475" cy="8056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5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55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07110"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5250" spc="10" dirty="0">
                          <a:latin typeface="SimSun"/>
                          <a:cs typeface="SimSun"/>
                        </a:rPr>
                        <a:t>dataTableOutput()</a:t>
                      </a:r>
                      <a:endParaRPr sz="5250">
                        <a:latin typeface="SimSun"/>
                        <a:cs typeface="SimSun"/>
                      </a:endParaRPr>
                    </a:p>
                  </a:txBody>
                  <a:tcPr marL="0" marR="0" marT="55244" marB="0">
                    <a:lnR w="381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4750" spc="-30" dirty="0">
                          <a:latin typeface="Arial"/>
                          <a:cs typeface="Arial"/>
                        </a:rPr>
                        <a:t>an</a:t>
                      </a:r>
                      <a:r>
                        <a:rPr sz="475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4750" spc="35" dirty="0">
                          <a:latin typeface="Arial"/>
                          <a:cs typeface="Arial"/>
                        </a:rPr>
                        <a:t>interactive</a:t>
                      </a:r>
                      <a:r>
                        <a:rPr sz="47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4750" spc="45" dirty="0">
                          <a:latin typeface="Arial"/>
                          <a:cs typeface="Arial"/>
                        </a:rPr>
                        <a:t>table</a:t>
                      </a:r>
                      <a:endParaRPr sz="4750">
                        <a:latin typeface="Arial"/>
                        <a:cs typeface="Arial"/>
                      </a:endParaRPr>
                    </a:p>
                  </a:txBody>
                  <a:tcPr marL="0" marR="0" marT="119380" marB="0">
                    <a:lnL w="38100">
                      <a:solidFill>
                        <a:srgbClr val="FFFFF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7110"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5250" spc="10" dirty="0">
                          <a:latin typeface="SimSun"/>
                          <a:cs typeface="SimSun"/>
                        </a:rPr>
                        <a:t>htmlOutput()</a:t>
                      </a:r>
                      <a:endParaRPr sz="5250">
                        <a:latin typeface="SimSun"/>
                        <a:cs typeface="SimSun"/>
                      </a:endParaRPr>
                    </a:p>
                  </a:txBody>
                  <a:tcPr marL="0" marR="0" marT="55244" marB="0">
                    <a:lnR w="38100">
                      <a:solidFill>
                        <a:srgbClr val="FFFFFF"/>
                      </a:solidFill>
                      <a:prstDash val="solid"/>
                    </a:lnR>
                    <a:solidFill>
                      <a:srgbClr val="EDEEEE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4750" spc="40" dirty="0">
                          <a:latin typeface="Arial"/>
                          <a:cs typeface="Arial"/>
                        </a:rPr>
                        <a:t>raw</a:t>
                      </a:r>
                      <a:r>
                        <a:rPr sz="47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4750" spc="20" dirty="0">
                          <a:latin typeface="Arial"/>
                          <a:cs typeface="Arial"/>
                        </a:rPr>
                        <a:t>HTML</a:t>
                      </a:r>
                      <a:endParaRPr sz="4750">
                        <a:latin typeface="Arial"/>
                        <a:cs typeface="Arial"/>
                      </a:endParaRPr>
                    </a:p>
                  </a:txBody>
                  <a:tcPr marL="0" marR="0" marT="119380" marB="0">
                    <a:lnL w="38100">
                      <a:solidFill>
                        <a:srgbClr val="FFFFFF"/>
                      </a:solidFill>
                      <a:prstDash val="solid"/>
                    </a:lnL>
                    <a:solidFill>
                      <a:srgbClr val="ED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7110"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5250" spc="10" dirty="0">
                          <a:latin typeface="SimSun"/>
                          <a:cs typeface="SimSun"/>
                        </a:rPr>
                        <a:t>imageOutput()</a:t>
                      </a:r>
                      <a:endParaRPr sz="5250">
                        <a:latin typeface="SimSun"/>
                        <a:cs typeface="SimSun"/>
                      </a:endParaRPr>
                    </a:p>
                  </a:txBody>
                  <a:tcPr marL="0" marR="0" marT="55244" marB="0">
                    <a:lnR w="381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4750" spc="15" dirty="0">
                          <a:latin typeface="Arial"/>
                          <a:cs typeface="Arial"/>
                        </a:rPr>
                        <a:t>image</a:t>
                      </a:r>
                      <a:endParaRPr sz="4750">
                        <a:latin typeface="Arial"/>
                        <a:cs typeface="Arial"/>
                      </a:endParaRPr>
                    </a:p>
                  </a:txBody>
                  <a:tcPr marL="0" marR="0" marT="119380" marB="0">
                    <a:lnL w="38100">
                      <a:solidFill>
                        <a:srgbClr val="FFFFF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7110"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5250" spc="10" dirty="0">
                          <a:latin typeface="SimSun"/>
                          <a:cs typeface="SimSun"/>
                        </a:rPr>
                        <a:t>plotOutput()</a:t>
                      </a:r>
                      <a:endParaRPr sz="5250">
                        <a:latin typeface="SimSun"/>
                        <a:cs typeface="SimSun"/>
                      </a:endParaRPr>
                    </a:p>
                  </a:txBody>
                  <a:tcPr marL="0" marR="0" marT="55244" marB="0">
                    <a:lnR w="38100">
                      <a:solidFill>
                        <a:srgbClr val="FFFFFF"/>
                      </a:solidFill>
                      <a:prstDash val="solid"/>
                    </a:lnR>
                    <a:solidFill>
                      <a:srgbClr val="EDEEEE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4750" spc="120" dirty="0">
                          <a:latin typeface="Arial"/>
                          <a:cs typeface="Arial"/>
                        </a:rPr>
                        <a:t>plot</a:t>
                      </a:r>
                      <a:endParaRPr sz="4750">
                        <a:latin typeface="Arial"/>
                        <a:cs typeface="Arial"/>
                      </a:endParaRPr>
                    </a:p>
                  </a:txBody>
                  <a:tcPr marL="0" marR="0" marT="119380" marB="0">
                    <a:lnL w="38100">
                      <a:solidFill>
                        <a:srgbClr val="FFFFFF"/>
                      </a:solidFill>
                      <a:prstDash val="solid"/>
                    </a:lnL>
                    <a:solidFill>
                      <a:srgbClr val="ED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7110"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5250" spc="10" dirty="0">
                          <a:latin typeface="SimSun"/>
                          <a:cs typeface="SimSun"/>
                        </a:rPr>
                        <a:t>tableOutput()</a:t>
                      </a:r>
                      <a:endParaRPr sz="5250">
                        <a:latin typeface="SimSun"/>
                        <a:cs typeface="SimSun"/>
                      </a:endParaRPr>
                    </a:p>
                  </a:txBody>
                  <a:tcPr marL="0" marR="0" marT="55244" marB="0">
                    <a:lnR w="381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4750" spc="45" dirty="0">
                          <a:latin typeface="Arial"/>
                          <a:cs typeface="Arial"/>
                        </a:rPr>
                        <a:t>table</a:t>
                      </a:r>
                      <a:endParaRPr sz="4750">
                        <a:latin typeface="Arial"/>
                        <a:cs typeface="Arial"/>
                      </a:endParaRPr>
                    </a:p>
                  </a:txBody>
                  <a:tcPr marL="0" marR="0" marT="119380" marB="0">
                    <a:lnL w="38100">
                      <a:solidFill>
                        <a:srgbClr val="FFFFF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7110"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5250" spc="10" dirty="0">
                          <a:latin typeface="SimSun"/>
                          <a:cs typeface="SimSun"/>
                        </a:rPr>
                        <a:t>textOutput()</a:t>
                      </a:r>
                      <a:endParaRPr sz="5250" dirty="0">
                        <a:latin typeface="SimSun"/>
                        <a:cs typeface="SimSun"/>
                      </a:endParaRPr>
                    </a:p>
                  </a:txBody>
                  <a:tcPr marL="0" marR="0" marT="55244" marB="0">
                    <a:lnR w="38100">
                      <a:solidFill>
                        <a:srgbClr val="FFFFFF"/>
                      </a:solidFill>
                      <a:prstDash val="solid"/>
                    </a:lnR>
                    <a:solidFill>
                      <a:srgbClr val="EDEEEE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4750" spc="100" dirty="0">
                          <a:latin typeface="Arial"/>
                          <a:cs typeface="Arial"/>
                        </a:rPr>
                        <a:t>text</a:t>
                      </a:r>
                      <a:endParaRPr sz="4750">
                        <a:latin typeface="Arial"/>
                        <a:cs typeface="Arial"/>
                      </a:endParaRPr>
                    </a:p>
                  </a:txBody>
                  <a:tcPr marL="0" marR="0" marT="119380" marB="0">
                    <a:lnL w="38100">
                      <a:solidFill>
                        <a:srgbClr val="FFFFFF"/>
                      </a:solidFill>
                      <a:prstDash val="solid"/>
                    </a:lnL>
                    <a:solidFill>
                      <a:srgbClr val="ED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07110"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5250" spc="10" dirty="0">
                          <a:latin typeface="SimSun"/>
                          <a:cs typeface="SimSun"/>
                        </a:rPr>
                        <a:t>uiOutput()</a:t>
                      </a:r>
                      <a:endParaRPr sz="5250">
                        <a:latin typeface="SimSun"/>
                        <a:cs typeface="SimSun"/>
                      </a:endParaRPr>
                    </a:p>
                  </a:txBody>
                  <a:tcPr marL="0" marR="0" marT="55244" marB="0">
                    <a:lnR w="3810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4750" spc="-7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47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4750" spc="-5" dirty="0">
                          <a:latin typeface="Arial"/>
                          <a:cs typeface="Arial"/>
                        </a:rPr>
                        <a:t>Shiny</a:t>
                      </a:r>
                      <a:r>
                        <a:rPr sz="47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4750" spc="-30" dirty="0">
                          <a:latin typeface="Arial"/>
                          <a:cs typeface="Arial"/>
                        </a:rPr>
                        <a:t>UI</a:t>
                      </a:r>
                      <a:r>
                        <a:rPr sz="475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4750" spc="15" dirty="0">
                          <a:latin typeface="Arial"/>
                          <a:cs typeface="Arial"/>
                        </a:rPr>
                        <a:t>element</a:t>
                      </a:r>
                      <a:endParaRPr sz="4750">
                        <a:latin typeface="Arial"/>
                        <a:cs typeface="Arial"/>
                      </a:endParaRPr>
                    </a:p>
                  </a:txBody>
                  <a:tcPr marL="0" marR="0" marT="119380" marB="0">
                    <a:lnL w="38100">
                      <a:solidFill>
                        <a:srgbClr val="FFFFF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07110"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5250" spc="10" dirty="0">
                          <a:latin typeface="SimSun"/>
                          <a:cs typeface="SimSun"/>
                        </a:rPr>
                        <a:t>verbatimTextOutput()</a:t>
                      </a:r>
                      <a:endParaRPr sz="5250" dirty="0">
                        <a:latin typeface="SimSun"/>
                        <a:cs typeface="SimSun"/>
                      </a:endParaRPr>
                    </a:p>
                  </a:txBody>
                  <a:tcPr marL="0" marR="0" marT="55244" marB="0">
                    <a:lnR w="38100">
                      <a:solidFill>
                        <a:srgbClr val="FFFFFF"/>
                      </a:solidFill>
                      <a:prstDash val="solid"/>
                    </a:lnR>
                    <a:solidFill>
                      <a:srgbClr val="EDEEEE"/>
                    </a:solidFill>
                  </a:tcPr>
                </a:tc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sz="4750" spc="100" dirty="0">
                          <a:latin typeface="Arial"/>
                          <a:cs typeface="Arial"/>
                        </a:rPr>
                        <a:t>text</a:t>
                      </a:r>
                      <a:endParaRPr sz="4750" dirty="0">
                        <a:latin typeface="Arial"/>
                        <a:cs typeface="Arial"/>
                      </a:endParaRPr>
                    </a:p>
                  </a:txBody>
                  <a:tcPr marL="0" marR="0" marT="119380" marB="0">
                    <a:lnL w="38100">
                      <a:solidFill>
                        <a:srgbClr val="FFFFFF"/>
                      </a:solidFill>
                      <a:prstDash val="solid"/>
                    </a:lnL>
                    <a:solidFill>
                      <a:srgbClr val="ED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0" name="object 10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575540">
              <a:lnSpc>
                <a:spcPct val="100000"/>
              </a:lnSpc>
              <a:spcBef>
                <a:spcPts val="90"/>
              </a:spcBef>
            </a:pPr>
            <a:r>
              <a:rPr u="none" spc="-5" dirty="0"/>
              <a:t>Slides</a:t>
            </a:r>
            <a:r>
              <a:rPr u="none" spc="-45" dirty="0"/>
              <a:t> </a:t>
            </a:r>
            <a:r>
              <a:rPr u="none" spc="20" dirty="0"/>
              <a:t>at:</a:t>
            </a:r>
            <a:r>
              <a:rPr u="none" spc="-40" dirty="0"/>
              <a:t> </a:t>
            </a:r>
            <a:r>
              <a:rPr spc="55" dirty="0"/>
              <a:t>bit.ly/shiny-quickstart-1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201008" tIns="201008" rIns="201008" bIns="201008" anchor="t" anchorCtr="0">
            <a:noAutofit/>
          </a:bodyPr>
          <a:lstStyle/>
          <a:p>
            <a:pPr algn="l" rtl="0"/>
            <a:r>
              <a:rPr lang="en" sz="4800" u="none" dirty="0"/>
              <a:t>R-Shiny</a:t>
            </a:r>
            <a:endParaRPr sz="4800" u="non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C79B46-ACBC-41E0-8876-DC1B0CA71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56649" y="1463675"/>
            <a:ext cx="10662143" cy="870181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Shiny – an R package for creating reactive web applications entirely in R. </a:t>
            </a: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Shiny’s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reactive programming model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allows R programmers to build upon their existing R knowledge and create data-driven web applications without any prior web programming experience. </a:t>
            </a: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434C91-4229-440F-8862-29AD478BE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8750" y="1082675"/>
            <a:ext cx="9155522" cy="623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56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39619" y="4108152"/>
            <a:ext cx="13021310" cy="32632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750" spc="-695" dirty="0">
                <a:latin typeface="Arial"/>
                <a:cs typeface="Arial"/>
              </a:rPr>
              <a:t>T</a:t>
            </a:r>
            <a:r>
              <a:rPr sz="4750" spc="100" dirty="0">
                <a:latin typeface="Arial"/>
                <a:cs typeface="Arial"/>
              </a:rPr>
              <a:t>o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50" dirty="0">
                <a:latin typeface="Arial"/>
                <a:cs typeface="Arial"/>
              </a:rPr>
              <a:t>display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100" dirty="0">
                <a:latin typeface="Arial"/>
                <a:cs typeface="Arial"/>
              </a:rPr>
              <a:t>output,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100" dirty="0">
                <a:latin typeface="Arial"/>
                <a:cs typeface="Arial"/>
              </a:rPr>
              <a:t>add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95" dirty="0">
                <a:latin typeface="Arial"/>
                <a:cs typeface="Arial"/>
              </a:rPr>
              <a:t>it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140" dirty="0">
                <a:latin typeface="Arial"/>
                <a:cs typeface="Arial"/>
              </a:rPr>
              <a:t>to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fluidPage()</a:t>
            </a:r>
            <a:r>
              <a:rPr sz="4100" spc="-1135" dirty="0">
                <a:latin typeface="Courier New"/>
                <a:cs typeface="Courier New"/>
              </a:rPr>
              <a:t> </a:t>
            </a:r>
            <a:r>
              <a:rPr sz="4750" spc="100" dirty="0">
                <a:latin typeface="Arial"/>
                <a:cs typeface="Arial"/>
              </a:rPr>
              <a:t>with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-30" dirty="0">
                <a:latin typeface="Arial"/>
                <a:cs typeface="Arial"/>
              </a:rPr>
              <a:t>an</a:t>
            </a:r>
            <a:endParaRPr sz="47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4100" spc="10" dirty="0">
                <a:latin typeface="Courier New"/>
                <a:cs typeface="Courier New"/>
              </a:rPr>
              <a:t>*Output()</a:t>
            </a:r>
            <a:r>
              <a:rPr sz="4100" spc="-1135" dirty="0">
                <a:latin typeface="Courier New"/>
                <a:cs typeface="Courier New"/>
              </a:rPr>
              <a:t> </a:t>
            </a:r>
            <a:r>
              <a:rPr sz="4750" spc="75" dirty="0">
                <a:latin typeface="Arial"/>
                <a:cs typeface="Arial"/>
              </a:rPr>
              <a:t>function</a:t>
            </a:r>
            <a:endParaRPr sz="47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5850" dirty="0">
              <a:latin typeface="Arial"/>
              <a:cs typeface="Arial"/>
            </a:endParaRPr>
          </a:p>
          <a:p>
            <a:pPr marL="405130" algn="ctr">
              <a:lnSpc>
                <a:spcPct val="100000"/>
              </a:lnSpc>
            </a:pPr>
            <a:r>
              <a:rPr sz="5900" spc="20" dirty="0">
                <a:solidFill>
                  <a:srgbClr val="0365C0"/>
                </a:solidFill>
                <a:latin typeface="Courier New"/>
                <a:cs typeface="Courier New"/>
              </a:rPr>
              <a:t>plotOutput</a:t>
            </a:r>
            <a:r>
              <a:rPr sz="5900" spc="20" dirty="0">
                <a:latin typeface="Courier New"/>
                <a:cs typeface="Courier New"/>
              </a:rPr>
              <a:t>(</a:t>
            </a:r>
            <a:r>
              <a:rPr sz="5900" spc="20" dirty="0">
                <a:solidFill>
                  <a:srgbClr val="00882B"/>
                </a:solidFill>
                <a:latin typeface="Courier New"/>
                <a:cs typeface="Courier New"/>
              </a:rPr>
              <a:t>"hist"</a:t>
            </a:r>
            <a:r>
              <a:rPr sz="5900" spc="20" dirty="0">
                <a:latin typeface="Courier New"/>
                <a:cs typeface="Courier New"/>
              </a:rPr>
              <a:t>)</a:t>
            </a:r>
            <a:endParaRPr sz="5900" dirty="0">
              <a:latin typeface="Courier New"/>
              <a:cs typeface="Courier New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2716420" y="60386"/>
            <a:ext cx="7234555" cy="603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800" spc="-5" dirty="0">
                <a:solidFill>
                  <a:srgbClr val="53585F"/>
                </a:solidFill>
                <a:latin typeface="Arial"/>
                <a:cs typeface="Arial"/>
              </a:rPr>
              <a:t>Slides</a:t>
            </a:r>
            <a:r>
              <a:rPr sz="3800" spc="-4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800" spc="20" dirty="0">
                <a:solidFill>
                  <a:srgbClr val="53585F"/>
                </a:solidFill>
                <a:latin typeface="Arial"/>
                <a:cs typeface="Arial"/>
              </a:rPr>
              <a:t>at:</a:t>
            </a:r>
            <a:r>
              <a:rPr sz="3800" spc="-4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800" u="sng" spc="55" dirty="0">
                <a:solidFill>
                  <a:srgbClr val="53585F"/>
                </a:solidFill>
                <a:uFill>
                  <a:solidFill>
                    <a:srgbClr val="53585F"/>
                  </a:solidFill>
                </a:uFill>
                <a:latin typeface="Arial"/>
                <a:cs typeface="Arial"/>
              </a:rPr>
              <a:t>bit.ly/shiny-quickstart-1</a:t>
            </a:r>
            <a:endParaRPr sz="3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589843" y="1783382"/>
            <a:ext cx="4924425" cy="1508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700" u="none" spc="-90" dirty="0">
                <a:solidFill>
                  <a:srgbClr val="000000"/>
                </a:solidFill>
              </a:rPr>
              <a:t>*Output()</a:t>
            </a:r>
            <a:endParaRPr sz="9700"/>
          </a:p>
        </p:txBody>
      </p:sp>
      <p:sp>
        <p:nvSpPr>
          <p:cNvPr id="9" name="object 9"/>
          <p:cNvSpPr/>
          <p:nvPr/>
        </p:nvSpPr>
        <p:spPr>
          <a:xfrm>
            <a:off x="11423736" y="7820918"/>
            <a:ext cx="5759450" cy="3131820"/>
          </a:xfrm>
          <a:custGeom>
            <a:avLst/>
            <a:gdLst/>
            <a:ahLst/>
            <a:cxnLst/>
            <a:rect l="l" t="t" r="r" b="b"/>
            <a:pathLst>
              <a:path w="5759450" h="3131820">
                <a:moveTo>
                  <a:pt x="5546386" y="482493"/>
                </a:moveTo>
                <a:lnTo>
                  <a:pt x="210161" y="482493"/>
                </a:lnTo>
                <a:lnTo>
                  <a:pt x="162104" y="488195"/>
                </a:lnTo>
                <a:lnTo>
                  <a:pt x="117920" y="504392"/>
                </a:lnTo>
                <a:lnTo>
                  <a:pt x="78891" y="529717"/>
                </a:lnTo>
                <a:lnTo>
                  <a:pt x="46301" y="562807"/>
                </a:lnTo>
                <a:lnTo>
                  <a:pt x="21434" y="602294"/>
                </a:lnTo>
                <a:lnTo>
                  <a:pt x="5572" y="646816"/>
                </a:lnTo>
                <a:lnTo>
                  <a:pt x="0" y="695005"/>
                </a:lnTo>
                <a:lnTo>
                  <a:pt x="0" y="2926612"/>
                </a:lnTo>
                <a:lnTo>
                  <a:pt x="5572" y="2974386"/>
                </a:lnTo>
                <a:lnTo>
                  <a:pt x="21434" y="3017836"/>
                </a:lnTo>
                <a:lnTo>
                  <a:pt x="46301" y="3055859"/>
                </a:lnTo>
                <a:lnTo>
                  <a:pt x="78891" y="3087353"/>
                </a:lnTo>
                <a:lnTo>
                  <a:pt x="117920" y="3111214"/>
                </a:lnTo>
                <a:lnTo>
                  <a:pt x="162104" y="3126340"/>
                </a:lnTo>
                <a:lnTo>
                  <a:pt x="210161" y="3131627"/>
                </a:lnTo>
                <a:lnTo>
                  <a:pt x="5546386" y="3131627"/>
                </a:lnTo>
                <a:lnTo>
                  <a:pt x="5594580" y="3126340"/>
                </a:lnTo>
                <a:lnTo>
                  <a:pt x="5639115" y="3111214"/>
                </a:lnTo>
                <a:lnTo>
                  <a:pt x="5678620" y="3087353"/>
                </a:lnTo>
                <a:lnTo>
                  <a:pt x="5711728" y="3055859"/>
                </a:lnTo>
                <a:lnTo>
                  <a:pt x="5737070" y="3017836"/>
                </a:lnTo>
                <a:lnTo>
                  <a:pt x="5753279" y="2974386"/>
                </a:lnTo>
                <a:lnTo>
                  <a:pt x="5758986" y="2926612"/>
                </a:lnTo>
                <a:lnTo>
                  <a:pt x="5758986" y="695005"/>
                </a:lnTo>
                <a:lnTo>
                  <a:pt x="5753279" y="646816"/>
                </a:lnTo>
                <a:lnTo>
                  <a:pt x="5737070" y="602294"/>
                </a:lnTo>
                <a:lnTo>
                  <a:pt x="5711728" y="562807"/>
                </a:lnTo>
                <a:lnTo>
                  <a:pt x="5678620" y="529717"/>
                </a:lnTo>
                <a:lnTo>
                  <a:pt x="5639115" y="504392"/>
                </a:lnTo>
                <a:lnTo>
                  <a:pt x="5594580" y="488195"/>
                </a:lnTo>
                <a:lnTo>
                  <a:pt x="5546386" y="482493"/>
                </a:lnTo>
                <a:close/>
              </a:path>
              <a:path w="5759450" h="3131820">
                <a:moveTo>
                  <a:pt x="830896" y="0"/>
                </a:moveTo>
                <a:lnTo>
                  <a:pt x="726187" y="482493"/>
                </a:lnTo>
                <a:lnTo>
                  <a:pt x="935269" y="482493"/>
                </a:lnTo>
                <a:lnTo>
                  <a:pt x="830896" y="0"/>
                </a:lnTo>
                <a:close/>
              </a:path>
            </a:pathLst>
          </a:custGeom>
          <a:solidFill>
            <a:srgbClr val="008F00">
              <a:alpha val="63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2034346" y="8964076"/>
            <a:ext cx="453580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6120" marR="5080" indent="-694055">
              <a:lnSpc>
                <a:spcPct val="100499"/>
              </a:lnSpc>
              <a:spcBef>
                <a:spcPts val="95"/>
              </a:spcBef>
            </a:pPr>
            <a:r>
              <a:rPr sz="4100" spc="-5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r>
              <a:rPr sz="4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100" spc="12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4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100" spc="5" dirty="0">
                <a:solidFill>
                  <a:srgbClr val="FFFFFF"/>
                </a:solidFill>
                <a:latin typeface="Arial"/>
                <a:cs typeface="Arial"/>
              </a:rPr>
              <a:t>give</a:t>
            </a:r>
            <a:r>
              <a:rPr sz="4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100" spc="12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4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100" spc="3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4100" spc="-1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100" spc="95" dirty="0">
                <a:solidFill>
                  <a:srgbClr val="FFFFFF"/>
                </a:solidFill>
                <a:latin typeface="Arial"/>
                <a:cs typeface="Arial"/>
              </a:rPr>
              <a:t>output</a:t>
            </a:r>
            <a:r>
              <a:rPr sz="4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100" spc="85" dirty="0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41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926582" y="7411949"/>
            <a:ext cx="4533900" cy="3582670"/>
          </a:xfrm>
          <a:custGeom>
            <a:avLst/>
            <a:gdLst/>
            <a:ahLst/>
            <a:cxnLst/>
            <a:rect l="l" t="t" r="r" b="b"/>
            <a:pathLst>
              <a:path w="4533900" h="3582670">
                <a:moveTo>
                  <a:pt x="4327891" y="922875"/>
                </a:moveTo>
                <a:lnTo>
                  <a:pt x="206615" y="922875"/>
                </a:lnTo>
                <a:lnTo>
                  <a:pt x="158753" y="928145"/>
                </a:lnTo>
                <a:lnTo>
                  <a:pt x="115074" y="943227"/>
                </a:lnTo>
                <a:lnTo>
                  <a:pt x="76738" y="967028"/>
                </a:lnTo>
                <a:lnTo>
                  <a:pt x="44903" y="998457"/>
                </a:lnTo>
                <a:lnTo>
                  <a:pt x="20729" y="1036421"/>
                </a:lnTo>
                <a:lnTo>
                  <a:pt x="5375" y="1079827"/>
                </a:lnTo>
                <a:lnTo>
                  <a:pt x="0" y="1127583"/>
                </a:lnTo>
                <a:lnTo>
                  <a:pt x="0" y="3373916"/>
                </a:lnTo>
                <a:lnTo>
                  <a:pt x="5375" y="3421886"/>
                </a:lnTo>
                <a:lnTo>
                  <a:pt x="20729" y="3465843"/>
                </a:lnTo>
                <a:lnTo>
                  <a:pt x="44903" y="3504560"/>
                </a:lnTo>
                <a:lnTo>
                  <a:pt x="76738" y="3536809"/>
                </a:lnTo>
                <a:lnTo>
                  <a:pt x="115074" y="3561364"/>
                </a:lnTo>
                <a:lnTo>
                  <a:pt x="158753" y="3576996"/>
                </a:lnTo>
                <a:lnTo>
                  <a:pt x="206615" y="3582480"/>
                </a:lnTo>
                <a:lnTo>
                  <a:pt x="4327891" y="3582480"/>
                </a:lnTo>
                <a:lnTo>
                  <a:pt x="4375719" y="3576996"/>
                </a:lnTo>
                <a:lnTo>
                  <a:pt x="4419310" y="3561364"/>
                </a:lnTo>
                <a:lnTo>
                  <a:pt x="4457527" y="3536809"/>
                </a:lnTo>
                <a:lnTo>
                  <a:pt x="4489230" y="3504560"/>
                </a:lnTo>
                <a:lnTo>
                  <a:pt x="4513285" y="3465843"/>
                </a:lnTo>
                <a:lnTo>
                  <a:pt x="4528551" y="3421886"/>
                </a:lnTo>
                <a:lnTo>
                  <a:pt x="4533893" y="3373916"/>
                </a:lnTo>
                <a:lnTo>
                  <a:pt x="4533893" y="1127583"/>
                </a:lnTo>
                <a:lnTo>
                  <a:pt x="4528551" y="1079827"/>
                </a:lnTo>
                <a:lnTo>
                  <a:pt x="4513285" y="1036421"/>
                </a:lnTo>
                <a:lnTo>
                  <a:pt x="4489230" y="998457"/>
                </a:lnTo>
                <a:lnTo>
                  <a:pt x="4457527" y="967028"/>
                </a:lnTo>
                <a:lnTo>
                  <a:pt x="4419310" y="943227"/>
                </a:lnTo>
                <a:lnTo>
                  <a:pt x="4375719" y="928145"/>
                </a:lnTo>
                <a:lnTo>
                  <a:pt x="4327891" y="922875"/>
                </a:lnTo>
                <a:close/>
              </a:path>
              <a:path w="4533900" h="3582670">
                <a:moveTo>
                  <a:pt x="2868511" y="0"/>
                </a:moveTo>
                <a:lnTo>
                  <a:pt x="2763802" y="922875"/>
                </a:lnTo>
                <a:lnTo>
                  <a:pt x="2972892" y="922875"/>
                </a:lnTo>
                <a:lnTo>
                  <a:pt x="2868511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095832" y="9002889"/>
            <a:ext cx="419608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63294" marR="5080" indent="-951230">
              <a:lnSpc>
                <a:spcPct val="100499"/>
              </a:lnSpc>
              <a:spcBef>
                <a:spcPts val="95"/>
              </a:spcBef>
            </a:pPr>
            <a:r>
              <a:rPr sz="4100" spc="3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41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100" spc="65" dirty="0">
                <a:solidFill>
                  <a:srgbClr val="FFFFFF"/>
                </a:solidFill>
                <a:latin typeface="Arial"/>
                <a:cs typeface="Arial"/>
              </a:rPr>
              <a:t>type</a:t>
            </a:r>
            <a:r>
              <a:rPr sz="4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100" spc="8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4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100" spc="95" dirty="0">
                <a:solidFill>
                  <a:srgbClr val="FFFFFF"/>
                </a:solidFill>
                <a:latin typeface="Arial"/>
                <a:cs typeface="Arial"/>
              </a:rPr>
              <a:t>output </a:t>
            </a:r>
            <a:r>
              <a:rPr sz="4100" spc="-1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100" spc="12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41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100" spc="40" dirty="0">
                <a:solidFill>
                  <a:srgbClr val="FFFFFF"/>
                </a:solidFill>
                <a:latin typeface="Arial"/>
                <a:cs typeface="Arial"/>
              </a:rPr>
              <a:t>display</a:t>
            </a:r>
            <a:endParaRPr sz="41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936991" y="7470976"/>
            <a:ext cx="1811655" cy="0"/>
          </a:xfrm>
          <a:custGeom>
            <a:avLst/>
            <a:gdLst/>
            <a:ahLst/>
            <a:cxnLst/>
            <a:rect l="l" t="t" r="r" b="b"/>
            <a:pathLst>
              <a:path w="1811654">
                <a:moveTo>
                  <a:pt x="0" y="0"/>
                </a:moveTo>
                <a:lnTo>
                  <a:pt x="1811463" y="0"/>
                </a:lnTo>
              </a:path>
            </a:pathLst>
          </a:custGeom>
          <a:ln w="94237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56131" y="7619310"/>
            <a:ext cx="2274570" cy="1388745"/>
            <a:chOff x="3356131" y="7619310"/>
            <a:chExt cx="2274570" cy="13887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48374" y="7622804"/>
              <a:ext cx="2111331" cy="126471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360057" y="7623236"/>
              <a:ext cx="2266950" cy="1381125"/>
            </a:xfrm>
            <a:custGeom>
              <a:avLst/>
              <a:gdLst/>
              <a:ahLst/>
              <a:cxnLst/>
              <a:rect l="l" t="t" r="r" b="b"/>
              <a:pathLst>
                <a:path w="2266950" h="1381125">
                  <a:moveTo>
                    <a:pt x="0" y="0"/>
                  </a:moveTo>
                  <a:lnTo>
                    <a:pt x="0" y="1380521"/>
                  </a:lnTo>
                  <a:lnTo>
                    <a:pt x="2266619" y="1380521"/>
                  </a:lnTo>
                  <a:lnTo>
                    <a:pt x="2266619" y="0"/>
                  </a:lnTo>
                  <a:lnTo>
                    <a:pt x="0" y="0"/>
                  </a:lnTo>
                  <a:close/>
                </a:path>
              </a:pathLst>
            </a:custGeom>
            <a:ln w="7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13228" y="7654216"/>
              <a:ext cx="2157730" cy="1309370"/>
            </a:xfrm>
            <a:custGeom>
              <a:avLst/>
              <a:gdLst/>
              <a:ahLst/>
              <a:cxnLst/>
              <a:rect l="l" t="t" r="r" b="b"/>
              <a:pathLst>
                <a:path w="2157729" h="1309370">
                  <a:moveTo>
                    <a:pt x="2109843" y="0"/>
                  </a:moveTo>
                  <a:lnTo>
                    <a:pt x="50434" y="0"/>
                  </a:lnTo>
                  <a:lnTo>
                    <a:pt x="30846" y="4744"/>
                  </a:lnTo>
                  <a:lnTo>
                    <a:pt x="14911" y="17271"/>
                  </a:lnTo>
                  <a:lnTo>
                    <a:pt x="4199" y="35021"/>
                  </a:lnTo>
                  <a:lnTo>
                    <a:pt x="279" y="55433"/>
                  </a:lnTo>
                  <a:lnTo>
                    <a:pt x="0" y="1254917"/>
                  </a:lnTo>
                  <a:lnTo>
                    <a:pt x="3963" y="1275097"/>
                  </a:lnTo>
                  <a:lnTo>
                    <a:pt x="14771" y="1292334"/>
                  </a:lnTo>
                  <a:lnTo>
                    <a:pt x="30803" y="1304349"/>
                  </a:lnTo>
                  <a:lnTo>
                    <a:pt x="50434" y="1308860"/>
                  </a:lnTo>
                  <a:lnTo>
                    <a:pt x="2109843" y="1308860"/>
                  </a:lnTo>
                  <a:lnTo>
                    <a:pt x="2129007" y="1304349"/>
                  </a:lnTo>
                  <a:lnTo>
                    <a:pt x="2144008" y="1292334"/>
                  </a:lnTo>
                  <a:lnTo>
                    <a:pt x="2153786" y="1275097"/>
                  </a:lnTo>
                  <a:lnTo>
                    <a:pt x="2157281" y="1254917"/>
                  </a:lnTo>
                  <a:lnTo>
                    <a:pt x="2157281" y="55433"/>
                  </a:lnTo>
                  <a:lnTo>
                    <a:pt x="2153786" y="35021"/>
                  </a:lnTo>
                  <a:lnTo>
                    <a:pt x="2144008" y="17271"/>
                  </a:lnTo>
                  <a:lnTo>
                    <a:pt x="2129007" y="4744"/>
                  </a:lnTo>
                  <a:lnTo>
                    <a:pt x="2109843" y="0"/>
                  </a:lnTo>
                  <a:close/>
                </a:path>
              </a:pathLst>
            </a:custGeom>
            <a:solidFill>
              <a:srgbClr val="0365C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481045" y="6072377"/>
            <a:ext cx="9624695" cy="43472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120"/>
              </a:spcBef>
            </a:pPr>
            <a:r>
              <a:rPr sz="4100" spc="-20" dirty="0">
                <a:latin typeface="Arial"/>
                <a:cs typeface="Arial"/>
              </a:rPr>
              <a:t>Create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5" dirty="0">
                <a:latin typeface="Arial"/>
                <a:cs typeface="Arial"/>
              </a:rPr>
              <a:t>reactive </a:t>
            </a:r>
            <a:r>
              <a:rPr sz="4100" spc="60" dirty="0">
                <a:latin typeface="Arial"/>
                <a:cs typeface="Arial"/>
              </a:rPr>
              <a:t>inputs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80" dirty="0">
                <a:latin typeface="Arial"/>
                <a:cs typeface="Arial"/>
              </a:rPr>
              <a:t>with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-30" dirty="0">
                <a:latin typeface="Arial"/>
                <a:cs typeface="Arial"/>
              </a:rPr>
              <a:t>an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b="1" spc="-20" dirty="0">
                <a:solidFill>
                  <a:srgbClr val="00882B"/>
                </a:solidFill>
                <a:latin typeface="Arial"/>
                <a:cs typeface="Arial"/>
              </a:rPr>
              <a:t>*Input()</a:t>
            </a:r>
            <a:endParaRPr sz="4100" dirty="0">
              <a:latin typeface="Arial"/>
              <a:cs typeface="Arial"/>
            </a:endParaRPr>
          </a:p>
          <a:p>
            <a:pPr marL="31750">
              <a:lnSpc>
                <a:spcPct val="100000"/>
              </a:lnSpc>
              <a:spcBef>
                <a:spcPts val="50"/>
              </a:spcBef>
            </a:pPr>
            <a:r>
              <a:rPr sz="4100" spc="65" dirty="0">
                <a:latin typeface="Arial"/>
                <a:cs typeface="Arial"/>
              </a:rPr>
              <a:t>function</a:t>
            </a:r>
            <a:endParaRPr sz="4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25"/>
              </a:spcBef>
            </a:pPr>
            <a:r>
              <a:rPr sz="4100" spc="10" dirty="0">
                <a:latin typeface="Arial"/>
                <a:cs typeface="Arial"/>
              </a:rPr>
              <a:t>Display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5" dirty="0">
                <a:latin typeface="Arial"/>
                <a:cs typeface="Arial"/>
              </a:rPr>
              <a:t>reactive results </a:t>
            </a:r>
            <a:r>
              <a:rPr sz="4100" spc="80" dirty="0">
                <a:latin typeface="Arial"/>
                <a:cs typeface="Arial"/>
              </a:rPr>
              <a:t>with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-30" dirty="0">
                <a:latin typeface="Arial"/>
                <a:cs typeface="Arial"/>
              </a:rPr>
              <a:t>an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b="1" spc="-15" dirty="0">
                <a:solidFill>
                  <a:srgbClr val="0365C0"/>
                </a:solidFill>
                <a:latin typeface="Arial"/>
                <a:cs typeface="Arial"/>
              </a:rPr>
              <a:t>*Output()</a:t>
            </a:r>
            <a:endParaRPr sz="4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4100" spc="65" dirty="0">
                <a:latin typeface="Arial"/>
                <a:cs typeface="Arial"/>
              </a:rPr>
              <a:t>function</a:t>
            </a:r>
            <a:endParaRPr sz="4100" dirty="0">
              <a:latin typeface="Arial"/>
              <a:cs typeface="Arial"/>
            </a:endParaRPr>
          </a:p>
          <a:p>
            <a:pPr marL="12700" marR="1146175">
              <a:lnSpc>
                <a:spcPct val="100499"/>
              </a:lnSpc>
              <a:spcBef>
                <a:spcPts val="2210"/>
              </a:spcBef>
            </a:pPr>
            <a:r>
              <a:rPr sz="4100" spc="10" dirty="0">
                <a:latin typeface="Arial"/>
                <a:cs typeface="Arial"/>
              </a:rPr>
              <a:t>Assemble</a:t>
            </a:r>
            <a:r>
              <a:rPr sz="4100" spc="-10" dirty="0">
                <a:latin typeface="Arial"/>
                <a:cs typeface="Arial"/>
              </a:rPr>
              <a:t> </a:t>
            </a:r>
            <a:r>
              <a:rPr sz="4100" spc="85" dirty="0">
                <a:latin typeface="Arial"/>
                <a:cs typeface="Arial"/>
              </a:rPr>
              <a:t>outputs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spc="50" dirty="0">
                <a:latin typeface="Arial"/>
                <a:cs typeface="Arial"/>
              </a:rPr>
              <a:t>from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spc="60" dirty="0">
                <a:latin typeface="Arial"/>
                <a:cs typeface="Arial"/>
              </a:rPr>
              <a:t>inputs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spc="5" dirty="0">
                <a:latin typeface="Arial"/>
                <a:cs typeface="Arial"/>
              </a:rPr>
              <a:t>in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spc="30" dirty="0">
                <a:latin typeface="Arial"/>
                <a:cs typeface="Arial"/>
              </a:rPr>
              <a:t>the </a:t>
            </a:r>
            <a:r>
              <a:rPr sz="4100" spc="-1120" dirty="0">
                <a:latin typeface="Arial"/>
                <a:cs typeface="Arial"/>
              </a:rPr>
              <a:t> </a:t>
            </a:r>
            <a:r>
              <a:rPr sz="4100" spc="-20" dirty="0">
                <a:latin typeface="Arial"/>
                <a:cs typeface="Arial"/>
              </a:rPr>
              <a:t>server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65" dirty="0">
                <a:latin typeface="Arial"/>
                <a:cs typeface="Arial"/>
              </a:rPr>
              <a:t>function</a:t>
            </a:r>
            <a:endParaRPr sz="4100" dirty="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526830" y="1438785"/>
            <a:ext cx="305054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u="none" spc="-10" dirty="0">
                <a:solidFill>
                  <a:srgbClr val="000000"/>
                </a:solidFill>
              </a:rPr>
              <a:t>Recap</a:t>
            </a:r>
            <a:endParaRPr sz="8250"/>
          </a:p>
        </p:txBody>
      </p:sp>
      <p:sp>
        <p:nvSpPr>
          <p:cNvPr id="12" name="object 12"/>
          <p:cNvSpPr txBox="1"/>
          <p:nvPr/>
        </p:nvSpPr>
        <p:spPr>
          <a:xfrm>
            <a:off x="6481045" y="3005656"/>
            <a:ext cx="7890509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25" dirty="0">
                <a:latin typeface="Arial"/>
                <a:cs typeface="Arial"/>
              </a:rPr>
              <a:t>Begin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spc="10" dirty="0">
                <a:latin typeface="Arial"/>
                <a:cs typeface="Arial"/>
              </a:rPr>
              <a:t>each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85" dirty="0">
                <a:latin typeface="Arial"/>
                <a:cs typeface="Arial"/>
              </a:rPr>
              <a:t>app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80" dirty="0">
                <a:latin typeface="Arial"/>
                <a:cs typeface="Arial"/>
              </a:rPr>
              <a:t>with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30" dirty="0">
                <a:latin typeface="Arial"/>
                <a:cs typeface="Arial"/>
              </a:rPr>
              <a:t>the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45" dirty="0">
                <a:latin typeface="Arial"/>
                <a:cs typeface="Arial"/>
              </a:rPr>
              <a:t>template</a:t>
            </a:r>
            <a:endParaRPr sz="41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732901" y="2942318"/>
            <a:ext cx="2942590" cy="1204595"/>
            <a:chOff x="2732901" y="2942318"/>
            <a:chExt cx="2942590" cy="1204595"/>
          </a:xfrm>
        </p:grpSpPr>
        <p:sp>
          <p:nvSpPr>
            <p:cNvPr id="14" name="object 14"/>
            <p:cNvSpPr/>
            <p:nvPr/>
          </p:nvSpPr>
          <p:spPr>
            <a:xfrm>
              <a:off x="2732900" y="3005156"/>
              <a:ext cx="2900680" cy="1141730"/>
            </a:xfrm>
            <a:custGeom>
              <a:avLst/>
              <a:gdLst/>
              <a:ahLst/>
              <a:cxnLst/>
              <a:rect l="l" t="t" r="r" b="b"/>
              <a:pathLst>
                <a:path w="2900679" h="1141729">
                  <a:moveTo>
                    <a:pt x="2900426" y="0"/>
                  </a:moveTo>
                  <a:lnTo>
                    <a:pt x="0" y="0"/>
                  </a:lnTo>
                  <a:lnTo>
                    <a:pt x="0" y="1078496"/>
                  </a:lnTo>
                  <a:lnTo>
                    <a:pt x="0" y="1141323"/>
                  </a:lnTo>
                  <a:lnTo>
                    <a:pt x="2900426" y="1141323"/>
                  </a:lnTo>
                  <a:lnTo>
                    <a:pt x="2900426" y="1078496"/>
                  </a:lnTo>
                  <a:lnTo>
                    <a:pt x="2900426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785255" y="2942318"/>
              <a:ext cx="2890520" cy="1141730"/>
            </a:xfrm>
            <a:custGeom>
              <a:avLst/>
              <a:gdLst/>
              <a:ahLst/>
              <a:cxnLst/>
              <a:rect l="l" t="t" r="r" b="b"/>
              <a:pathLst>
                <a:path w="2890520" h="1141729">
                  <a:moveTo>
                    <a:pt x="0" y="0"/>
                  </a:moveTo>
                  <a:lnTo>
                    <a:pt x="2889964" y="0"/>
                  </a:lnTo>
                  <a:lnTo>
                    <a:pt x="2889964" y="1141326"/>
                  </a:lnTo>
                  <a:lnTo>
                    <a:pt x="0" y="1141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878912" y="3101371"/>
            <a:ext cx="2740025" cy="6959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1437005">
              <a:lnSpc>
                <a:spcPct val="115700"/>
              </a:lnSpc>
              <a:spcBef>
                <a:spcPts val="90"/>
              </a:spcBef>
            </a:pPr>
            <a:r>
              <a:rPr sz="950" spc="20" dirty="0">
                <a:solidFill>
                  <a:srgbClr val="A6AAA9"/>
                </a:solidFill>
                <a:latin typeface="Courier New"/>
                <a:cs typeface="Courier New"/>
              </a:rPr>
              <a:t>library(shiny) </a:t>
            </a:r>
            <a:r>
              <a:rPr sz="950" spc="10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950" spc="20" dirty="0">
                <a:latin typeface="Courier New"/>
                <a:cs typeface="Courier New"/>
              </a:rPr>
              <a:t>ui</a:t>
            </a:r>
            <a:r>
              <a:rPr sz="950" spc="-10" dirty="0">
                <a:latin typeface="Courier New"/>
                <a:cs typeface="Courier New"/>
              </a:rPr>
              <a:t> </a:t>
            </a:r>
            <a:r>
              <a:rPr sz="950" spc="20" dirty="0">
                <a:latin typeface="Courier New"/>
                <a:cs typeface="Courier New"/>
              </a:rPr>
              <a:t>&lt;-</a:t>
            </a:r>
            <a:r>
              <a:rPr sz="950" spc="-5" dirty="0">
                <a:latin typeface="Courier New"/>
                <a:cs typeface="Courier New"/>
              </a:rPr>
              <a:t> </a:t>
            </a:r>
            <a:r>
              <a:rPr sz="950" spc="20" dirty="0">
                <a:latin typeface="Courier New"/>
                <a:cs typeface="Courier New"/>
              </a:rPr>
              <a:t>fluidPage()</a:t>
            </a:r>
            <a:endParaRPr sz="950">
              <a:latin typeface="Courier New"/>
              <a:cs typeface="Courier New"/>
            </a:endParaRPr>
          </a:p>
          <a:p>
            <a:pPr marL="12700" marR="5080">
              <a:lnSpc>
                <a:spcPct val="115700"/>
              </a:lnSpc>
            </a:pPr>
            <a:r>
              <a:rPr sz="950" spc="15" dirty="0">
                <a:latin typeface="Courier New"/>
                <a:cs typeface="Courier New"/>
              </a:rPr>
              <a:t>server</a:t>
            </a:r>
            <a:r>
              <a:rPr sz="950" spc="25" dirty="0">
                <a:latin typeface="Courier New"/>
                <a:cs typeface="Courier New"/>
              </a:rPr>
              <a:t> </a:t>
            </a:r>
            <a:r>
              <a:rPr sz="950" spc="20" dirty="0">
                <a:latin typeface="Courier New"/>
                <a:cs typeface="Courier New"/>
              </a:rPr>
              <a:t>&lt;-</a:t>
            </a:r>
            <a:r>
              <a:rPr sz="950" spc="25" dirty="0">
                <a:latin typeface="Courier New"/>
                <a:cs typeface="Courier New"/>
              </a:rPr>
              <a:t> </a:t>
            </a:r>
            <a:r>
              <a:rPr sz="950" spc="15" dirty="0">
                <a:latin typeface="Courier New"/>
                <a:cs typeface="Courier New"/>
              </a:rPr>
              <a:t>function(input,</a:t>
            </a:r>
            <a:r>
              <a:rPr sz="950" spc="25" dirty="0">
                <a:latin typeface="Courier New"/>
                <a:cs typeface="Courier New"/>
              </a:rPr>
              <a:t> </a:t>
            </a:r>
            <a:r>
              <a:rPr sz="950" spc="15" dirty="0">
                <a:latin typeface="Courier New"/>
                <a:cs typeface="Courier New"/>
              </a:rPr>
              <a:t>output)</a:t>
            </a:r>
            <a:r>
              <a:rPr sz="950" spc="25" dirty="0">
                <a:latin typeface="Courier New"/>
                <a:cs typeface="Courier New"/>
              </a:rPr>
              <a:t> </a:t>
            </a:r>
            <a:r>
              <a:rPr sz="950" spc="20" dirty="0">
                <a:latin typeface="Courier New"/>
                <a:cs typeface="Courier New"/>
              </a:rPr>
              <a:t>{} </a:t>
            </a:r>
            <a:r>
              <a:rPr sz="950" spc="-555" dirty="0">
                <a:latin typeface="Courier New"/>
                <a:cs typeface="Courier New"/>
              </a:rPr>
              <a:t> </a:t>
            </a:r>
            <a:r>
              <a:rPr sz="950" spc="15" dirty="0">
                <a:latin typeface="Courier New"/>
                <a:cs typeface="Courier New"/>
              </a:rPr>
              <a:t>shinyApp(ui</a:t>
            </a:r>
            <a:r>
              <a:rPr sz="950" spc="20" dirty="0">
                <a:latin typeface="Courier New"/>
                <a:cs typeface="Courier New"/>
              </a:rPr>
              <a:t> = ui, </a:t>
            </a:r>
            <a:r>
              <a:rPr sz="950" spc="15" dirty="0">
                <a:latin typeface="Courier New"/>
                <a:cs typeface="Courier New"/>
              </a:rPr>
              <a:t>server</a:t>
            </a:r>
            <a:r>
              <a:rPr sz="950" spc="20" dirty="0">
                <a:latin typeface="Courier New"/>
                <a:cs typeface="Courier New"/>
              </a:rPr>
              <a:t> = server)</a:t>
            </a:r>
            <a:endParaRPr sz="95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81045" y="4811352"/>
            <a:ext cx="998918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85" dirty="0">
                <a:latin typeface="Arial"/>
                <a:cs typeface="Arial"/>
              </a:rPr>
              <a:t>Add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spc="10" dirty="0">
                <a:latin typeface="Arial"/>
                <a:cs typeface="Arial"/>
              </a:rPr>
              <a:t>elements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spc="-30" dirty="0">
                <a:latin typeface="Arial"/>
                <a:cs typeface="Arial"/>
              </a:rPr>
              <a:t>as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spc="15" dirty="0">
                <a:latin typeface="Arial"/>
                <a:cs typeface="Arial"/>
              </a:rPr>
              <a:t>arguments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spc="120" dirty="0">
                <a:latin typeface="Arial"/>
                <a:cs typeface="Arial"/>
              </a:rPr>
              <a:t>to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b="1" spc="-20" dirty="0">
                <a:solidFill>
                  <a:srgbClr val="53585F"/>
                </a:solidFill>
                <a:latin typeface="Arial"/>
                <a:cs typeface="Arial"/>
              </a:rPr>
              <a:t>fluidPage()</a:t>
            </a:r>
            <a:endParaRPr sz="4100" dirty="0">
              <a:latin typeface="Arial"/>
              <a:cs typeface="Aria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19827" y="4533893"/>
            <a:ext cx="2018217" cy="1371685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3842815" y="4753781"/>
            <a:ext cx="1780539" cy="92201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3335" rIns="0" bIns="0" rtlCol="0">
            <a:spAutoFit/>
          </a:bodyPr>
          <a:lstStyle/>
          <a:p>
            <a:pPr marL="127635">
              <a:lnSpc>
                <a:spcPct val="100000"/>
              </a:lnSpc>
              <a:spcBef>
                <a:spcPts val="105"/>
              </a:spcBef>
            </a:pPr>
            <a:r>
              <a:rPr sz="1800" dirty="0">
                <a:solidFill>
                  <a:srgbClr val="53585F"/>
                </a:solidFill>
                <a:latin typeface="Courier New"/>
                <a:cs typeface="Courier New"/>
              </a:rPr>
              <a:t>Hello</a:t>
            </a:r>
            <a:r>
              <a:rPr sz="1800" spc="-35" dirty="0">
                <a:solidFill>
                  <a:srgbClr val="53585F"/>
                </a:solidFill>
                <a:latin typeface="Courier New"/>
                <a:cs typeface="Courier New"/>
              </a:rPr>
              <a:t> </a:t>
            </a:r>
            <a:r>
              <a:rPr sz="1800" spc="5" dirty="0">
                <a:solidFill>
                  <a:srgbClr val="53585F"/>
                </a:solidFill>
                <a:latin typeface="Courier New"/>
                <a:cs typeface="Courier New"/>
              </a:rPr>
              <a:t>World</a:t>
            </a:r>
            <a:endParaRPr sz="1800">
              <a:latin typeface="Courier New"/>
              <a:cs typeface="Courier New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235925" y="6157864"/>
            <a:ext cx="1381760" cy="1216660"/>
            <a:chOff x="4235925" y="6157864"/>
            <a:chExt cx="1381760" cy="1216660"/>
          </a:xfrm>
        </p:grpSpPr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60304" y="6181430"/>
              <a:ext cx="1348171" cy="115865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239852" y="6161791"/>
              <a:ext cx="1373505" cy="1208405"/>
            </a:xfrm>
            <a:custGeom>
              <a:avLst/>
              <a:gdLst/>
              <a:ahLst/>
              <a:cxnLst/>
              <a:rect l="l" t="t" r="r" b="b"/>
              <a:pathLst>
                <a:path w="1373504" h="1208404">
                  <a:moveTo>
                    <a:pt x="0" y="0"/>
                  </a:moveTo>
                  <a:lnTo>
                    <a:pt x="0" y="1208405"/>
                  </a:lnTo>
                  <a:lnTo>
                    <a:pt x="1373321" y="1208405"/>
                  </a:lnTo>
                  <a:lnTo>
                    <a:pt x="1373321" y="0"/>
                  </a:lnTo>
                  <a:lnTo>
                    <a:pt x="0" y="0"/>
                  </a:lnTo>
                  <a:close/>
                </a:path>
              </a:pathLst>
            </a:custGeom>
            <a:ln w="7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267149" y="6251123"/>
              <a:ext cx="1314450" cy="984885"/>
            </a:xfrm>
            <a:custGeom>
              <a:avLst/>
              <a:gdLst/>
              <a:ahLst/>
              <a:cxnLst/>
              <a:rect l="l" t="t" r="r" b="b"/>
              <a:pathLst>
                <a:path w="1314450" h="984884">
                  <a:moveTo>
                    <a:pt x="1313827" y="716051"/>
                  </a:moveTo>
                  <a:lnTo>
                    <a:pt x="1312214" y="705116"/>
                  </a:lnTo>
                  <a:lnTo>
                    <a:pt x="1307439" y="697318"/>
                  </a:lnTo>
                  <a:lnTo>
                    <a:pt x="1299540" y="692632"/>
                  </a:lnTo>
                  <a:lnTo>
                    <a:pt x="1288567" y="691083"/>
                  </a:lnTo>
                  <a:lnTo>
                    <a:pt x="30149" y="691083"/>
                  </a:lnTo>
                  <a:lnTo>
                    <a:pt x="0" y="951547"/>
                  </a:lnTo>
                  <a:lnTo>
                    <a:pt x="2374" y="963688"/>
                  </a:lnTo>
                  <a:lnTo>
                    <a:pt x="8826" y="974153"/>
                  </a:lnTo>
                  <a:lnTo>
                    <a:pt x="18415" y="981494"/>
                  </a:lnTo>
                  <a:lnTo>
                    <a:pt x="30149" y="984262"/>
                  </a:lnTo>
                  <a:lnTo>
                    <a:pt x="1288567" y="984262"/>
                  </a:lnTo>
                  <a:lnTo>
                    <a:pt x="1299540" y="981494"/>
                  </a:lnTo>
                  <a:lnTo>
                    <a:pt x="1307439" y="974153"/>
                  </a:lnTo>
                  <a:lnTo>
                    <a:pt x="1312214" y="963688"/>
                  </a:lnTo>
                  <a:lnTo>
                    <a:pt x="1313827" y="951547"/>
                  </a:lnTo>
                  <a:lnTo>
                    <a:pt x="1313827" y="716051"/>
                  </a:lnTo>
                  <a:close/>
                </a:path>
                <a:path w="1314450" h="984884">
                  <a:moveTo>
                    <a:pt x="1313827" y="376186"/>
                  </a:moveTo>
                  <a:lnTo>
                    <a:pt x="1312214" y="364375"/>
                  </a:lnTo>
                  <a:lnTo>
                    <a:pt x="1307439" y="354622"/>
                  </a:lnTo>
                  <a:lnTo>
                    <a:pt x="1299540" y="347992"/>
                  </a:lnTo>
                  <a:lnTo>
                    <a:pt x="1288567" y="345541"/>
                  </a:lnTo>
                  <a:lnTo>
                    <a:pt x="30149" y="345541"/>
                  </a:lnTo>
                  <a:lnTo>
                    <a:pt x="4965" y="376186"/>
                  </a:lnTo>
                  <a:lnTo>
                    <a:pt x="0" y="611682"/>
                  </a:lnTo>
                  <a:lnTo>
                    <a:pt x="2374" y="622935"/>
                  </a:lnTo>
                  <a:lnTo>
                    <a:pt x="8826" y="631444"/>
                  </a:lnTo>
                  <a:lnTo>
                    <a:pt x="18415" y="636841"/>
                  </a:lnTo>
                  <a:lnTo>
                    <a:pt x="30149" y="638721"/>
                  </a:lnTo>
                  <a:lnTo>
                    <a:pt x="1288567" y="638721"/>
                  </a:lnTo>
                  <a:lnTo>
                    <a:pt x="1299540" y="636841"/>
                  </a:lnTo>
                  <a:lnTo>
                    <a:pt x="1307439" y="631444"/>
                  </a:lnTo>
                  <a:lnTo>
                    <a:pt x="1312214" y="622935"/>
                  </a:lnTo>
                  <a:lnTo>
                    <a:pt x="1313827" y="611682"/>
                  </a:lnTo>
                  <a:lnTo>
                    <a:pt x="1313827" y="376186"/>
                  </a:lnTo>
                  <a:close/>
                </a:path>
                <a:path w="1314450" h="984884">
                  <a:moveTo>
                    <a:pt x="1313827" y="27889"/>
                  </a:moveTo>
                  <a:lnTo>
                    <a:pt x="1312214" y="16497"/>
                  </a:lnTo>
                  <a:lnTo>
                    <a:pt x="1307439" y="7696"/>
                  </a:lnTo>
                  <a:lnTo>
                    <a:pt x="1299540" y="2019"/>
                  </a:lnTo>
                  <a:lnTo>
                    <a:pt x="1288567" y="0"/>
                  </a:lnTo>
                  <a:lnTo>
                    <a:pt x="30149" y="0"/>
                  </a:lnTo>
                  <a:lnTo>
                    <a:pt x="0" y="263385"/>
                  </a:lnTo>
                  <a:lnTo>
                    <a:pt x="2374" y="275069"/>
                  </a:lnTo>
                  <a:lnTo>
                    <a:pt x="8826" y="284530"/>
                  </a:lnTo>
                  <a:lnTo>
                    <a:pt x="18415" y="290868"/>
                  </a:lnTo>
                  <a:lnTo>
                    <a:pt x="30149" y="293179"/>
                  </a:lnTo>
                  <a:lnTo>
                    <a:pt x="1288567" y="293179"/>
                  </a:lnTo>
                  <a:lnTo>
                    <a:pt x="1299540" y="290868"/>
                  </a:lnTo>
                  <a:lnTo>
                    <a:pt x="1307439" y="284530"/>
                  </a:lnTo>
                  <a:lnTo>
                    <a:pt x="1312214" y="275069"/>
                  </a:lnTo>
                  <a:lnTo>
                    <a:pt x="1313827" y="263385"/>
                  </a:lnTo>
                  <a:lnTo>
                    <a:pt x="1313827" y="27889"/>
                  </a:lnTo>
                  <a:close/>
                </a:path>
              </a:pathLst>
            </a:custGeom>
            <a:solidFill>
              <a:srgbClr val="008F00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3356131" y="9545793"/>
            <a:ext cx="2275205" cy="663575"/>
            <a:chOff x="3356131" y="9545793"/>
            <a:chExt cx="2275205" cy="663575"/>
          </a:xfrm>
        </p:grpSpPr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72315" y="9609230"/>
              <a:ext cx="638033" cy="54780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360057" y="9599604"/>
              <a:ext cx="652145" cy="574040"/>
            </a:xfrm>
            <a:custGeom>
              <a:avLst/>
              <a:gdLst/>
              <a:ahLst/>
              <a:cxnLst/>
              <a:rect l="l" t="t" r="r" b="b"/>
              <a:pathLst>
                <a:path w="652145" h="574040">
                  <a:moveTo>
                    <a:pt x="0" y="0"/>
                  </a:moveTo>
                  <a:lnTo>
                    <a:pt x="0" y="573935"/>
                  </a:lnTo>
                  <a:lnTo>
                    <a:pt x="652139" y="573935"/>
                  </a:lnTo>
                  <a:lnTo>
                    <a:pt x="652139" y="0"/>
                  </a:lnTo>
                  <a:lnTo>
                    <a:pt x="0" y="0"/>
                  </a:lnTo>
                  <a:close/>
                </a:path>
              </a:pathLst>
            </a:custGeom>
            <a:ln w="7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371621" y="9643687"/>
              <a:ext cx="628650" cy="461009"/>
            </a:xfrm>
            <a:custGeom>
              <a:avLst/>
              <a:gdLst/>
              <a:ahLst/>
              <a:cxnLst/>
              <a:rect l="l" t="t" r="r" b="b"/>
              <a:pathLst>
                <a:path w="628650" h="461009">
                  <a:moveTo>
                    <a:pt x="628256" y="330454"/>
                  </a:moveTo>
                  <a:lnTo>
                    <a:pt x="621195" y="324599"/>
                  </a:lnTo>
                  <a:lnTo>
                    <a:pt x="7810" y="324599"/>
                  </a:lnTo>
                  <a:lnTo>
                    <a:pt x="0" y="330454"/>
                  </a:lnTo>
                  <a:lnTo>
                    <a:pt x="0" y="338366"/>
                  </a:lnTo>
                  <a:lnTo>
                    <a:pt x="1397" y="450189"/>
                  </a:lnTo>
                  <a:lnTo>
                    <a:pt x="1397" y="458101"/>
                  </a:lnTo>
                  <a:lnTo>
                    <a:pt x="7810" y="460717"/>
                  </a:lnTo>
                  <a:lnTo>
                    <a:pt x="621195" y="460717"/>
                  </a:lnTo>
                  <a:lnTo>
                    <a:pt x="628256" y="458101"/>
                  </a:lnTo>
                  <a:lnTo>
                    <a:pt x="628256" y="330454"/>
                  </a:lnTo>
                  <a:close/>
                </a:path>
                <a:path w="628650" h="461009">
                  <a:moveTo>
                    <a:pt x="628256" y="169075"/>
                  </a:moveTo>
                  <a:lnTo>
                    <a:pt x="621195" y="167538"/>
                  </a:lnTo>
                  <a:lnTo>
                    <a:pt x="7810" y="167538"/>
                  </a:lnTo>
                  <a:lnTo>
                    <a:pt x="0" y="169075"/>
                  </a:lnTo>
                  <a:lnTo>
                    <a:pt x="0" y="176974"/>
                  </a:lnTo>
                  <a:lnTo>
                    <a:pt x="1397" y="288798"/>
                  </a:lnTo>
                  <a:lnTo>
                    <a:pt x="1397" y="296710"/>
                  </a:lnTo>
                  <a:lnTo>
                    <a:pt x="7810" y="303657"/>
                  </a:lnTo>
                  <a:lnTo>
                    <a:pt x="621195" y="303657"/>
                  </a:lnTo>
                  <a:lnTo>
                    <a:pt x="628256" y="296710"/>
                  </a:lnTo>
                  <a:lnTo>
                    <a:pt x="628256" y="169075"/>
                  </a:lnTo>
                  <a:close/>
                </a:path>
                <a:path w="628650" h="461009">
                  <a:moveTo>
                    <a:pt x="628256" y="3670"/>
                  </a:moveTo>
                  <a:lnTo>
                    <a:pt x="621195" y="0"/>
                  </a:lnTo>
                  <a:lnTo>
                    <a:pt x="7810" y="0"/>
                  </a:lnTo>
                  <a:lnTo>
                    <a:pt x="0" y="3670"/>
                  </a:lnTo>
                  <a:lnTo>
                    <a:pt x="0" y="11582"/>
                  </a:lnTo>
                  <a:lnTo>
                    <a:pt x="1397" y="123405"/>
                  </a:lnTo>
                  <a:lnTo>
                    <a:pt x="1397" y="131318"/>
                  </a:lnTo>
                  <a:lnTo>
                    <a:pt x="7810" y="136131"/>
                  </a:lnTo>
                  <a:lnTo>
                    <a:pt x="621195" y="136131"/>
                  </a:lnTo>
                  <a:lnTo>
                    <a:pt x="628256" y="131318"/>
                  </a:lnTo>
                  <a:lnTo>
                    <a:pt x="628256" y="3670"/>
                  </a:lnTo>
                  <a:close/>
                </a:path>
              </a:pathLst>
            </a:custGeom>
            <a:solidFill>
              <a:srgbClr val="008F00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92058" y="9553703"/>
              <a:ext cx="1005036" cy="595777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550427" y="9549719"/>
              <a:ext cx="1076960" cy="655955"/>
            </a:xfrm>
            <a:custGeom>
              <a:avLst/>
              <a:gdLst/>
              <a:ahLst/>
              <a:cxnLst/>
              <a:rect l="l" t="t" r="r" b="b"/>
              <a:pathLst>
                <a:path w="1076960" h="655954">
                  <a:moveTo>
                    <a:pt x="0" y="0"/>
                  </a:moveTo>
                  <a:lnTo>
                    <a:pt x="0" y="655411"/>
                  </a:lnTo>
                  <a:lnTo>
                    <a:pt x="1076537" y="655411"/>
                  </a:lnTo>
                  <a:lnTo>
                    <a:pt x="1076537" y="0"/>
                  </a:lnTo>
                  <a:lnTo>
                    <a:pt x="0" y="0"/>
                  </a:lnTo>
                  <a:close/>
                </a:path>
              </a:pathLst>
            </a:custGeom>
            <a:ln w="7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575676" y="9570389"/>
              <a:ext cx="1026794" cy="617855"/>
            </a:xfrm>
            <a:custGeom>
              <a:avLst/>
              <a:gdLst/>
              <a:ahLst/>
              <a:cxnLst/>
              <a:rect l="l" t="t" r="r" b="b"/>
              <a:pathLst>
                <a:path w="1026795" h="617854">
                  <a:moveTo>
                    <a:pt x="1001880" y="0"/>
                  </a:moveTo>
                  <a:lnTo>
                    <a:pt x="23949" y="0"/>
                  </a:lnTo>
                  <a:lnTo>
                    <a:pt x="14642" y="1322"/>
                  </a:lnTo>
                  <a:lnTo>
                    <a:pt x="7064" y="5222"/>
                  </a:lnTo>
                  <a:lnTo>
                    <a:pt x="1966" y="11603"/>
                  </a:lnTo>
                  <a:lnTo>
                    <a:pt x="100" y="20365"/>
                  </a:lnTo>
                  <a:lnTo>
                    <a:pt x="0" y="589952"/>
                  </a:lnTo>
                  <a:lnTo>
                    <a:pt x="1882" y="599881"/>
                  </a:lnTo>
                  <a:lnTo>
                    <a:pt x="7014" y="608827"/>
                  </a:lnTo>
                  <a:lnTo>
                    <a:pt x="14626" y="615293"/>
                  </a:lnTo>
                  <a:lnTo>
                    <a:pt x="23949" y="617782"/>
                  </a:lnTo>
                  <a:lnTo>
                    <a:pt x="1001880" y="617782"/>
                  </a:lnTo>
                  <a:lnTo>
                    <a:pt x="1011267" y="615293"/>
                  </a:lnTo>
                  <a:lnTo>
                    <a:pt x="1019023" y="608827"/>
                  </a:lnTo>
                  <a:lnTo>
                    <a:pt x="1024299" y="599881"/>
                  </a:lnTo>
                  <a:lnTo>
                    <a:pt x="1026247" y="589952"/>
                  </a:lnTo>
                  <a:lnTo>
                    <a:pt x="1026247" y="20365"/>
                  </a:lnTo>
                  <a:lnTo>
                    <a:pt x="1024299" y="11603"/>
                  </a:lnTo>
                  <a:lnTo>
                    <a:pt x="1019023" y="5222"/>
                  </a:lnTo>
                  <a:lnTo>
                    <a:pt x="1011267" y="1322"/>
                  </a:lnTo>
                  <a:lnTo>
                    <a:pt x="1001880" y="0"/>
                  </a:lnTo>
                  <a:close/>
                </a:path>
              </a:pathLst>
            </a:custGeom>
            <a:solidFill>
              <a:srgbClr val="0365C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052232" y="9714956"/>
              <a:ext cx="454025" cy="343535"/>
            </a:xfrm>
            <a:custGeom>
              <a:avLst/>
              <a:gdLst/>
              <a:ahLst/>
              <a:cxnLst/>
              <a:rect l="l" t="t" r="r" b="b"/>
              <a:pathLst>
                <a:path w="454025" h="343534">
                  <a:moveTo>
                    <a:pt x="230359" y="0"/>
                  </a:moveTo>
                  <a:lnTo>
                    <a:pt x="230359" y="85792"/>
                  </a:lnTo>
                  <a:lnTo>
                    <a:pt x="0" y="85792"/>
                  </a:lnTo>
                  <a:lnTo>
                    <a:pt x="0" y="253326"/>
                  </a:lnTo>
                  <a:lnTo>
                    <a:pt x="230359" y="253326"/>
                  </a:lnTo>
                  <a:lnTo>
                    <a:pt x="230359" y="343081"/>
                  </a:lnTo>
                  <a:lnTo>
                    <a:pt x="454030" y="171540"/>
                  </a:lnTo>
                  <a:lnTo>
                    <a:pt x="230359" y="0"/>
                  </a:lnTo>
                  <a:close/>
                </a:path>
              </a:pathLst>
            </a:custGeom>
            <a:solidFill>
              <a:srgbClr val="53585F">
                <a:alpha val="52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2716420" y="60386"/>
            <a:ext cx="7234555" cy="603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800" spc="-5" dirty="0">
                <a:solidFill>
                  <a:srgbClr val="53585F"/>
                </a:solidFill>
                <a:latin typeface="Arial"/>
                <a:cs typeface="Arial"/>
              </a:rPr>
              <a:t>Slides</a:t>
            </a:r>
            <a:r>
              <a:rPr sz="3800" spc="-4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800" spc="20" dirty="0">
                <a:solidFill>
                  <a:srgbClr val="53585F"/>
                </a:solidFill>
                <a:latin typeface="Arial"/>
                <a:cs typeface="Arial"/>
              </a:rPr>
              <a:t>at:</a:t>
            </a:r>
            <a:r>
              <a:rPr sz="3800" spc="-4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800" u="sng" spc="55" dirty="0">
                <a:solidFill>
                  <a:srgbClr val="53585F"/>
                </a:solidFill>
                <a:uFill>
                  <a:solidFill>
                    <a:srgbClr val="53585F"/>
                  </a:solidFill>
                </a:uFill>
                <a:latin typeface="Arial"/>
                <a:cs typeface="Arial"/>
              </a:rPr>
              <a:t>bit.ly/shiny-quickstart-1</a:t>
            </a:r>
            <a:endParaRPr sz="3800">
              <a:latin typeface="Arial"/>
              <a:cs typeface="Arial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83252" y="2942296"/>
            <a:ext cx="3937635" cy="1307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400" u="none" spc="365" dirty="0">
                <a:solidFill>
                  <a:srgbClr val="C0C0C0"/>
                </a:solidFill>
                <a:latin typeface="Georgia"/>
                <a:cs typeface="Georgia"/>
              </a:rPr>
              <a:t>Tell</a:t>
            </a:r>
            <a:r>
              <a:rPr sz="8400" u="none" spc="-15" dirty="0">
                <a:solidFill>
                  <a:srgbClr val="C0C0C0"/>
                </a:solidFill>
                <a:latin typeface="Georgia"/>
                <a:cs typeface="Georgia"/>
              </a:rPr>
              <a:t> </a:t>
            </a:r>
            <a:r>
              <a:rPr sz="8400" u="none" spc="440" dirty="0">
                <a:solidFill>
                  <a:srgbClr val="C0C0C0"/>
                </a:solidFill>
                <a:latin typeface="Georgia"/>
                <a:cs typeface="Georgia"/>
              </a:rPr>
              <a:t>the</a:t>
            </a:r>
            <a:endParaRPr sz="840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72597" y="3233911"/>
            <a:ext cx="8759190" cy="53213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25610"/>
              </a:lnSpc>
              <a:spcBef>
                <a:spcPts val="120"/>
              </a:spcBef>
            </a:pPr>
            <a:r>
              <a:rPr sz="22650" spc="1210" dirty="0">
                <a:solidFill>
                  <a:srgbClr val="FFFFFF"/>
                </a:solidFill>
                <a:latin typeface="Georgia"/>
                <a:cs typeface="Georgia"/>
              </a:rPr>
              <a:t>server</a:t>
            </a:r>
            <a:endParaRPr sz="22650">
              <a:latin typeface="Georgia"/>
              <a:cs typeface="Georgia"/>
            </a:endParaRPr>
          </a:p>
          <a:p>
            <a:pPr marL="32384">
              <a:lnSpc>
                <a:spcPts val="7845"/>
              </a:lnSpc>
            </a:pPr>
            <a:r>
              <a:rPr sz="8400" spc="700" dirty="0">
                <a:solidFill>
                  <a:srgbClr val="C0C0C0"/>
                </a:solidFill>
                <a:latin typeface="Georgia"/>
                <a:cs typeface="Georgia"/>
              </a:rPr>
              <a:t>how</a:t>
            </a:r>
            <a:r>
              <a:rPr sz="8400" spc="35" dirty="0">
                <a:solidFill>
                  <a:srgbClr val="C0C0C0"/>
                </a:solidFill>
                <a:latin typeface="Georgia"/>
                <a:cs typeface="Georgia"/>
              </a:rPr>
              <a:t> </a:t>
            </a:r>
            <a:r>
              <a:rPr sz="8400" spc="225" dirty="0">
                <a:solidFill>
                  <a:srgbClr val="C0C0C0"/>
                </a:solidFill>
                <a:latin typeface="Georgia"/>
                <a:cs typeface="Georgia"/>
              </a:rPr>
              <a:t>to</a:t>
            </a:r>
            <a:r>
              <a:rPr sz="8400" spc="35" dirty="0">
                <a:solidFill>
                  <a:srgbClr val="C0C0C0"/>
                </a:solidFill>
                <a:latin typeface="Georgia"/>
                <a:cs typeface="Georgia"/>
              </a:rPr>
              <a:t> </a:t>
            </a:r>
            <a:r>
              <a:rPr sz="8400" spc="565" dirty="0">
                <a:solidFill>
                  <a:srgbClr val="C0C0C0"/>
                </a:solidFill>
                <a:latin typeface="Georgia"/>
                <a:cs typeface="Georgia"/>
              </a:rPr>
              <a:t>assemble</a:t>
            </a:r>
            <a:endParaRPr sz="8400">
              <a:latin typeface="Georgia"/>
              <a:cs typeface="Georgia"/>
            </a:endParaRPr>
          </a:p>
          <a:p>
            <a:pPr marL="26034">
              <a:lnSpc>
                <a:spcPts val="8215"/>
              </a:lnSpc>
            </a:pPr>
            <a:r>
              <a:rPr sz="7400" spc="390" dirty="0">
                <a:solidFill>
                  <a:srgbClr val="C0C0C0"/>
                </a:solidFill>
                <a:latin typeface="Georgia"/>
                <a:cs typeface="Georgia"/>
              </a:rPr>
              <a:t>inputs</a:t>
            </a:r>
            <a:r>
              <a:rPr sz="7400" spc="45" dirty="0">
                <a:solidFill>
                  <a:srgbClr val="C0C0C0"/>
                </a:solidFill>
                <a:latin typeface="Georgia"/>
                <a:cs typeface="Georgia"/>
              </a:rPr>
              <a:t> </a:t>
            </a:r>
            <a:r>
              <a:rPr sz="7400" spc="275" dirty="0">
                <a:solidFill>
                  <a:srgbClr val="C0C0C0"/>
                </a:solidFill>
                <a:latin typeface="Georgia"/>
                <a:cs typeface="Georgia"/>
              </a:rPr>
              <a:t>into</a:t>
            </a:r>
            <a:r>
              <a:rPr sz="7400" spc="50" dirty="0">
                <a:solidFill>
                  <a:srgbClr val="C0C0C0"/>
                </a:solidFill>
                <a:latin typeface="Georgia"/>
                <a:cs typeface="Georgia"/>
              </a:rPr>
              <a:t> </a:t>
            </a:r>
            <a:r>
              <a:rPr sz="7400" spc="350" dirty="0">
                <a:solidFill>
                  <a:srgbClr val="C0C0C0"/>
                </a:solidFill>
                <a:latin typeface="Georgia"/>
                <a:cs typeface="Georgia"/>
              </a:rPr>
              <a:t>outputs</a:t>
            </a:r>
            <a:endParaRPr sz="7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716420" y="60386"/>
            <a:ext cx="7234555" cy="603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800" spc="-5" dirty="0">
                <a:solidFill>
                  <a:srgbClr val="53585F"/>
                </a:solidFill>
                <a:latin typeface="Arial"/>
                <a:cs typeface="Arial"/>
              </a:rPr>
              <a:t>Slides</a:t>
            </a:r>
            <a:r>
              <a:rPr sz="3800" spc="-4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800" spc="20" dirty="0">
                <a:solidFill>
                  <a:srgbClr val="53585F"/>
                </a:solidFill>
                <a:latin typeface="Arial"/>
                <a:cs typeface="Arial"/>
              </a:rPr>
              <a:t>at:</a:t>
            </a:r>
            <a:r>
              <a:rPr sz="3800" spc="-4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800" u="sng" spc="55" dirty="0">
                <a:solidFill>
                  <a:srgbClr val="53585F"/>
                </a:solidFill>
                <a:uFill>
                  <a:solidFill>
                    <a:srgbClr val="53585F"/>
                  </a:solidFill>
                </a:uFill>
                <a:latin typeface="Arial"/>
                <a:cs typeface="Arial"/>
              </a:rPr>
              <a:t>bit.ly/shiny-quickstart-1</a:t>
            </a:r>
            <a:endParaRPr sz="3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151736" y="4188354"/>
            <a:ext cx="14314169" cy="5906135"/>
            <a:chOff x="3151736" y="4188354"/>
            <a:chExt cx="14314169" cy="5906135"/>
          </a:xfrm>
        </p:grpSpPr>
        <p:sp>
          <p:nvSpPr>
            <p:cNvPr id="8" name="object 8"/>
            <p:cNvSpPr/>
            <p:nvPr/>
          </p:nvSpPr>
          <p:spPr>
            <a:xfrm>
              <a:off x="3151733" y="4429194"/>
              <a:ext cx="14052550" cy="5664835"/>
            </a:xfrm>
            <a:custGeom>
              <a:avLst/>
              <a:gdLst/>
              <a:ahLst/>
              <a:cxnLst/>
              <a:rect l="l" t="t" r="r" b="b"/>
              <a:pathLst>
                <a:path w="14052550" h="5664834">
                  <a:moveTo>
                    <a:pt x="14051928" y="0"/>
                  </a:moveTo>
                  <a:lnTo>
                    <a:pt x="0" y="0"/>
                  </a:lnTo>
                  <a:lnTo>
                    <a:pt x="0" y="5423916"/>
                  </a:lnTo>
                  <a:lnTo>
                    <a:pt x="0" y="5664746"/>
                  </a:lnTo>
                  <a:lnTo>
                    <a:pt x="14051928" y="5664746"/>
                  </a:lnTo>
                  <a:lnTo>
                    <a:pt x="14051928" y="5423916"/>
                  </a:lnTo>
                  <a:lnTo>
                    <a:pt x="14051928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13508" y="4188354"/>
              <a:ext cx="14052550" cy="5664835"/>
            </a:xfrm>
            <a:custGeom>
              <a:avLst/>
              <a:gdLst/>
              <a:ahLst/>
              <a:cxnLst/>
              <a:rect l="l" t="t" r="r" b="b"/>
              <a:pathLst>
                <a:path w="14052550" h="5664834">
                  <a:moveTo>
                    <a:pt x="0" y="0"/>
                  </a:moveTo>
                  <a:lnTo>
                    <a:pt x="14051928" y="0"/>
                  </a:lnTo>
                  <a:lnTo>
                    <a:pt x="14051928" y="5664748"/>
                  </a:lnTo>
                  <a:lnTo>
                    <a:pt x="0" y="56647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712373" y="4422673"/>
            <a:ext cx="13241655" cy="7816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4950" dirty="0">
                <a:latin typeface="Courier New"/>
                <a:cs typeface="Courier New"/>
              </a:rPr>
              <a:t>server</a:t>
            </a:r>
            <a:r>
              <a:rPr sz="4950" spc="-10" dirty="0">
                <a:latin typeface="Courier New"/>
                <a:cs typeface="Courier New"/>
              </a:rPr>
              <a:t> </a:t>
            </a:r>
            <a:r>
              <a:rPr sz="4950" dirty="0">
                <a:latin typeface="Courier New"/>
                <a:cs typeface="Courier New"/>
              </a:rPr>
              <a:t>&lt;-</a:t>
            </a:r>
            <a:r>
              <a:rPr sz="4950" spc="-5" dirty="0">
                <a:latin typeface="Courier New"/>
                <a:cs typeface="Courier New"/>
              </a:rPr>
              <a:t> </a:t>
            </a:r>
            <a:r>
              <a:rPr sz="4950" dirty="0">
                <a:latin typeface="Courier New"/>
                <a:cs typeface="Courier New"/>
              </a:rPr>
              <a:t>function(input,</a:t>
            </a:r>
            <a:r>
              <a:rPr sz="4950" spc="-10" dirty="0">
                <a:latin typeface="Courier New"/>
                <a:cs typeface="Courier New"/>
              </a:rPr>
              <a:t> </a:t>
            </a:r>
            <a:r>
              <a:rPr sz="4950" dirty="0">
                <a:latin typeface="Courier New"/>
                <a:cs typeface="Courier New"/>
              </a:rPr>
              <a:t>output)</a:t>
            </a:r>
            <a:r>
              <a:rPr sz="4950" spc="-5" dirty="0">
                <a:latin typeface="Courier New"/>
                <a:cs typeface="Courier New"/>
              </a:rPr>
              <a:t> </a:t>
            </a:r>
            <a:r>
              <a:rPr sz="4950" spc="5" dirty="0">
                <a:latin typeface="Courier New"/>
                <a:cs typeface="Courier New"/>
              </a:rPr>
              <a:t>{</a:t>
            </a:r>
            <a:endParaRPr sz="49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712373" y="8718250"/>
            <a:ext cx="391160" cy="7816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4950" spc="5" dirty="0">
                <a:latin typeface="Courier New"/>
                <a:cs typeface="Courier New"/>
              </a:rPr>
              <a:t>}</a:t>
            </a:r>
            <a:endParaRPr sz="49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422477" y="2118517"/>
            <a:ext cx="13893165" cy="9804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250" u="none" spc="-35" dirty="0">
                <a:solidFill>
                  <a:srgbClr val="000000"/>
                </a:solidFill>
              </a:rPr>
              <a:t>Use</a:t>
            </a:r>
            <a:r>
              <a:rPr sz="6250" u="none" spc="5" dirty="0">
                <a:solidFill>
                  <a:srgbClr val="000000"/>
                </a:solidFill>
              </a:rPr>
              <a:t> </a:t>
            </a:r>
            <a:r>
              <a:rPr sz="6250" b="1" u="none" spc="5" dirty="0">
                <a:solidFill>
                  <a:srgbClr val="0365C0"/>
                </a:solidFill>
                <a:latin typeface="Arial"/>
                <a:cs typeface="Arial"/>
              </a:rPr>
              <a:t>3 </a:t>
            </a:r>
            <a:r>
              <a:rPr sz="6250" b="1" u="none" spc="-45" dirty="0">
                <a:solidFill>
                  <a:srgbClr val="0365C0"/>
                </a:solidFill>
                <a:latin typeface="Arial"/>
                <a:cs typeface="Arial"/>
              </a:rPr>
              <a:t>rules</a:t>
            </a:r>
            <a:r>
              <a:rPr sz="6250" b="1" u="none" spc="10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6250" u="none" spc="175" dirty="0">
                <a:solidFill>
                  <a:srgbClr val="000000"/>
                </a:solidFill>
              </a:rPr>
              <a:t>to</a:t>
            </a:r>
            <a:r>
              <a:rPr sz="6250" u="none" spc="5" dirty="0">
                <a:solidFill>
                  <a:srgbClr val="000000"/>
                </a:solidFill>
              </a:rPr>
              <a:t> </a:t>
            </a:r>
            <a:r>
              <a:rPr sz="6250" u="none" spc="70" dirty="0">
                <a:solidFill>
                  <a:srgbClr val="000000"/>
                </a:solidFill>
              </a:rPr>
              <a:t>write</a:t>
            </a:r>
            <a:r>
              <a:rPr sz="6250" u="none" spc="5" dirty="0">
                <a:solidFill>
                  <a:srgbClr val="000000"/>
                </a:solidFill>
              </a:rPr>
              <a:t> </a:t>
            </a:r>
            <a:r>
              <a:rPr sz="6250" u="none" spc="40" dirty="0">
                <a:solidFill>
                  <a:srgbClr val="000000"/>
                </a:solidFill>
              </a:rPr>
              <a:t>the</a:t>
            </a:r>
            <a:r>
              <a:rPr sz="6250" u="none" spc="10" dirty="0">
                <a:solidFill>
                  <a:srgbClr val="000000"/>
                </a:solidFill>
              </a:rPr>
              <a:t> </a:t>
            </a:r>
            <a:r>
              <a:rPr sz="6250" u="none" spc="-35" dirty="0">
                <a:solidFill>
                  <a:srgbClr val="000000"/>
                </a:solidFill>
              </a:rPr>
              <a:t>server</a:t>
            </a:r>
            <a:r>
              <a:rPr sz="6250" u="none" spc="5" dirty="0">
                <a:solidFill>
                  <a:srgbClr val="000000"/>
                </a:solidFill>
              </a:rPr>
              <a:t> </a:t>
            </a:r>
            <a:r>
              <a:rPr sz="6250" u="none" spc="90" dirty="0">
                <a:solidFill>
                  <a:srgbClr val="000000"/>
                </a:solidFill>
              </a:rPr>
              <a:t>function</a:t>
            </a:r>
            <a:endParaRPr sz="6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716420" y="60386"/>
            <a:ext cx="7234555" cy="603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800" spc="-5" dirty="0">
                <a:solidFill>
                  <a:srgbClr val="53585F"/>
                </a:solidFill>
                <a:latin typeface="Arial"/>
                <a:cs typeface="Arial"/>
              </a:rPr>
              <a:t>Slides</a:t>
            </a:r>
            <a:r>
              <a:rPr sz="3800" spc="-4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800" spc="20" dirty="0">
                <a:solidFill>
                  <a:srgbClr val="53585F"/>
                </a:solidFill>
                <a:latin typeface="Arial"/>
                <a:cs typeface="Arial"/>
              </a:rPr>
              <a:t>at:</a:t>
            </a:r>
            <a:r>
              <a:rPr sz="3800" spc="-4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800" u="sng" spc="55" dirty="0">
                <a:solidFill>
                  <a:srgbClr val="53585F"/>
                </a:solidFill>
                <a:uFill>
                  <a:solidFill>
                    <a:srgbClr val="53585F"/>
                  </a:solidFill>
                </a:uFill>
                <a:latin typeface="Arial"/>
                <a:cs typeface="Arial"/>
              </a:rPr>
              <a:t>bit.ly/shiny-quickstart-1</a:t>
            </a:r>
            <a:endParaRPr sz="3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41841" y="2158061"/>
            <a:ext cx="12201525" cy="9804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250" spc="-85" dirty="0">
                <a:latin typeface="Arial"/>
                <a:cs typeface="Arial"/>
              </a:rPr>
              <a:t>Save</a:t>
            </a:r>
            <a:r>
              <a:rPr sz="6250" spc="-5" dirty="0">
                <a:latin typeface="Arial"/>
                <a:cs typeface="Arial"/>
              </a:rPr>
              <a:t> </a:t>
            </a:r>
            <a:r>
              <a:rPr sz="6250" spc="105" dirty="0">
                <a:latin typeface="Arial"/>
                <a:cs typeface="Arial"/>
              </a:rPr>
              <a:t>objects</a:t>
            </a:r>
            <a:r>
              <a:rPr sz="6250" spc="-5" dirty="0">
                <a:latin typeface="Arial"/>
                <a:cs typeface="Arial"/>
              </a:rPr>
              <a:t> </a:t>
            </a:r>
            <a:r>
              <a:rPr sz="6250" spc="175" dirty="0">
                <a:latin typeface="Arial"/>
                <a:cs typeface="Arial"/>
              </a:rPr>
              <a:t>to</a:t>
            </a:r>
            <a:r>
              <a:rPr sz="6250" dirty="0">
                <a:latin typeface="Arial"/>
                <a:cs typeface="Arial"/>
              </a:rPr>
              <a:t> </a:t>
            </a:r>
            <a:r>
              <a:rPr sz="6250" spc="55" dirty="0">
                <a:latin typeface="Arial"/>
                <a:cs typeface="Arial"/>
              </a:rPr>
              <a:t>display</a:t>
            </a:r>
            <a:r>
              <a:rPr sz="6250" spc="-5" dirty="0">
                <a:latin typeface="Arial"/>
                <a:cs typeface="Arial"/>
              </a:rPr>
              <a:t> </a:t>
            </a:r>
            <a:r>
              <a:rPr sz="6250" spc="175" dirty="0">
                <a:latin typeface="Arial"/>
                <a:cs typeface="Arial"/>
              </a:rPr>
              <a:t>to</a:t>
            </a:r>
            <a:r>
              <a:rPr sz="6250" dirty="0">
                <a:latin typeface="Arial"/>
                <a:cs typeface="Arial"/>
              </a:rPr>
              <a:t> </a:t>
            </a:r>
            <a:r>
              <a:rPr sz="6250" spc="120" dirty="0">
                <a:latin typeface="Arial"/>
                <a:cs typeface="Arial"/>
              </a:rPr>
              <a:t>output$</a:t>
            </a:r>
            <a:endParaRPr sz="62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567964" y="1301194"/>
            <a:ext cx="128651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b="1" u="none" spc="55" dirty="0">
                <a:solidFill>
                  <a:srgbClr val="EBEBEB"/>
                </a:solidFill>
                <a:latin typeface="Courier New"/>
                <a:cs typeface="Courier New"/>
              </a:rPr>
              <a:t>1</a:t>
            </a:r>
            <a:endParaRPr sz="16450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151736" y="4188354"/>
            <a:ext cx="14314169" cy="5906135"/>
            <a:chOff x="3151736" y="4188354"/>
            <a:chExt cx="14314169" cy="5906135"/>
          </a:xfrm>
        </p:grpSpPr>
        <p:sp>
          <p:nvSpPr>
            <p:cNvPr id="10" name="object 10"/>
            <p:cNvSpPr/>
            <p:nvPr/>
          </p:nvSpPr>
          <p:spPr>
            <a:xfrm>
              <a:off x="3151733" y="4429194"/>
              <a:ext cx="14052550" cy="5664835"/>
            </a:xfrm>
            <a:custGeom>
              <a:avLst/>
              <a:gdLst/>
              <a:ahLst/>
              <a:cxnLst/>
              <a:rect l="l" t="t" r="r" b="b"/>
              <a:pathLst>
                <a:path w="14052550" h="5664834">
                  <a:moveTo>
                    <a:pt x="14051928" y="0"/>
                  </a:moveTo>
                  <a:lnTo>
                    <a:pt x="0" y="0"/>
                  </a:lnTo>
                  <a:lnTo>
                    <a:pt x="0" y="5423916"/>
                  </a:lnTo>
                  <a:lnTo>
                    <a:pt x="0" y="5664746"/>
                  </a:lnTo>
                  <a:lnTo>
                    <a:pt x="14051928" y="5664746"/>
                  </a:lnTo>
                  <a:lnTo>
                    <a:pt x="14051928" y="5423916"/>
                  </a:lnTo>
                  <a:lnTo>
                    <a:pt x="14051928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13508" y="4188354"/>
              <a:ext cx="14052550" cy="5664835"/>
            </a:xfrm>
            <a:custGeom>
              <a:avLst/>
              <a:gdLst/>
              <a:ahLst/>
              <a:cxnLst/>
              <a:rect l="l" t="t" r="r" b="b"/>
              <a:pathLst>
                <a:path w="14052550" h="5664834">
                  <a:moveTo>
                    <a:pt x="0" y="0"/>
                  </a:moveTo>
                  <a:lnTo>
                    <a:pt x="14051928" y="0"/>
                  </a:lnTo>
                  <a:lnTo>
                    <a:pt x="14051928" y="5664748"/>
                  </a:lnTo>
                  <a:lnTo>
                    <a:pt x="0" y="56647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712373" y="4104694"/>
            <a:ext cx="13241655" cy="2173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55650" marR="5080" indent="-756285">
              <a:lnSpc>
                <a:spcPct val="142400"/>
              </a:lnSpc>
              <a:spcBef>
                <a:spcPts val="95"/>
              </a:spcBef>
            </a:pPr>
            <a:r>
              <a:rPr sz="4950" dirty="0">
                <a:latin typeface="Courier New"/>
                <a:cs typeface="Courier New"/>
              </a:rPr>
              <a:t>server &lt;- function(input, output) </a:t>
            </a:r>
            <a:r>
              <a:rPr sz="4950" spc="5" dirty="0">
                <a:latin typeface="Courier New"/>
                <a:cs typeface="Courier New"/>
              </a:rPr>
              <a:t>{ </a:t>
            </a:r>
            <a:r>
              <a:rPr sz="4950" spc="-2960" dirty="0">
                <a:latin typeface="Courier New"/>
                <a:cs typeface="Courier New"/>
              </a:rPr>
              <a:t> </a:t>
            </a:r>
            <a:r>
              <a:rPr sz="4950" dirty="0">
                <a:solidFill>
                  <a:srgbClr val="0365C0"/>
                </a:solidFill>
                <a:latin typeface="Courier New"/>
                <a:cs typeface="Courier New"/>
              </a:rPr>
              <a:t>output$hist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950" spc="5" dirty="0">
                <a:solidFill>
                  <a:srgbClr val="0365C0"/>
                </a:solidFill>
                <a:latin typeface="Courier New"/>
                <a:cs typeface="Courier New"/>
              </a:rPr>
              <a:t>&lt;- </a:t>
            </a:r>
            <a:r>
              <a:rPr sz="4950" spc="5" dirty="0">
                <a:solidFill>
                  <a:srgbClr val="A6AAA9"/>
                </a:solidFill>
                <a:latin typeface="Courier New"/>
                <a:cs typeface="Courier New"/>
              </a:rPr>
              <a:t>#</a:t>
            </a:r>
            <a:r>
              <a:rPr sz="495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4950" spc="5" dirty="0">
                <a:solidFill>
                  <a:srgbClr val="A6AAA9"/>
                </a:solidFill>
                <a:latin typeface="Courier New"/>
                <a:cs typeface="Courier New"/>
              </a:rPr>
              <a:t>code</a:t>
            </a:r>
            <a:endParaRPr sz="4950" dirty="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712373" y="8718250"/>
            <a:ext cx="391160" cy="7816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4950" spc="5" dirty="0">
                <a:latin typeface="Courier New"/>
                <a:cs typeface="Courier New"/>
              </a:rPr>
              <a:t>}</a:t>
            </a:r>
            <a:endParaRPr sz="49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41841" y="2158061"/>
            <a:ext cx="12201525" cy="9804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250" spc="-85" dirty="0">
                <a:latin typeface="Arial"/>
                <a:cs typeface="Arial"/>
              </a:rPr>
              <a:t>Save</a:t>
            </a:r>
            <a:r>
              <a:rPr sz="6250" spc="-5" dirty="0">
                <a:latin typeface="Arial"/>
                <a:cs typeface="Arial"/>
              </a:rPr>
              <a:t> </a:t>
            </a:r>
            <a:r>
              <a:rPr sz="6250" spc="105" dirty="0">
                <a:latin typeface="Arial"/>
                <a:cs typeface="Arial"/>
              </a:rPr>
              <a:t>objects</a:t>
            </a:r>
            <a:r>
              <a:rPr sz="6250" spc="-5" dirty="0">
                <a:latin typeface="Arial"/>
                <a:cs typeface="Arial"/>
              </a:rPr>
              <a:t> </a:t>
            </a:r>
            <a:r>
              <a:rPr sz="6250" spc="175" dirty="0">
                <a:latin typeface="Arial"/>
                <a:cs typeface="Arial"/>
              </a:rPr>
              <a:t>to</a:t>
            </a:r>
            <a:r>
              <a:rPr sz="6250" dirty="0">
                <a:latin typeface="Arial"/>
                <a:cs typeface="Arial"/>
              </a:rPr>
              <a:t> </a:t>
            </a:r>
            <a:r>
              <a:rPr sz="6250" spc="55" dirty="0">
                <a:latin typeface="Arial"/>
                <a:cs typeface="Arial"/>
              </a:rPr>
              <a:t>display</a:t>
            </a:r>
            <a:r>
              <a:rPr sz="6250" spc="-5" dirty="0">
                <a:latin typeface="Arial"/>
                <a:cs typeface="Arial"/>
              </a:rPr>
              <a:t> </a:t>
            </a:r>
            <a:r>
              <a:rPr sz="6250" spc="175" dirty="0">
                <a:latin typeface="Arial"/>
                <a:cs typeface="Arial"/>
              </a:rPr>
              <a:t>to</a:t>
            </a:r>
            <a:r>
              <a:rPr sz="6250" dirty="0">
                <a:latin typeface="Arial"/>
                <a:cs typeface="Arial"/>
              </a:rPr>
              <a:t> </a:t>
            </a:r>
            <a:r>
              <a:rPr sz="6250" spc="120" dirty="0">
                <a:latin typeface="Arial"/>
                <a:cs typeface="Arial"/>
              </a:rPr>
              <a:t>output$</a:t>
            </a:r>
            <a:endParaRPr sz="625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67964" y="1301194"/>
            <a:ext cx="128651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b="1" u="none" spc="55" dirty="0">
                <a:solidFill>
                  <a:srgbClr val="EBEBEB"/>
                </a:solidFill>
                <a:latin typeface="Courier New"/>
                <a:cs typeface="Courier New"/>
              </a:rPr>
              <a:t>1</a:t>
            </a:r>
            <a:endParaRPr sz="16450">
              <a:latin typeface="Courier New"/>
              <a:cs typeface="Courier New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774784" y="4910845"/>
            <a:ext cx="14324330" cy="4607560"/>
            <a:chOff x="2774784" y="4910845"/>
            <a:chExt cx="14324330" cy="4607560"/>
          </a:xfrm>
        </p:grpSpPr>
        <p:sp>
          <p:nvSpPr>
            <p:cNvPr id="5" name="object 5"/>
            <p:cNvSpPr/>
            <p:nvPr/>
          </p:nvSpPr>
          <p:spPr>
            <a:xfrm>
              <a:off x="2774772" y="5162149"/>
              <a:ext cx="14052550" cy="4356100"/>
            </a:xfrm>
            <a:custGeom>
              <a:avLst/>
              <a:gdLst/>
              <a:ahLst/>
              <a:cxnLst/>
              <a:rect l="l" t="t" r="r" b="b"/>
              <a:pathLst>
                <a:path w="14052550" h="4356100">
                  <a:moveTo>
                    <a:pt x="14051941" y="0"/>
                  </a:moveTo>
                  <a:lnTo>
                    <a:pt x="0" y="0"/>
                  </a:lnTo>
                  <a:lnTo>
                    <a:pt x="0" y="4104589"/>
                  </a:lnTo>
                  <a:lnTo>
                    <a:pt x="0" y="4355897"/>
                  </a:lnTo>
                  <a:lnTo>
                    <a:pt x="14051941" y="4355897"/>
                  </a:lnTo>
                  <a:lnTo>
                    <a:pt x="14051941" y="4104589"/>
                  </a:lnTo>
                  <a:lnTo>
                    <a:pt x="14051941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47027" y="4910845"/>
              <a:ext cx="14052550" cy="4356100"/>
            </a:xfrm>
            <a:custGeom>
              <a:avLst/>
              <a:gdLst/>
              <a:ahLst/>
              <a:cxnLst/>
              <a:rect l="l" t="t" r="r" b="b"/>
              <a:pathLst>
                <a:path w="14052550" h="4356100">
                  <a:moveTo>
                    <a:pt x="0" y="0"/>
                  </a:moveTo>
                  <a:lnTo>
                    <a:pt x="14051928" y="0"/>
                  </a:lnTo>
                  <a:lnTo>
                    <a:pt x="14051928" y="4355888"/>
                  </a:lnTo>
                  <a:lnTo>
                    <a:pt x="0" y="43558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733140" y="5136781"/>
            <a:ext cx="8156575" cy="3724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533650">
              <a:lnSpc>
                <a:spcPct val="100000"/>
              </a:lnSpc>
              <a:spcBef>
                <a:spcPts val="135"/>
              </a:spcBef>
            </a:pPr>
            <a:r>
              <a:rPr sz="5900" spc="20" dirty="0">
                <a:latin typeface="Courier New"/>
                <a:cs typeface="Courier New"/>
              </a:rPr>
              <a:t>output$</a:t>
            </a:r>
            <a:r>
              <a:rPr sz="5900" spc="20" dirty="0">
                <a:solidFill>
                  <a:srgbClr val="0365C0"/>
                </a:solidFill>
                <a:latin typeface="Courier New"/>
                <a:cs typeface="Courier New"/>
              </a:rPr>
              <a:t>hist</a:t>
            </a:r>
            <a:endParaRPr sz="59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74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6534"/>
              </a:spcBef>
            </a:pPr>
            <a:r>
              <a:rPr sz="5900" spc="20" dirty="0">
                <a:latin typeface="Courier New"/>
                <a:cs typeface="Courier New"/>
              </a:rPr>
              <a:t>plotOutput</a:t>
            </a:r>
            <a:r>
              <a:rPr sz="5900" spc="15" dirty="0">
                <a:latin typeface="Courier New"/>
                <a:cs typeface="Courier New"/>
              </a:rPr>
              <a:t>(</a:t>
            </a:r>
            <a:r>
              <a:rPr sz="5900" spc="20" dirty="0">
                <a:solidFill>
                  <a:srgbClr val="0365C0"/>
                </a:solidFill>
                <a:latin typeface="Courier New"/>
                <a:cs typeface="Courier New"/>
              </a:rPr>
              <a:t>"hist</a:t>
            </a:r>
            <a:r>
              <a:rPr sz="5900" spc="15" dirty="0">
                <a:solidFill>
                  <a:srgbClr val="0365C0"/>
                </a:solidFill>
                <a:latin typeface="Courier New"/>
                <a:cs typeface="Courier New"/>
              </a:rPr>
              <a:t>"</a:t>
            </a:r>
            <a:r>
              <a:rPr sz="5900" spc="20" dirty="0">
                <a:latin typeface="Courier New"/>
                <a:cs typeface="Courier New"/>
              </a:rPr>
              <a:t>)</a:t>
            </a:r>
            <a:endParaRPr sz="5900" dirty="0">
              <a:latin typeface="Courier New"/>
              <a:cs typeface="Courier New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716420" y="60386"/>
            <a:ext cx="7234555" cy="603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800" spc="-5" dirty="0">
                <a:solidFill>
                  <a:srgbClr val="53585F"/>
                </a:solidFill>
                <a:latin typeface="Arial"/>
                <a:cs typeface="Arial"/>
              </a:rPr>
              <a:t>Slides</a:t>
            </a:r>
            <a:r>
              <a:rPr sz="3800" spc="-4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800" spc="20" dirty="0">
                <a:solidFill>
                  <a:srgbClr val="53585F"/>
                </a:solidFill>
                <a:latin typeface="Arial"/>
                <a:cs typeface="Arial"/>
              </a:rPr>
              <a:t>at:</a:t>
            </a:r>
            <a:r>
              <a:rPr sz="3800" spc="-4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800" u="sng" spc="55" dirty="0">
                <a:solidFill>
                  <a:srgbClr val="53585F"/>
                </a:solidFill>
                <a:uFill>
                  <a:solidFill>
                    <a:srgbClr val="53585F"/>
                  </a:solidFill>
                </a:uFill>
                <a:latin typeface="Arial"/>
                <a:cs typeface="Arial"/>
              </a:rPr>
              <a:t>bit.ly/shiny-quickstart-1</a:t>
            </a:r>
            <a:endParaRPr sz="3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742835" y="6230176"/>
            <a:ext cx="722630" cy="1650364"/>
          </a:xfrm>
          <a:custGeom>
            <a:avLst/>
            <a:gdLst/>
            <a:ahLst/>
            <a:cxnLst/>
            <a:rect l="l" t="t" r="r" b="b"/>
            <a:pathLst>
              <a:path w="722629" h="1650365">
                <a:moveTo>
                  <a:pt x="722491" y="1183210"/>
                </a:moveTo>
                <a:lnTo>
                  <a:pt x="0" y="1183210"/>
                </a:lnTo>
                <a:lnTo>
                  <a:pt x="361245" y="1650153"/>
                </a:lnTo>
                <a:lnTo>
                  <a:pt x="722491" y="1183210"/>
                </a:lnTo>
                <a:close/>
              </a:path>
              <a:path w="722629" h="1650365">
                <a:moveTo>
                  <a:pt x="539512" y="0"/>
                </a:moveTo>
                <a:lnTo>
                  <a:pt x="183502" y="0"/>
                </a:lnTo>
                <a:lnTo>
                  <a:pt x="183502" y="1183210"/>
                </a:lnTo>
                <a:lnTo>
                  <a:pt x="539512" y="1183210"/>
                </a:lnTo>
                <a:lnTo>
                  <a:pt x="539512" y="0"/>
                </a:lnTo>
                <a:close/>
              </a:path>
            </a:pathLst>
          </a:custGeom>
          <a:solidFill>
            <a:srgbClr val="51A7F9">
              <a:alpha val="5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716420" y="60386"/>
            <a:ext cx="7234555" cy="603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800" spc="-5" dirty="0">
                <a:solidFill>
                  <a:srgbClr val="53585F"/>
                </a:solidFill>
                <a:latin typeface="Arial"/>
                <a:cs typeface="Arial"/>
              </a:rPr>
              <a:t>Slides</a:t>
            </a:r>
            <a:r>
              <a:rPr sz="3800" spc="-4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800" spc="20" dirty="0">
                <a:solidFill>
                  <a:srgbClr val="53585F"/>
                </a:solidFill>
                <a:latin typeface="Arial"/>
                <a:cs typeface="Arial"/>
              </a:rPr>
              <a:t>at:</a:t>
            </a:r>
            <a:r>
              <a:rPr sz="3800" spc="-4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800" u="sng" spc="55" dirty="0">
                <a:solidFill>
                  <a:srgbClr val="53585F"/>
                </a:solidFill>
                <a:uFill>
                  <a:solidFill>
                    <a:srgbClr val="53585F"/>
                  </a:solidFill>
                </a:uFill>
                <a:latin typeface="Arial"/>
                <a:cs typeface="Arial"/>
              </a:rPr>
              <a:t>bit.ly/shiny-quickstart-1</a:t>
            </a:r>
            <a:endParaRPr sz="3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41841" y="2164549"/>
            <a:ext cx="13525500" cy="9804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250" spc="75" dirty="0">
                <a:latin typeface="Arial"/>
                <a:cs typeface="Arial"/>
              </a:rPr>
              <a:t>Build</a:t>
            </a:r>
            <a:r>
              <a:rPr sz="6250" spc="-10" dirty="0">
                <a:latin typeface="Arial"/>
                <a:cs typeface="Arial"/>
              </a:rPr>
              <a:t> </a:t>
            </a:r>
            <a:r>
              <a:rPr sz="6250" spc="105" dirty="0">
                <a:latin typeface="Arial"/>
                <a:cs typeface="Arial"/>
              </a:rPr>
              <a:t>objects</a:t>
            </a:r>
            <a:r>
              <a:rPr sz="6250" spc="-5" dirty="0">
                <a:latin typeface="Arial"/>
                <a:cs typeface="Arial"/>
              </a:rPr>
              <a:t> </a:t>
            </a:r>
            <a:r>
              <a:rPr sz="6250" spc="175" dirty="0">
                <a:latin typeface="Arial"/>
                <a:cs typeface="Arial"/>
              </a:rPr>
              <a:t>to</a:t>
            </a:r>
            <a:r>
              <a:rPr sz="6250" spc="-5" dirty="0">
                <a:latin typeface="Arial"/>
                <a:cs typeface="Arial"/>
              </a:rPr>
              <a:t> </a:t>
            </a:r>
            <a:r>
              <a:rPr sz="6250" spc="55" dirty="0">
                <a:latin typeface="Arial"/>
                <a:cs typeface="Arial"/>
              </a:rPr>
              <a:t>display</a:t>
            </a:r>
            <a:r>
              <a:rPr sz="6250" spc="-5" dirty="0">
                <a:latin typeface="Arial"/>
                <a:cs typeface="Arial"/>
              </a:rPr>
              <a:t> </a:t>
            </a:r>
            <a:r>
              <a:rPr sz="6250" spc="120" dirty="0">
                <a:latin typeface="Arial"/>
                <a:cs typeface="Arial"/>
              </a:rPr>
              <a:t>with</a:t>
            </a:r>
            <a:r>
              <a:rPr sz="6250" spc="-5" dirty="0">
                <a:latin typeface="Arial"/>
                <a:cs typeface="Arial"/>
              </a:rPr>
              <a:t> </a:t>
            </a:r>
            <a:r>
              <a:rPr sz="6250" b="1" spc="-35" dirty="0">
                <a:solidFill>
                  <a:srgbClr val="5F327C"/>
                </a:solidFill>
                <a:latin typeface="Arial"/>
                <a:cs typeface="Arial"/>
              </a:rPr>
              <a:t>render*()</a:t>
            </a:r>
            <a:endParaRPr sz="6250" dirty="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151736" y="4188354"/>
            <a:ext cx="14314169" cy="5906135"/>
            <a:chOff x="3151736" y="4188354"/>
            <a:chExt cx="14314169" cy="5906135"/>
          </a:xfrm>
        </p:grpSpPr>
        <p:sp>
          <p:nvSpPr>
            <p:cNvPr id="9" name="object 9"/>
            <p:cNvSpPr/>
            <p:nvPr/>
          </p:nvSpPr>
          <p:spPr>
            <a:xfrm>
              <a:off x="3151733" y="4429194"/>
              <a:ext cx="14052550" cy="5664835"/>
            </a:xfrm>
            <a:custGeom>
              <a:avLst/>
              <a:gdLst/>
              <a:ahLst/>
              <a:cxnLst/>
              <a:rect l="l" t="t" r="r" b="b"/>
              <a:pathLst>
                <a:path w="14052550" h="5664834">
                  <a:moveTo>
                    <a:pt x="14051928" y="0"/>
                  </a:moveTo>
                  <a:lnTo>
                    <a:pt x="0" y="0"/>
                  </a:lnTo>
                  <a:lnTo>
                    <a:pt x="0" y="5423916"/>
                  </a:lnTo>
                  <a:lnTo>
                    <a:pt x="0" y="5664746"/>
                  </a:lnTo>
                  <a:lnTo>
                    <a:pt x="14051928" y="5664746"/>
                  </a:lnTo>
                  <a:lnTo>
                    <a:pt x="14051928" y="5423916"/>
                  </a:lnTo>
                  <a:lnTo>
                    <a:pt x="14051928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413508" y="4188354"/>
              <a:ext cx="14052550" cy="5664835"/>
            </a:xfrm>
            <a:custGeom>
              <a:avLst/>
              <a:gdLst/>
              <a:ahLst/>
              <a:cxnLst/>
              <a:rect l="l" t="t" r="r" b="b"/>
              <a:pathLst>
                <a:path w="14052550" h="5664834">
                  <a:moveTo>
                    <a:pt x="0" y="0"/>
                  </a:moveTo>
                  <a:lnTo>
                    <a:pt x="14051928" y="0"/>
                  </a:lnTo>
                  <a:lnTo>
                    <a:pt x="14051928" y="5664748"/>
                  </a:lnTo>
                  <a:lnTo>
                    <a:pt x="0" y="56647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17625" marR="5080" indent="-756285">
              <a:lnSpc>
                <a:spcPct val="142400"/>
              </a:lnSpc>
              <a:spcBef>
                <a:spcPts val="95"/>
              </a:spcBef>
            </a:pPr>
            <a:r>
              <a:rPr dirty="0">
                <a:solidFill>
                  <a:srgbClr val="000000"/>
                </a:solidFill>
              </a:rPr>
              <a:t>server &lt;- function(input, output) </a:t>
            </a:r>
            <a:r>
              <a:rPr spc="5" dirty="0">
                <a:solidFill>
                  <a:srgbClr val="000000"/>
                </a:solidFill>
              </a:rPr>
              <a:t>{ </a:t>
            </a:r>
            <a:r>
              <a:rPr spc="-296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output$hist</a:t>
            </a:r>
            <a:r>
              <a:rPr spc="-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&lt;- </a:t>
            </a:r>
            <a:r>
              <a:rPr spc="5" dirty="0">
                <a:solidFill>
                  <a:srgbClr val="0365C0"/>
                </a:solidFill>
              </a:rPr>
              <a:t>renderPlot({</a:t>
            </a:r>
          </a:p>
          <a:p>
            <a:pPr marL="549275">
              <a:lnSpc>
                <a:spcPct val="100000"/>
              </a:lnSpc>
            </a:pPr>
            <a:endParaRPr sz="6200" dirty="0"/>
          </a:p>
          <a:p>
            <a:pPr marL="1317625">
              <a:lnSpc>
                <a:spcPct val="100000"/>
              </a:lnSpc>
              <a:spcBef>
                <a:spcPts val="3945"/>
              </a:spcBef>
            </a:pPr>
            <a:r>
              <a:rPr spc="5" dirty="0">
                <a:solidFill>
                  <a:srgbClr val="0365C0"/>
                </a:solidFill>
              </a:rPr>
              <a:t>})</a:t>
            </a:r>
          </a:p>
          <a:p>
            <a:pPr marL="561975">
              <a:lnSpc>
                <a:spcPct val="100000"/>
              </a:lnSpc>
              <a:spcBef>
                <a:spcPts val="2520"/>
              </a:spcBef>
            </a:pPr>
            <a:r>
              <a:rPr spc="5" dirty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567964" y="1301194"/>
            <a:ext cx="128651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b="1" u="none" spc="55" dirty="0">
                <a:solidFill>
                  <a:srgbClr val="EBEBEB"/>
                </a:solidFill>
                <a:latin typeface="Courier New"/>
                <a:cs typeface="Courier New"/>
              </a:rPr>
              <a:t>2</a:t>
            </a:r>
            <a:endParaRPr sz="164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76890" y="3591513"/>
            <a:ext cx="15370121" cy="88182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376881" y="5355177"/>
            <a:ext cx="15370175" cy="882015"/>
          </a:xfrm>
          <a:custGeom>
            <a:avLst/>
            <a:gdLst/>
            <a:ahLst/>
            <a:cxnLst/>
            <a:rect l="l" t="t" r="r" b="b"/>
            <a:pathLst>
              <a:path w="15370175" h="882014">
                <a:moveTo>
                  <a:pt x="15370124" y="0"/>
                </a:moveTo>
                <a:lnTo>
                  <a:pt x="5518899" y="0"/>
                </a:lnTo>
                <a:lnTo>
                  <a:pt x="0" y="0"/>
                </a:lnTo>
                <a:lnTo>
                  <a:pt x="0" y="881837"/>
                </a:lnTo>
                <a:lnTo>
                  <a:pt x="5518899" y="881837"/>
                </a:lnTo>
                <a:lnTo>
                  <a:pt x="15370124" y="881837"/>
                </a:lnTo>
                <a:lnTo>
                  <a:pt x="15370124" y="0"/>
                </a:lnTo>
                <a:close/>
              </a:path>
            </a:pathLst>
          </a:custGeom>
          <a:solidFill>
            <a:srgbClr val="C5C7C9">
              <a:alpha val="2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76881" y="7118839"/>
            <a:ext cx="15370175" cy="882015"/>
          </a:xfrm>
          <a:custGeom>
            <a:avLst/>
            <a:gdLst/>
            <a:ahLst/>
            <a:cxnLst/>
            <a:rect l="l" t="t" r="r" b="b"/>
            <a:pathLst>
              <a:path w="15370175" h="882015">
                <a:moveTo>
                  <a:pt x="15370124" y="0"/>
                </a:moveTo>
                <a:lnTo>
                  <a:pt x="5518899" y="0"/>
                </a:lnTo>
                <a:lnTo>
                  <a:pt x="0" y="0"/>
                </a:lnTo>
                <a:lnTo>
                  <a:pt x="0" y="881824"/>
                </a:lnTo>
                <a:lnTo>
                  <a:pt x="5518899" y="881824"/>
                </a:lnTo>
                <a:lnTo>
                  <a:pt x="15370124" y="881824"/>
                </a:lnTo>
                <a:lnTo>
                  <a:pt x="15370124" y="0"/>
                </a:lnTo>
                <a:close/>
              </a:path>
            </a:pathLst>
          </a:custGeom>
          <a:solidFill>
            <a:srgbClr val="C5C7C9">
              <a:alpha val="2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76881" y="8882500"/>
            <a:ext cx="15370175" cy="882015"/>
          </a:xfrm>
          <a:custGeom>
            <a:avLst/>
            <a:gdLst/>
            <a:ahLst/>
            <a:cxnLst/>
            <a:rect l="l" t="t" r="r" b="b"/>
            <a:pathLst>
              <a:path w="15370175" h="882015">
                <a:moveTo>
                  <a:pt x="15370124" y="0"/>
                </a:moveTo>
                <a:lnTo>
                  <a:pt x="5518899" y="0"/>
                </a:lnTo>
                <a:lnTo>
                  <a:pt x="0" y="0"/>
                </a:lnTo>
                <a:lnTo>
                  <a:pt x="0" y="881824"/>
                </a:lnTo>
                <a:lnTo>
                  <a:pt x="5518899" y="881824"/>
                </a:lnTo>
                <a:lnTo>
                  <a:pt x="15370124" y="881824"/>
                </a:lnTo>
                <a:lnTo>
                  <a:pt x="15370124" y="0"/>
                </a:lnTo>
                <a:close/>
              </a:path>
            </a:pathLst>
          </a:custGeom>
          <a:solidFill>
            <a:srgbClr val="C5C7C9">
              <a:alpha val="2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55888" y="3884698"/>
            <a:ext cx="1528749" cy="35601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135756" y="3905640"/>
            <a:ext cx="1392627" cy="33506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359369" y="3760589"/>
            <a:ext cx="916940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783195" algn="l"/>
              </a:tabLst>
            </a:pPr>
            <a:r>
              <a:rPr sz="3300" spc="40" dirty="0">
                <a:solidFill>
                  <a:srgbClr val="FFFFFF"/>
                </a:solidFill>
                <a:latin typeface="Arial"/>
                <a:cs typeface="Arial"/>
              </a:rPr>
              <a:t>function	</a:t>
            </a:r>
            <a:r>
              <a:rPr sz="3300" spc="7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300" spc="-15" dirty="0">
                <a:solidFill>
                  <a:srgbClr val="FFFFFF"/>
                </a:solidFill>
                <a:latin typeface="Arial"/>
                <a:cs typeface="Arial"/>
              </a:rPr>
              <a:t>reates</a:t>
            </a:r>
            <a:endParaRPr sz="33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06074" y="4467691"/>
            <a:ext cx="9780270" cy="7670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275" spc="7" baseline="-1718" dirty="0">
                <a:latin typeface="SimSun"/>
                <a:cs typeface="SimSun"/>
              </a:rPr>
              <a:t>renderDataTable()</a:t>
            </a:r>
            <a:r>
              <a:rPr sz="7275" spc="-292" baseline="-1718" dirty="0">
                <a:latin typeface="SimSun"/>
                <a:cs typeface="SimSun"/>
              </a:rPr>
              <a:t> </a:t>
            </a:r>
            <a:r>
              <a:rPr sz="3850" spc="-25" dirty="0">
                <a:latin typeface="Arial"/>
                <a:cs typeface="Arial"/>
              </a:rPr>
              <a:t>An</a:t>
            </a:r>
            <a:r>
              <a:rPr sz="3850" spc="10" dirty="0">
                <a:latin typeface="Arial"/>
                <a:cs typeface="Arial"/>
              </a:rPr>
              <a:t> </a:t>
            </a:r>
            <a:r>
              <a:rPr sz="3850" spc="25" dirty="0">
                <a:latin typeface="Arial"/>
                <a:cs typeface="Arial"/>
              </a:rPr>
              <a:t>interactive</a:t>
            </a:r>
            <a:r>
              <a:rPr sz="3850" spc="5" dirty="0">
                <a:latin typeface="Arial"/>
                <a:cs typeface="Arial"/>
              </a:rPr>
              <a:t> </a:t>
            </a:r>
            <a:r>
              <a:rPr sz="3850" spc="35" dirty="0">
                <a:latin typeface="Arial"/>
                <a:cs typeface="Arial"/>
              </a:rPr>
              <a:t>table</a:t>
            </a:r>
            <a:endParaRPr sz="38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06074" y="5366619"/>
            <a:ext cx="4041140" cy="7670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4850" spc="5" dirty="0">
                <a:latin typeface="SimSun"/>
                <a:cs typeface="SimSun"/>
              </a:rPr>
              <a:t>renderImage()</a:t>
            </a:r>
            <a:endParaRPr sz="4850"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40678" y="5475172"/>
            <a:ext cx="9095105" cy="616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-25" dirty="0">
                <a:latin typeface="Arial"/>
                <a:cs typeface="Arial"/>
              </a:rPr>
              <a:t>An</a:t>
            </a:r>
            <a:r>
              <a:rPr sz="3850" spc="5" dirty="0">
                <a:latin typeface="Arial"/>
                <a:cs typeface="Arial"/>
              </a:rPr>
              <a:t> </a:t>
            </a:r>
            <a:r>
              <a:rPr sz="3850" spc="10" dirty="0">
                <a:latin typeface="Arial"/>
                <a:cs typeface="Arial"/>
              </a:rPr>
              <a:t>image</a:t>
            </a:r>
            <a:r>
              <a:rPr sz="3850" spc="5" dirty="0">
                <a:latin typeface="Arial"/>
                <a:cs typeface="Arial"/>
              </a:rPr>
              <a:t> </a:t>
            </a:r>
            <a:r>
              <a:rPr sz="3850" spc="-40" dirty="0">
                <a:latin typeface="Arial"/>
                <a:cs typeface="Arial"/>
              </a:rPr>
              <a:t>(saved</a:t>
            </a:r>
            <a:r>
              <a:rPr sz="3850" spc="10" dirty="0">
                <a:latin typeface="Arial"/>
                <a:cs typeface="Arial"/>
              </a:rPr>
              <a:t> </a:t>
            </a:r>
            <a:r>
              <a:rPr sz="3850" spc="-25" dirty="0">
                <a:latin typeface="Arial"/>
                <a:cs typeface="Arial"/>
              </a:rPr>
              <a:t>as</a:t>
            </a:r>
            <a:r>
              <a:rPr sz="3850" spc="5" dirty="0">
                <a:latin typeface="Arial"/>
                <a:cs typeface="Arial"/>
              </a:rPr>
              <a:t> </a:t>
            </a:r>
            <a:r>
              <a:rPr sz="3850" spc="-65" dirty="0">
                <a:latin typeface="Arial"/>
                <a:cs typeface="Arial"/>
              </a:rPr>
              <a:t>a</a:t>
            </a:r>
            <a:r>
              <a:rPr sz="3850" spc="5" dirty="0">
                <a:latin typeface="Arial"/>
                <a:cs typeface="Arial"/>
              </a:rPr>
              <a:t> </a:t>
            </a:r>
            <a:r>
              <a:rPr sz="3850" spc="25" dirty="0">
                <a:latin typeface="Arial"/>
                <a:cs typeface="Arial"/>
              </a:rPr>
              <a:t>link</a:t>
            </a:r>
            <a:r>
              <a:rPr sz="3850" spc="10" dirty="0">
                <a:latin typeface="Arial"/>
                <a:cs typeface="Arial"/>
              </a:rPr>
              <a:t> </a:t>
            </a:r>
            <a:r>
              <a:rPr sz="3850" spc="114" dirty="0">
                <a:latin typeface="Arial"/>
                <a:cs typeface="Arial"/>
              </a:rPr>
              <a:t>to</a:t>
            </a:r>
            <a:r>
              <a:rPr sz="3850" spc="5" dirty="0">
                <a:latin typeface="Arial"/>
                <a:cs typeface="Arial"/>
              </a:rPr>
              <a:t> </a:t>
            </a:r>
            <a:r>
              <a:rPr sz="3850" spc="-65" dirty="0">
                <a:latin typeface="Arial"/>
                <a:cs typeface="Arial"/>
              </a:rPr>
              <a:t>a</a:t>
            </a:r>
            <a:r>
              <a:rPr sz="3850" spc="5" dirty="0">
                <a:latin typeface="Arial"/>
                <a:cs typeface="Arial"/>
              </a:rPr>
              <a:t> </a:t>
            </a:r>
            <a:r>
              <a:rPr sz="3850" spc="20" dirty="0">
                <a:latin typeface="Arial"/>
                <a:cs typeface="Arial"/>
              </a:rPr>
              <a:t>source</a:t>
            </a:r>
            <a:r>
              <a:rPr sz="3850" spc="10" dirty="0">
                <a:latin typeface="Arial"/>
                <a:cs typeface="Arial"/>
              </a:rPr>
              <a:t> </a:t>
            </a:r>
            <a:r>
              <a:rPr sz="3850" spc="-55" dirty="0">
                <a:latin typeface="Arial"/>
                <a:cs typeface="Arial"/>
              </a:rPr>
              <a:t>file)</a:t>
            </a:r>
            <a:endParaRPr sz="38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06074" y="6248448"/>
            <a:ext cx="3732529" cy="7670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4850" spc="5" dirty="0">
                <a:latin typeface="SimSun"/>
                <a:cs typeface="SimSun"/>
              </a:rPr>
              <a:t>renderPlot()</a:t>
            </a:r>
            <a:endParaRPr sz="485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40678" y="6357002"/>
            <a:ext cx="1320165" cy="616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-60" dirty="0">
                <a:latin typeface="Arial"/>
                <a:cs typeface="Arial"/>
              </a:rPr>
              <a:t>A</a:t>
            </a:r>
            <a:r>
              <a:rPr sz="3850" spc="-70" dirty="0">
                <a:latin typeface="Arial"/>
                <a:cs typeface="Arial"/>
              </a:rPr>
              <a:t> </a:t>
            </a:r>
            <a:r>
              <a:rPr sz="3850" spc="95" dirty="0">
                <a:latin typeface="Arial"/>
                <a:cs typeface="Arial"/>
              </a:rPr>
              <a:t>plot</a:t>
            </a:r>
            <a:endParaRPr sz="38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06074" y="7130279"/>
            <a:ext cx="4041140" cy="7670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4850" spc="5" dirty="0">
                <a:latin typeface="SimSun"/>
                <a:cs typeface="SimSun"/>
              </a:rPr>
              <a:t>renderPrint()</a:t>
            </a:r>
            <a:endParaRPr sz="485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40678" y="7238831"/>
            <a:ext cx="6744334" cy="616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-60" dirty="0">
                <a:latin typeface="Arial"/>
                <a:cs typeface="Arial"/>
              </a:rPr>
              <a:t>A</a:t>
            </a:r>
            <a:r>
              <a:rPr sz="3850" spc="-5" dirty="0">
                <a:latin typeface="Arial"/>
                <a:cs typeface="Arial"/>
              </a:rPr>
              <a:t> </a:t>
            </a:r>
            <a:r>
              <a:rPr sz="3850" spc="80" dirty="0">
                <a:latin typeface="Arial"/>
                <a:cs typeface="Arial"/>
              </a:rPr>
              <a:t>code</a:t>
            </a:r>
            <a:r>
              <a:rPr sz="3850" dirty="0">
                <a:latin typeface="Arial"/>
                <a:cs typeface="Arial"/>
              </a:rPr>
              <a:t> </a:t>
            </a:r>
            <a:r>
              <a:rPr sz="3850" spc="95" dirty="0">
                <a:latin typeface="Arial"/>
                <a:cs typeface="Arial"/>
              </a:rPr>
              <a:t>block</a:t>
            </a:r>
            <a:r>
              <a:rPr sz="3850" dirty="0">
                <a:latin typeface="Arial"/>
                <a:cs typeface="Arial"/>
              </a:rPr>
              <a:t> </a:t>
            </a:r>
            <a:r>
              <a:rPr sz="3850" spc="80" dirty="0">
                <a:latin typeface="Arial"/>
                <a:cs typeface="Arial"/>
              </a:rPr>
              <a:t>of</a:t>
            </a:r>
            <a:r>
              <a:rPr sz="3850" dirty="0">
                <a:latin typeface="Arial"/>
                <a:cs typeface="Arial"/>
              </a:rPr>
              <a:t> </a:t>
            </a:r>
            <a:r>
              <a:rPr sz="3850" spc="60" dirty="0">
                <a:latin typeface="Arial"/>
                <a:cs typeface="Arial"/>
              </a:rPr>
              <a:t>printed</a:t>
            </a:r>
            <a:r>
              <a:rPr sz="3850" dirty="0">
                <a:latin typeface="Arial"/>
                <a:cs typeface="Arial"/>
              </a:rPr>
              <a:t> </a:t>
            </a:r>
            <a:r>
              <a:rPr sz="3850" spc="90" dirty="0">
                <a:latin typeface="Arial"/>
                <a:cs typeface="Arial"/>
              </a:rPr>
              <a:t>output</a:t>
            </a:r>
            <a:endParaRPr sz="38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06074" y="8012109"/>
            <a:ext cx="4041140" cy="7670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4850" spc="5" dirty="0">
                <a:latin typeface="SimSun"/>
                <a:cs typeface="SimSun"/>
              </a:rPr>
              <a:t>renderTable()</a:t>
            </a:r>
            <a:endParaRPr sz="485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940678" y="8120661"/>
            <a:ext cx="1565910" cy="616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-60" dirty="0">
                <a:latin typeface="Arial"/>
                <a:cs typeface="Arial"/>
              </a:rPr>
              <a:t>A</a:t>
            </a:r>
            <a:r>
              <a:rPr sz="3850" spc="-70" dirty="0">
                <a:latin typeface="Arial"/>
                <a:cs typeface="Arial"/>
              </a:rPr>
              <a:t> </a:t>
            </a:r>
            <a:r>
              <a:rPr sz="3850" spc="35" dirty="0">
                <a:latin typeface="Arial"/>
                <a:cs typeface="Arial"/>
              </a:rPr>
              <a:t>table</a:t>
            </a:r>
            <a:endParaRPr sz="38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06074" y="8893938"/>
            <a:ext cx="3732529" cy="7670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4850" spc="5" dirty="0">
                <a:latin typeface="SimSun"/>
                <a:cs typeface="SimSun"/>
              </a:rPr>
              <a:t>renderText()</a:t>
            </a:r>
            <a:endParaRPr sz="4850">
              <a:latin typeface="SimSun"/>
              <a:cs typeface="SimSu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40678" y="9002492"/>
            <a:ext cx="3926204" cy="616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-60" dirty="0">
                <a:latin typeface="Arial"/>
                <a:cs typeface="Arial"/>
              </a:rPr>
              <a:t>A</a:t>
            </a:r>
            <a:r>
              <a:rPr sz="3850" spc="-20" dirty="0">
                <a:latin typeface="Arial"/>
                <a:cs typeface="Arial"/>
              </a:rPr>
              <a:t> </a:t>
            </a:r>
            <a:r>
              <a:rPr sz="3850" spc="30" dirty="0">
                <a:latin typeface="Arial"/>
                <a:cs typeface="Arial"/>
              </a:rPr>
              <a:t>character</a:t>
            </a:r>
            <a:r>
              <a:rPr sz="3850" spc="-20" dirty="0">
                <a:latin typeface="Arial"/>
                <a:cs typeface="Arial"/>
              </a:rPr>
              <a:t> </a:t>
            </a:r>
            <a:r>
              <a:rPr sz="3850" spc="45" dirty="0">
                <a:latin typeface="Arial"/>
                <a:cs typeface="Arial"/>
              </a:rPr>
              <a:t>string</a:t>
            </a:r>
            <a:endParaRPr sz="38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06074" y="9775769"/>
            <a:ext cx="3114675" cy="7670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4850" spc="5" dirty="0">
                <a:latin typeface="SimSun"/>
                <a:cs typeface="SimSun"/>
              </a:rPr>
              <a:t>renderUI()</a:t>
            </a:r>
            <a:endParaRPr sz="485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940678" y="9884322"/>
            <a:ext cx="4155440" cy="616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-65" dirty="0">
                <a:latin typeface="Arial"/>
                <a:cs typeface="Arial"/>
              </a:rPr>
              <a:t>a</a:t>
            </a:r>
            <a:r>
              <a:rPr sz="3850" spc="-20" dirty="0">
                <a:latin typeface="Arial"/>
                <a:cs typeface="Arial"/>
              </a:rPr>
              <a:t> </a:t>
            </a:r>
            <a:r>
              <a:rPr sz="3850" spc="-5" dirty="0">
                <a:latin typeface="Arial"/>
                <a:cs typeface="Arial"/>
              </a:rPr>
              <a:t>Shiny</a:t>
            </a:r>
            <a:r>
              <a:rPr sz="3850" spc="-15" dirty="0">
                <a:latin typeface="Arial"/>
                <a:cs typeface="Arial"/>
              </a:rPr>
              <a:t> </a:t>
            </a:r>
            <a:r>
              <a:rPr sz="3850" spc="-25" dirty="0">
                <a:latin typeface="Arial"/>
                <a:cs typeface="Arial"/>
              </a:rPr>
              <a:t>UI</a:t>
            </a:r>
            <a:r>
              <a:rPr sz="3850" spc="-15" dirty="0">
                <a:latin typeface="Arial"/>
                <a:cs typeface="Arial"/>
              </a:rPr>
              <a:t> </a:t>
            </a:r>
            <a:r>
              <a:rPr sz="3850" spc="10" dirty="0">
                <a:latin typeface="Arial"/>
                <a:cs typeface="Arial"/>
              </a:rPr>
              <a:t>element</a:t>
            </a:r>
            <a:endParaRPr sz="385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895787" y="3591513"/>
            <a:ext cx="0" cy="7054850"/>
          </a:xfrm>
          <a:custGeom>
            <a:avLst/>
            <a:gdLst/>
            <a:ahLst/>
            <a:cxnLst/>
            <a:rect l="l" t="t" r="r" b="b"/>
            <a:pathLst>
              <a:path h="7054850">
                <a:moveTo>
                  <a:pt x="0" y="0"/>
                </a:moveTo>
                <a:lnTo>
                  <a:pt x="0" y="881829"/>
                </a:lnTo>
              </a:path>
              <a:path h="7054850">
                <a:moveTo>
                  <a:pt x="0" y="881829"/>
                </a:moveTo>
                <a:lnTo>
                  <a:pt x="0" y="7054639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2716420" y="60386"/>
            <a:ext cx="7234555" cy="603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800" spc="-5" dirty="0">
                <a:solidFill>
                  <a:srgbClr val="53585F"/>
                </a:solidFill>
                <a:latin typeface="Arial"/>
                <a:cs typeface="Arial"/>
              </a:rPr>
              <a:t>Slides</a:t>
            </a:r>
            <a:r>
              <a:rPr sz="3800" spc="-4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800" spc="20" dirty="0">
                <a:solidFill>
                  <a:srgbClr val="53585F"/>
                </a:solidFill>
                <a:latin typeface="Arial"/>
                <a:cs typeface="Arial"/>
              </a:rPr>
              <a:t>at:</a:t>
            </a:r>
            <a:r>
              <a:rPr sz="3800" spc="-4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800" u="sng" spc="55" dirty="0">
                <a:solidFill>
                  <a:srgbClr val="53585F"/>
                </a:solidFill>
                <a:uFill>
                  <a:solidFill>
                    <a:srgbClr val="53585F"/>
                  </a:solidFill>
                </a:uFill>
                <a:latin typeface="Arial"/>
                <a:cs typeface="Arial"/>
              </a:rPr>
              <a:t>bit.ly/shiny-quickstart-1</a:t>
            </a:r>
            <a:endParaRPr sz="3800">
              <a:latin typeface="Arial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3082798" y="1502152"/>
            <a:ext cx="13825855" cy="16681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95"/>
              </a:spcBef>
            </a:pPr>
            <a:r>
              <a:rPr sz="4850" u="none" spc="-25" dirty="0">
                <a:solidFill>
                  <a:srgbClr val="000000"/>
                </a:solidFill>
              </a:rPr>
              <a:t>Use</a:t>
            </a:r>
            <a:r>
              <a:rPr sz="4850" u="none" spc="-5" dirty="0">
                <a:solidFill>
                  <a:srgbClr val="000000"/>
                </a:solidFill>
              </a:rPr>
              <a:t> </a:t>
            </a:r>
            <a:r>
              <a:rPr sz="4850" u="none" spc="35" dirty="0">
                <a:solidFill>
                  <a:srgbClr val="000000"/>
                </a:solidFill>
              </a:rPr>
              <a:t>the</a:t>
            </a:r>
            <a:r>
              <a:rPr sz="4850" u="none" spc="-5" dirty="0">
                <a:solidFill>
                  <a:srgbClr val="000000"/>
                </a:solidFill>
              </a:rPr>
              <a:t> </a:t>
            </a:r>
            <a:r>
              <a:rPr sz="4850" b="1" u="none" spc="-25" dirty="0">
                <a:solidFill>
                  <a:srgbClr val="5F327C"/>
                </a:solidFill>
                <a:latin typeface="Arial"/>
                <a:cs typeface="Arial"/>
              </a:rPr>
              <a:t>render*()</a:t>
            </a:r>
            <a:r>
              <a:rPr sz="4850" b="1" u="none" dirty="0">
                <a:solidFill>
                  <a:srgbClr val="5F327C"/>
                </a:solidFill>
                <a:latin typeface="Arial"/>
                <a:cs typeface="Arial"/>
              </a:rPr>
              <a:t> </a:t>
            </a:r>
            <a:r>
              <a:rPr sz="4850" u="none" spc="70" dirty="0">
                <a:solidFill>
                  <a:srgbClr val="000000"/>
                </a:solidFill>
              </a:rPr>
              <a:t>function</a:t>
            </a:r>
            <a:r>
              <a:rPr sz="4850" u="none" spc="-5" dirty="0">
                <a:solidFill>
                  <a:srgbClr val="000000"/>
                </a:solidFill>
              </a:rPr>
              <a:t> </a:t>
            </a:r>
            <a:r>
              <a:rPr sz="4850" u="none" spc="70" dirty="0">
                <a:solidFill>
                  <a:srgbClr val="000000"/>
                </a:solidFill>
              </a:rPr>
              <a:t>that</a:t>
            </a:r>
            <a:r>
              <a:rPr sz="4850" u="none" dirty="0">
                <a:solidFill>
                  <a:srgbClr val="000000"/>
                </a:solidFill>
              </a:rPr>
              <a:t> </a:t>
            </a:r>
            <a:r>
              <a:rPr sz="4850" u="none" spc="5" dirty="0">
                <a:solidFill>
                  <a:srgbClr val="000000"/>
                </a:solidFill>
              </a:rPr>
              <a:t>creates</a:t>
            </a:r>
            <a:r>
              <a:rPr sz="4850" u="none" spc="-5" dirty="0">
                <a:solidFill>
                  <a:srgbClr val="000000"/>
                </a:solidFill>
              </a:rPr>
              <a:t> </a:t>
            </a:r>
            <a:r>
              <a:rPr sz="4850" u="none" spc="35" dirty="0">
                <a:solidFill>
                  <a:srgbClr val="000000"/>
                </a:solidFill>
              </a:rPr>
              <a:t>the</a:t>
            </a:r>
            <a:r>
              <a:rPr sz="4850" u="none" dirty="0">
                <a:solidFill>
                  <a:srgbClr val="000000"/>
                </a:solidFill>
              </a:rPr>
              <a:t> </a:t>
            </a:r>
            <a:r>
              <a:rPr sz="4850" u="none" spc="70" dirty="0">
                <a:solidFill>
                  <a:srgbClr val="000000"/>
                </a:solidFill>
              </a:rPr>
              <a:t>type</a:t>
            </a:r>
            <a:r>
              <a:rPr sz="4850" u="none" spc="-5" dirty="0">
                <a:solidFill>
                  <a:srgbClr val="000000"/>
                </a:solidFill>
              </a:rPr>
              <a:t> </a:t>
            </a:r>
            <a:r>
              <a:rPr sz="4850" u="none" spc="90" dirty="0">
                <a:solidFill>
                  <a:srgbClr val="000000"/>
                </a:solidFill>
              </a:rPr>
              <a:t>of </a:t>
            </a:r>
            <a:r>
              <a:rPr sz="4850" u="none" spc="-1330" dirty="0">
                <a:solidFill>
                  <a:srgbClr val="000000"/>
                </a:solidFill>
              </a:rPr>
              <a:t> </a:t>
            </a:r>
            <a:r>
              <a:rPr sz="4850" u="none" spc="110" dirty="0">
                <a:solidFill>
                  <a:srgbClr val="000000"/>
                </a:solidFill>
              </a:rPr>
              <a:t>output</a:t>
            </a:r>
            <a:r>
              <a:rPr sz="4850" u="none" spc="-5" dirty="0">
                <a:solidFill>
                  <a:srgbClr val="000000"/>
                </a:solidFill>
              </a:rPr>
              <a:t> </a:t>
            </a:r>
            <a:r>
              <a:rPr sz="4850" u="none" spc="35" dirty="0">
                <a:solidFill>
                  <a:srgbClr val="000000"/>
                </a:solidFill>
              </a:rPr>
              <a:t>you</a:t>
            </a:r>
            <a:r>
              <a:rPr sz="4850" u="none" dirty="0">
                <a:solidFill>
                  <a:srgbClr val="000000"/>
                </a:solidFill>
              </a:rPr>
              <a:t> </a:t>
            </a:r>
            <a:r>
              <a:rPr sz="4850" u="none" spc="50" dirty="0">
                <a:solidFill>
                  <a:srgbClr val="000000"/>
                </a:solidFill>
              </a:rPr>
              <a:t>wish</a:t>
            </a:r>
            <a:r>
              <a:rPr sz="4850" u="none" dirty="0">
                <a:solidFill>
                  <a:srgbClr val="000000"/>
                </a:solidFill>
              </a:rPr>
              <a:t> </a:t>
            </a:r>
            <a:r>
              <a:rPr sz="4850" u="none" spc="135" dirty="0">
                <a:solidFill>
                  <a:srgbClr val="000000"/>
                </a:solidFill>
              </a:rPr>
              <a:t>to</a:t>
            </a:r>
            <a:r>
              <a:rPr sz="4850" u="none" spc="-5" dirty="0">
                <a:solidFill>
                  <a:srgbClr val="000000"/>
                </a:solidFill>
              </a:rPr>
              <a:t> </a:t>
            </a:r>
            <a:r>
              <a:rPr sz="4850" u="none" spc="5" dirty="0">
                <a:solidFill>
                  <a:srgbClr val="000000"/>
                </a:solidFill>
              </a:rPr>
              <a:t>make.</a:t>
            </a:r>
            <a:endParaRPr sz="48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436146" y="4595633"/>
            <a:ext cx="3293110" cy="63119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75"/>
              </a:spcBef>
            </a:pPr>
            <a:r>
              <a:rPr sz="1950" spc="-5" dirty="0">
                <a:latin typeface="Arial"/>
                <a:cs typeface="Arial"/>
              </a:rPr>
              <a:t>(from </a:t>
            </a:r>
            <a:r>
              <a:rPr sz="1950" spc="-25" dirty="0">
                <a:latin typeface="Arial"/>
                <a:cs typeface="Arial"/>
              </a:rPr>
              <a:t>a</a:t>
            </a:r>
            <a:r>
              <a:rPr sz="1950" dirty="0">
                <a:latin typeface="Arial"/>
                <a:cs typeface="Arial"/>
              </a:rPr>
              <a:t> </a:t>
            </a:r>
            <a:r>
              <a:rPr sz="1950" spc="30" dirty="0">
                <a:latin typeface="Arial"/>
                <a:cs typeface="Arial"/>
              </a:rPr>
              <a:t>data</a:t>
            </a:r>
            <a:r>
              <a:rPr sz="1950" dirty="0">
                <a:latin typeface="Arial"/>
                <a:cs typeface="Arial"/>
              </a:rPr>
              <a:t> </a:t>
            </a:r>
            <a:r>
              <a:rPr sz="1950" spc="10" dirty="0">
                <a:latin typeface="Arial"/>
                <a:cs typeface="Arial"/>
              </a:rPr>
              <a:t>frame,</a:t>
            </a:r>
            <a:r>
              <a:rPr sz="1950" dirty="0">
                <a:latin typeface="Arial"/>
                <a:cs typeface="Arial"/>
              </a:rPr>
              <a:t> </a:t>
            </a:r>
            <a:r>
              <a:rPr sz="1950" spc="25" dirty="0">
                <a:latin typeface="Arial"/>
                <a:cs typeface="Arial"/>
              </a:rPr>
              <a:t>matrix,</a:t>
            </a:r>
            <a:r>
              <a:rPr sz="1950" dirty="0">
                <a:latin typeface="Arial"/>
                <a:cs typeface="Arial"/>
              </a:rPr>
              <a:t> </a:t>
            </a:r>
            <a:r>
              <a:rPr sz="1950" spc="30" dirty="0">
                <a:latin typeface="Arial"/>
                <a:cs typeface="Arial"/>
              </a:rPr>
              <a:t>or </a:t>
            </a:r>
            <a:r>
              <a:rPr sz="1950" spc="-530" dirty="0">
                <a:latin typeface="Arial"/>
                <a:cs typeface="Arial"/>
              </a:rPr>
              <a:t> </a:t>
            </a:r>
            <a:r>
              <a:rPr sz="1950" spc="25" dirty="0">
                <a:latin typeface="Arial"/>
                <a:cs typeface="Arial"/>
              </a:rPr>
              <a:t>other</a:t>
            </a:r>
            <a:r>
              <a:rPr sz="1950" dirty="0">
                <a:latin typeface="Arial"/>
                <a:cs typeface="Arial"/>
              </a:rPr>
              <a:t> </a:t>
            </a:r>
            <a:r>
              <a:rPr sz="1950" spc="25" dirty="0">
                <a:latin typeface="Arial"/>
                <a:cs typeface="Arial"/>
              </a:rPr>
              <a:t>table-like</a:t>
            </a:r>
            <a:r>
              <a:rPr sz="1950" dirty="0">
                <a:latin typeface="Arial"/>
                <a:cs typeface="Arial"/>
              </a:rPr>
              <a:t> </a:t>
            </a:r>
            <a:r>
              <a:rPr sz="1950" spc="10" dirty="0">
                <a:latin typeface="Arial"/>
                <a:cs typeface="Arial"/>
              </a:rPr>
              <a:t>structure)</a:t>
            </a:r>
            <a:endParaRPr sz="19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717883" y="8146870"/>
            <a:ext cx="3293110" cy="63119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75"/>
              </a:spcBef>
            </a:pPr>
            <a:r>
              <a:rPr sz="1950" spc="-5" dirty="0">
                <a:latin typeface="Arial"/>
                <a:cs typeface="Arial"/>
              </a:rPr>
              <a:t>(from </a:t>
            </a:r>
            <a:r>
              <a:rPr sz="1950" spc="-25" dirty="0">
                <a:latin typeface="Arial"/>
                <a:cs typeface="Arial"/>
              </a:rPr>
              <a:t>a</a:t>
            </a:r>
            <a:r>
              <a:rPr sz="1950" dirty="0">
                <a:latin typeface="Arial"/>
                <a:cs typeface="Arial"/>
              </a:rPr>
              <a:t> </a:t>
            </a:r>
            <a:r>
              <a:rPr sz="1950" spc="30" dirty="0">
                <a:latin typeface="Arial"/>
                <a:cs typeface="Arial"/>
              </a:rPr>
              <a:t>data</a:t>
            </a:r>
            <a:r>
              <a:rPr sz="1950" dirty="0">
                <a:latin typeface="Arial"/>
                <a:cs typeface="Arial"/>
              </a:rPr>
              <a:t> </a:t>
            </a:r>
            <a:r>
              <a:rPr sz="1950" spc="10" dirty="0">
                <a:latin typeface="Arial"/>
                <a:cs typeface="Arial"/>
              </a:rPr>
              <a:t>frame,</a:t>
            </a:r>
            <a:r>
              <a:rPr sz="1950" dirty="0">
                <a:latin typeface="Arial"/>
                <a:cs typeface="Arial"/>
              </a:rPr>
              <a:t> </a:t>
            </a:r>
            <a:r>
              <a:rPr sz="1950" spc="25" dirty="0">
                <a:latin typeface="Arial"/>
                <a:cs typeface="Arial"/>
              </a:rPr>
              <a:t>matrix,</a:t>
            </a:r>
            <a:r>
              <a:rPr sz="1950" dirty="0">
                <a:latin typeface="Arial"/>
                <a:cs typeface="Arial"/>
              </a:rPr>
              <a:t> </a:t>
            </a:r>
            <a:r>
              <a:rPr sz="1950" spc="30" dirty="0">
                <a:latin typeface="Arial"/>
                <a:cs typeface="Arial"/>
              </a:rPr>
              <a:t>or </a:t>
            </a:r>
            <a:r>
              <a:rPr sz="1950" spc="-530" dirty="0">
                <a:latin typeface="Arial"/>
                <a:cs typeface="Arial"/>
              </a:rPr>
              <a:t> </a:t>
            </a:r>
            <a:r>
              <a:rPr sz="1950" spc="25" dirty="0">
                <a:latin typeface="Arial"/>
                <a:cs typeface="Arial"/>
              </a:rPr>
              <a:t>other</a:t>
            </a:r>
            <a:r>
              <a:rPr sz="1950" dirty="0">
                <a:latin typeface="Arial"/>
                <a:cs typeface="Arial"/>
              </a:rPr>
              <a:t> </a:t>
            </a:r>
            <a:r>
              <a:rPr sz="1950" spc="25" dirty="0">
                <a:latin typeface="Arial"/>
                <a:cs typeface="Arial"/>
              </a:rPr>
              <a:t>table-like</a:t>
            </a:r>
            <a:r>
              <a:rPr sz="1950" dirty="0">
                <a:latin typeface="Arial"/>
                <a:cs typeface="Arial"/>
              </a:rPr>
              <a:t> </a:t>
            </a:r>
            <a:r>
              <a:rPr sz="1950" spc="10" dirty="0">
                <a:latin typeface="Arial"/>
                <a:cs typeface="Arial"/>
              </a:rPr>
              <a:t>structure)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716420" y="60386"/>
            <a:ext cx="7234555" cy="603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800" spc="-5" dirty="0">
                <a:solidFill>
                  <a:srgbClr val="53585F"/>
                </a:solidFill>
                <a:latin typeface="Arial"/>
                <a:cs typeface="Arial"/>
              </a:rPr>
              <a:t>Slides</a:t>
            </a:r>
            <a:r>
              <a:rPr sz="3800" spc="-4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800" spc="20" dirty="0">
                <a:solidFill>
                  <a:srgbClr val="53585F"/>
                </a:solidFill>
                <a:latin typeface="Arial"/>
                <a:cs typeface="Arial"/>
              </a:rPr>
              <a:t>at:</a:t>
            </a:r>
            <a:r>
              <a:rPr sz="3800" spc="-4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800" u="sng" spc="55" dirty="0">
                <a:solidFill>
                  <a:srgbClr val="53585F"/>
                </a:solidFill>
                <a:uFill>
                  <a:solidFill>
                    <a:srgbClr val="53585F"/>
                  </a:solidFill>
                </a:uFill>
                <a:latin typeface="Arial"/>
                <a:cs typeface="Arial"/>
              </a:rPr>
              <a:t>bit.ly/shiny-quickstart-1</a:t>
            </a:r>
            <a:endParaRPr sz="3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010410" y="3863756"/>
            <a:ext cx="15968344" cy="1309370"/>
            <a:chOff x="2010410" y="3863756"/>
            <a:chExt cx="15968344" cy="1309370"/>
          </a:xfrm>
        </p:grpSpPr>
        <p:sp>
          <p:nvSpPr>
            <p:cNvPr id="8" name="object 8"/>
            <p:cNvSpPr/>
            <p:nvPr/>
          </p:nvSpPr>
          <p:spPr>
            <a:xfrm>
              <a:off x="2010397" y="4115060"/>
              <a:ext cx="15706725" cy="1057910"/>
            </a:xfrm>
            <a:custGeom>
              <a:avLst/>
              <a:gdLst/>
              <a:ahLst/>
              <a:cxnLst/>
              <a:rect l="l" t="t" r="r" b="b"/>
              <a:pathLst>
                <a:path w="15706725" h="1057910">
                  <a:moveTo>
                    <a:pt x="15706332" y="0"/>
                  </a:moveTo>
                  <a:lnTo>
                    <a:pt x="0" y="0"/>
                  </a:lnTo>
                  <a:lnTo>
                    <a:pt x="0" y="848144"/>
                  </a:lnTo>
                  <a:lnTo>
                    <a:pt x="0" y="1057567"/>
                  </a:lnTo>
                  <a:lnTo>
                    <a:pt x="15706332" y="1057567"/>
                  </a:lnTo>
                  <a:lnTo>
                    <a:pt x="15706332" y="848144"/>
                  </a:lnTo>
                  <a:lnTo>
                    <a:pt x="15706332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72182" y="3863756"/>
              <a:ext cx="15706725" cy="1099820"/>
            </a:xfrm>
            <a:custGeom>
              <a:avLst/>
              <a:gdLst/>
              <a:ahLst/>
              <a:cxnLst/>
              <a:rect l="l" t="t" r="r" b="b"/>
              <a:pathLst>
                <a:path w="15706725" h="1099820">
                  <a:moveTo>
                    <a:pt x="0" y="0"/>
                  </a:moveTo>
                  <a:lnTo>
                    <a:pt x="15706328" y="0"/>
                  </a:lnTo>
                  <a:lnTo>
                    <a:pt x="15706328" y="1099442"/>
                  </a:lnTo>
                  <a:lnTo>
                    <a:pt x="0" y="1099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272182" y="4115058"/>
            <a:ext cx="15706725" cy="848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595">
              <a:lnSpc>
                <a:spcPts val="5220"/>
              </a:lnSpc>
            </a:pPr>
            <a:r>
              <a:rPr sz="4950" spc="-5" dirty="0">
                <a:solidFill>
                  <a:srgbClr val="002452"/>
                </a:solidFill>
                <a:latin typeface="Courier New"/>
                <a:cs typeface="Courier New"/>
              </a:rPr>
              <a:t>renderPlot(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{</a:t>
            </a:r>
            <a:r>
              <a:rPr sz="4950" spc="-10" dirty="0">
                <a:solidFill>
                  <a:srgbClr val="0365C0"/>
                </a:solidFill>
                <a:latin typeface="Courier New"/>
                <a:cs typeface="Courier New"/>
              </a:rPr>
              <a:t> hist(rnorm(100)) </a:t>
            </a:r>
            <a:r>
              <a:rPr sz="4950" dirty="0">
                <a:solidFill>
                  <a:srgbClr val="0365C0"/>
                </a:solidFill>
                <a:latin typeface="Courier New"/>
                <a:cs typeface="Courier New"/>
              </a:rPr>
              <a:t>}</a:t>
            </a:r>
            <a:r>
              <a:rPr sz="4950" dirty="0">
                <a:solidFill>
                  <a:srgbClr val="002452"/>
                </a:solidFill>
                <a:latin typeface="Courier New"/>
                <a:cs typeface="Courier New"/>
              </a:rPr>
              <a:t>)</a:t>
            </a:r>
            <a:endParaRPr sz="4950" dirty="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469018" y="1120636"/>
            <a:ext cx="9166225" cy="2266950"/>
          </a:xfrm>
          <a:prstGeom prst="rect">
            <a:avLst/>
          </a:prstGeom>
        </p:spPr>
        <p:txBody>
          <a:bodyPr vert="horz" wrap="square" lIns="0" tIns="2012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5"/>
              </a:spcBef>
            </a:pPr>
            <a:r>
              <a:rPr sz="8250" u="none" spc="-195" dirty="0">
                <a:solidFill>
                  <a:srgbClr val="000000"/>
                </a:solidFill>
              </a:rPr>
              <a:t>render*()</a:t>
            </a:r>
            <a:endParaRPr sz="8250"/>
          </a:p>
          <a:p>
            <a:pPr algn="ctr">
              <a:lnSpc>
                <a:spcPct val="100000"/>
              </a:lnSpc>
              <a:spcBef>
                <a:spcPts val="855"/>
              </a:spcBef>
            </a:pPr>
            <a:r>
              <a:rPr sz="4500" u="none" spc="-60" dirty="0">
                <a:solidFill>
                  <a:srgbClr val="000000"/>
                </a:solidFill>
              </a:rPr>
              <a:t>Builds</a:t>
            </a:r>
            <a:r>
              <a:rPr sz="4500" u="none" dirty="0">
                <a:solidFill>
                  <a:srgbClr val="000000"/>
                </a:solidFill>
              </a:rPr>
              <a:t> </a:t>
            </a:r>
            <a:r>
              <a:rPr sz="4500" u="none" spc="-90" dirty="0">
                <a:solidFill>
                  <a:srgbClr val="000000"/>
                </a:solidFill>
              </a:rPr>
              <a:t>reactive</a:t>
            </a:r>
            <a:r>
              <a:rPr sz="4500" u="none" dirty="0">
                <a:solidFill>
                  <a:srgbClr val="000000"/>
                </a:solidFill>
              </a:rPr>
              <a:t> </a:t>
            </a:r>
            <a:r>
              <a:rPr sz="4500" u="none" spc="25" dirty="0">
                <a:solidFill>
                  <a:srgbClr val="000000"/>
                </a:solidFill>
              </a:rPr>
              <a:t>output</a:t>
            </a:r>
            <a:r>
              <a:rPr sz="4500" u="none" spc="5" dirty="0">
                <a:solidFill>
                  <a:srgbClr val="000000"/>
                </a:solidFill>
              </a:rPr>
              <a:t> </a:t>
            </a:r>
            <a:r>
              <a:rPr sz="4500" u="none" spc="55" dirty="0">
                <a:solidFill>
                  <a:srgbClr val="000000"/>
                </a:solidFill>
              </a:rPr>
              <a:t>to</a:t>
            </a:r>
            <a:r>
              <a:rPr sz="4500" u="none" dirty="0">
                <a:solidFill>
                  <a:srgbClr val="000000"/>
                </a:solidFill>
              </a:rPr>
              <a:t> </a:t>
            </a:r>
            <a:r>
              <a:rPr sz="4500" u="none" spc="-70" dirty="0">
                <a:solidFill>
                  <a:srgbClr val="000000"/>
                </a:solidFill>
              </a:rPr>
              <a:t>display</a:t>
            </a:r>
            <a:r>
              <a:rPr sz="4500" u="none" dirty="0">
                <a:solidFill>
                  <a:srgbClr val="000000"/>
                </a:solidFill>
              </a:rPr>
              <a:t> </a:t>
            </a:r>
            <a:r>
              <a:rPr sz="4500" u="none" spc="-114" dirty="0">
                <a:solidFill>
                  <a:srgbClr val="000000"/>
                </a:solidFill>
              </a:rPr>
              <a:t>in</a:t>
            </a:r>
            <a:r>
              <a:rPr sz="4500" u="none" spc="5" dirty="0">
                <a:solidFill>
                  <a:srgbClr val="000000"/>
                </a:solidFill>
              </a:rPr>
              <a:t> </a:t>
            </a:r>
            <a:r>
              <a:rPr sz="4500" u="none" spc="-195" dirty="0">
                <a:solidFill>
                  <a:srgbClr val="000000"/>
                </a:solidFill>
              </a:rPr>
              <a:t>UI</a:t>
            </a:r>
            <a:endParaRPr sz="4500"/>
          </a:p>
        </p:txBody>
      </p:sp>
      <p:sp>
        <p:nvSpPr>
          <p:cNvPr id="12" name="object 12"/>
          <p:cNvSpPr/>
          <p:nvPr/>
        </p:nvSpPr>
        <p:spPr>
          <a:xfrm>
            <a:off x="10240526" y="5620496"/>
            <a:ext cx="6419215" cy="2714625"/>
          </a:xfrm>
          <a:custGeom>
            <a:avLst/>
            <a:gdLst/>
            <a:ahLst/>
            <a:cxnLst/>
            <a:rect l="l" t="t" r="r" b="b"/>
            <a:pathLst>
              <a:path w="6419215" h="2714625">
                <a:moveTo>
                  <a:pt x="6254814" y="546854"/>
                </a:moveTo>
                <a:lnTo>
                  <a:pt x="169926" y="546854"/>
                </a:lnTo>
                <a:lnTo>
                  <a:pt x="125580" y="552955"/>
                </a:lnTo>
                <a:lnTo>
                  <a:pt x="85220" y="570113"/>
                </a:lnTo>
                <a:lnTo>
                  <a:pt x="50663" y="596610"/>
                </a:lnTo>
                <a:lnTo>
                  <a:pt x="23729" y="630729"/>
                </a:lnTo>
                <a:lnTo>
                  <a:pt x="6235" y="670753"/>
                </a:lnTo>
                <a:lnTo>
                  <a:pt x="0" y="714964"/>
                </a:lnTo>
                <a:lnTo>
                  <a:pt x="0" y="2546060"/>
                </a:lnTo>
                <a:lnTo>
                  <a:pt x="6235" y="2590283"/>
                </a:lnTo>
                <a:lnTo>
                  <a:pt x="23729" y="2630336"/>
                </a:lnTo>
                <a:lnTo>
                  <a:pt x="50663" y="2664493"/>
                </a:lnTo>
                <a:lnTo>
                  <a:pt x="85220" y="2691028"/>
                </a:lnTo>
                <a:lnTo>
                  <a:pt x="125580" y="2708215"/>
                </a:lnTo>
                <a:lnTo>
                  <a:pt x="169926" y="2714327"/>
                </a:lnTo>
                <a:lnTo>
                  <a:pt x="6254814" y="2714327"/>
                </a:lnTo>
                <a:lnTo>
                  <a:pt x="6298712" y="2708215"/>
                </a:lnTo>
                <a:lnTo>
                  <a:pt x="6337946" y="2691028"/>
                </a:lnTo>
                <a:lnTo>
                  <a:pt x="6371036" y="2664493"/>
                </a:lnTo>
                <a:lnTo>
                  <a:pt x="6396503" y="2630336"/>
                </a:lnTo>
                <a:lnTo>
                  <a:pt x="6412868" y="2590283"/>
                </a:lnTo>
                <a:lnTo>
                  <a:pt x="6418652" y="2546060"/>
                </a:lnTo>
                <a:lnTo>
                  <a:pt x="6418652" y="714964"/>
                </a:lnTo>
                <a:lnTo>
                  <a:pt x="6412868" y="670753"/>
                </a:lnTo>
                <a:lnTo>
                  <a:pt x="6396503" y="630729"/>
                </a:lnTo>
                <a:lnTo>
                  <a:pt x="6371036" y="596610"/>
                </a:lnTo>
                <a:lnTo>
                  <a:pt x="6337946" y="570113"/>
                </a:lnTo>
                <a:lnTo>
                  <a:pt x="6298712" y="552955"/>
                </a:lnTo>
                <a:lnTo>
                  <a:pt x="6254814" y="546854"/>
                </a:lnTo>
                <a:close/>
              </a:path>
              <a:path w="6419215" h="2714625">
                <a:moveTo>
                  <a:pt x="2001677" y="0"/>
                </a:moveTo>
                <a:lnTo>
                  <a:pt x="1896968" y="546854"/>
                </a:lnTo>
                <a:lnTo>
                  <a:pt x="2106386" y="546854"/>
                </a:lnTo>
                <a:lnTo>
                  <a:pt x="2001677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529115" y="6510218"/>
            <a:ext cx="5847715" cy="14306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614805" marR="5080" indent="-1602740">
              <a:lnSpc>
                <a:spcPct val="100000"/>
              </a:lnSpc>
              <a:spcBef>
                <a:spcPts val="114"/>
              </a:spcBef>
            </a:pPr>
            <a:r>
              <a:rPr sz="4600" spc="90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r>
              <a:rPr sz="4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110" dirty="0">
                <a:solidFill>
                  <a:srgbClr val="FFFFFF"/>
                </a:solidFill>
                <a:latin typeface="Arial"/>
                <a:cs typeface="Arial"/>
              </a:rPr>
              <a:t>block</a:t>
            </a:r>
            <a:r>
              <a:rPr sz="4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70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4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60" dirty="0">
                <a:solidFill>
                  <a:srgbClr val="FFFFFF"/>
                </a:solidFill>
                <a:latin typeface="Arial"/>
                <a:cs typeface="Arial"/>
              </a:rPr>
              <a:t>builds </a:t>
            </a:r>
            <a:r>
              <a:rPr sz="4600" spc="-12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4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90" dirty="0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4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586247" y="5508685"/>
            <a:ext cx="5246370" cy="2837180"/>
          </a:xfrm>
          <a:custGeom>
            <a:avLst/>
            <a:gdLst/>
            <a:ahLst/>
            <a:cxnLst/>
            <a:rect l="l" t="t" r="r" b="b"/>
            <a:pathLst>
              <a:path w="5246370" h="2837179">
                <a:moveTo>
                  <a:pt x="5083067" y="679607"/>
                </a:moveTo>
                <a:lnTo>
                  <a:pt x="168623" y="679607"/>
                </a:lnTo>
                <a:lnTo>
                  <a:pt x="124373" y="685303"/>
                </a:lnTo>
                <a:lnTo>
                  <a:pt x="84254" y="701448"/>
                </a:lnTo>
                <a:lnTo>
                  <a:pt x="50012" y="726630"/>
                </a:lnTo>
                <a:lnTo>
                  <a:pt x="23391" y="759433"/>
                </a:lnTo>
                <a:lnTo>
                  <a:pt x="6138" y="798445"/>
                </a:lnTo>
                <a:lnTo>
                  <a:pt x="0" y="842251"/>
                </a:lnTo>
                <a:lnTo>
                  <a:pt x="0" y="2673347"/>
                </a:lnTo>
                <a:lnTo>
                  <a:pt x="6138" y="2717200"/>
                </a:lnTo>
                <a:lnTo>
                  <a:pt x="23391" y="2756326"/>
                </a:lnTo>
                <a:lnTo>
                  <a:pt x="50012" y="2789278"/>
                </a:lnTo>
                <a:lnTo>
                  <a:pt x="84254" y="2814608"/>
                </a:lnTo>
                <a:lnTo>
                  <a:pt x="124373" y="2830868"/>
                </a:lnTo>
                <a:lnTo>
                  <a:pt x="168623" y="2836609"/>
                </a:lnTo>
                <a:lnTo>
                  <a:pt x="5083067" y="2836609"/>
                </a:lnTo>
                <a:lnTo>
                  <a:pt x="5126888" y="2830868"/>
                </a:lnTo>
                <a:lnTo>
                  <a:pt x="5165937" y="2814608"/>
                </a:lnTo>
                <a:lnTo>
                  <a:pt x="5198789" y="2789278"/>
                </a:lnTo>
                <a:lnTo>
                  <a:pt x="5224019" y="2756325"/>
                </a:lnTo>
                <a:lnTo>
                  <a:pt x="5240202" y="2717199"/>
                </a:lnTo>
                <a:lnTo>
                  <a:pt x="5245913" y="2673347"/>
                </a:lnTo>
                <a:lnTo>
                  <a:pt x="5245913" y="842251"/>
                </a:lnTo>
                <a:lnTo>
                  <a:pt x="5240202" y="798445"/>
                </a:lnTo>
                <a:lnTo>
                  <a:pt x="5224019" y="759433"/>
                </a:lnTo>
                <a:lnTo>
                  <a:pt x="5198789" y="726630"/>
                </a:lnTo>
                <a:lnTo>
                  <a:pt x="5165937" y="701448"/>
                </a:lnTo>
                <a:lnTo>
                  <a:pt x="5126888" y="685303"/>
                </a:lnTo>
                <a:lnTo>
                  <a:pt x="5083067" y="679607"/>
                </a:lnTo>
                <a:close/>
              </a:path>
              <a:path w="5246370" h="2837179">
                <a:moveTo>
                  <a:pt x="858719" y="0"/>
                </a:moveTo>
                <a:lnTo>
                  <a:pt x="754338" y="679607"/>
                </a:lnTo>
                <a:lnTo>
                  <a:pt x="963428" y="679607"/>
                </a:lnTo>
                <a:lnTo>
                  <a:pt x="858719" y="0"/>
                </a:lnTo>
                <a:close/>
              </a:path>
            </a:pathLst>
          </a:custGeom>
          <a:solidFill>
            <a:srgbClr val="0024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054453" y="6525693"/>
            <a:ext cx="4315460" cy="14306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516380" marR="5080" indent="-1504315">
              <a:lnSpc>
                <a:spcPct val="100000"/>
              </a:lnSpc>
              <a:spcBef>
                <a:spcPts val="114"/>
              </a:spcBef>
            </a:pPr>
            <a:r>
              <a:rPr sz="4600" spc="70" dirty="0">
                <a:solidFill>
                  <a:srgbClr val="FFFFFF"/>
                </a:solidFill>
                <a:latin typeface="Arial"/>
                <a:cs typeface="Arial"/>
              </a:rPr>
              <a:t>type</a:t>
            </a:r>
            <a:r>
              <a:rPr sz="4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9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4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90" dirty="0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r>
              <a:rPr sz="4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13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4600" spc="-12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70" dirty="0">
                <a:solidFill>
                  <a:srgbClr val="FFFFFF"/>
                </a:solidFill>
                <a:latin typeface="Arial"/>
                <a:cs typeface="Arial"/>
              </a:rPr>
              <a:t>build</a:t>
            </a:r>
            <a:endParaRPr sz="46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586247" y="5512920"/>
            <a:ext cx="1811655" cy="0"/>
          </a:xfrm>
          <a:custGeom>
            <a:avLst/>
            <a:gdLst/>
            <a:ahLst/>
            <a:cxnLst/>
            <a:rect l="l" t="t" r="r" b="b"/>
            <a:pathLst>
              <a:path w="1811654">
                <a:moveTo>
                  <a:pt x="0" y="0"/>
                </a:moveTo>
                <a:lnTo>
                  <a:pt x="1811463" y="0"/>
                </a:lnTo>
              </a:path>
            </a:pathLst>
          </a:custGeom>
          <a:ln w="94237">
            <a:solidFill>
              <a:srgbClr val="0024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716420" y="60386"/>
            <a:ext cx="7234555" cy="603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800" spc="-5" dirty="0">
                <a:solidFill>
                  <a:srgbClr val="53585F"/>
                </a:solidFill>
                <a:latin typeface="Arial"/>
                <a:cs typeface="Arial"/>
              </a:rPr>
              <a:t>Slides</a:t>
            </a:r>
            <a:r>
              <a:rPr sz="3800" spc="-4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800" spc="20" dirty="0">
                <a:solidFill>
                  <a:srgbClr val="53585F"/>
                </a:solidFill>
                <a:latin typeface="Arial"/>
                <a:cs typeface="Arial"/>
              </a:rPr>
              <a:t>at:</a:t>
            </a:r>
            <a:r>
              <a:rPr sz="3800" spc="-4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800" u="sng" spc="55" dirty="0">
                <a:solidFill>
                  <a:srgbClr val="53585F"/>
                </a:solidFill>
                <a:uFill>
                  <a:solidFill>
                    <a:srgbClr val="53585F"/>
                  </a:solidFill>
                </a:uFill>
                <a:latin typeface="Arial"/>
                <a:cs typeface="Arial"/>
              </a:rPr>
              <a:t>bit.ly/shiny-quickstart-1</a:t>
            </a:r>
            <a:endParaRPr sz="3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41841" y="2164549"/>
            <a:ext cx="13525500" cy="9804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250" spc="75" dirty="0">
                <a:latin typeface="Arial"/>
                <a:cs typeface="Arial"/>
              </a:rPr>
              <a:t>Build</a:t>
            </a:r>
            <a:r>
              <a:rPr sz="6250" spc="-10" dirty="0">
                <a:latin typeface="Arial"/>
                <a:cs typeface="Arial"/>
              </a:rPr>
              <a:t> </a:t>
            </a:r>
            <a:r>
              <a:rPr sz="6250" spc="105" dirty="0">
                <a:latin typeface="Arial"/>
                <a:cs typeface="Arial"/>
              </a:rPr>
              <a:t>objects</a:t>
            </a:r>
            <a:r>
              <a:rPr sz="6250" spc="-5" dirty="0">
                <a:latin typeface="Arial"/>
                <a:cs typeface="Arial"/>
              </a:rPr>
              <a:t> </a:t>
            </a:r>
            <a:r>
              <a:rPr sz="6250" spc="175" dirty="0">
                <a:latin typeface="Arial"/>
                <a:cs typeface="Arial"/>
              </a:rPr>
              <a:t>to</a:t>
            </a:r>
            <a:r>
              <a:rPr sz="6250" spc="-5" dirty="0">
                <a:latin typeface="Arial"/>
                <a:cs typeface="Arial"/>
              </a:rPr>
              <a:t> </a:t>
            </a:r>
            <a:r>
              <a:rPr sz="6250" spc="55" dirty="0">
                <a:latin typeface="Arial"/>
                <a:cs typeface="Arial"/>
              </a:rPr>
              <a:t>display</a:t>
            </a:r>
            <a:r>
              <a:rPr sz="6250" spc="-5" dirty="0">
                <a:latin typeface="Arial"/>
                <a:cs typeface="Arial"/>
              </a:rPr>
              <a:t> </a:t>
            </a:r>
            <a:r>
              <a:rPr sz="6250" spc="120" dirty="0">
                <a:latin typeface="Arial"/>
                <a:cs typeface="Arial"/>
              </a:rPr>
              <a:t>with</a:t>
            </a:r>
            <a:r>
              <a:rPr sz="6250" spc="-5" dirty="0">
                <a:latin typeface="Arial"/>
                <a:cs typeface="Arial"/>
              </a:rPr>
              <a:t> </a:t>
            </a:r>
            <a:r>
              <a:rPr sz="6250" b="1" spc="-35" dirty="0">
                <a:solidFill>
                  <a:srgbClr val="5F327C"/>
                </a:solidFill>
                <a:latin typeface="Arial"/>
                <a:cs typeface="Arial"/>
              </a:rPr>
              <a:t>render*()</a:t>
            </a:r>
            <a:endParaRPr sz="6250" dirty="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151736" y="4188354"/>
            <a:ext cx="14314169" cy="5906135"/>
            <a:chOff x="3151736" y="4188354"/>
            <a:chExt cx="14314169" cy="5906135"/>
          </a:xfrm>
        </p:grpSpPr>
        <p:sp>
          <p:nvSpPr>
            <p:cNvPr id="9" name="object 9"/>
            <p:cNvSpPr/>
            <p:nvPr/>
          </p:nvSpPr>
          <p:spPr>
            <a:xfrm>
              <a:off x="3151733" y="4429194"/>
              <a:ext cx="14052550" cy="5664835"/>
            </a:xfrm>
            <a:custGeom>
              <a:avLst/>
              <a:gdLst/>
              <a:ahLst/>
              <a:cxnLst/>
              <a:rect l="l" t="t" r="r" b="b"/>
              <a:pathLst>
                <a:path w="14052550" h="5664834">
                  <a:moveTo>
                    <a:pt x="14051928" y="0"/>
                  </a:moveTo>
                  <a:lnTo>
                    <a:pt x="0" y="0"/>
                  </a:lnTo>
                  <a:lnTo>
                    <a:pt x="0" y="5423916"/>
                  </a:lnTo>
                  <a:lnTo>
                    <a:pt x="0" y="5664746"/>
                  </a:lnTo>
                  <a:lnTo>
                    <a:pt x="14051928" y="5664746"/>
                  </a:lnTo>
                  <a:lnTo>
                    <a:pt x="14051928" y="5423916"/>
                  </a:lnTo>
                  <a:lnTo>
                    <a:pt x="14051928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413508" y="4188354"/>
              <a:ext cx="14052550" cy="5664835"/>
            </a:xfrm>
            <a:custGeom>
              <a:avLst/>
              <a:gdLst/>
              <a:ahLst/>
              <a:cxnLst/>
              <a:rect l="l" t="t" r="r" b="b"/>
              <a:pathLst>
                <a:path w="14052550" h="5664834">
                  <a:moveTo>
                    <a:pt x="0" y="0"/>
                  </a:moveTo>
                  <a:lnTo>
                    <a:pt x="14051928" y="0"/>
                  </a:lnTo>
                  <a:lnTo>
                    <a:pt x="14051928" y="5664748"/>
                  </a:lnTo>
                  <a:lnTo>
                    <a:pt x="0" y="56647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17625" marR="5080" indent="-756285">
              <a:lnSpc>
                <a:spcPct val="142400"/>
              </a:lnSpc>
              <a:spcBef>
                <a:spcPts val="95"/>
              </a:spcBef>
            </a:pPr>
            <a:r>
              <a:rPr dirty="0">
                <a:solidFill>
                  <a:srgbClr val="000000"/>
                </a:solidFill>
              </a:rPr>
              <a:t>server &lt;- function(input, output) </a:t>
            </a:r>
            <a:r>
              <a:rPr spc="5" dirty="0">
                <a:solidFill>
                  <a:srgbClr val="000000"/>
                </a:solidFill>
              </a:rPr>
              <a:t>{ </a:t>
            </a:r>
            <a:r>
              <a:rPr spc="-296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output$hist</a:t>
            </a:r>
            <a:r>
              <a:rPr spc="-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&lt;- </a:t>
            </a:r>
            <a:r>
              <a:rPr spc="5" dirty="0">
                <a:solidFill>
                  <a:srgbClr val="0365C0"/>
                </a:solidFill>
              </a:rPr>
              <a:t>renderPlot({</a:t>
            </a:r>
          </a:p>
          <a:p>
            <a:pPr marL="2073910">
              <a:lnSpc>
                <a:spcPct val="100000"/>
              </a:lnSpc>
              <a:spcBef>
                <a:spcPts val="2515"/>
              </a:spcBef>
            </a:pPr>
            <a:r>
              <a:rPr spc="5" dirty="0">
                <a:solidFill>
                  <a:srgbClr val="0365C0"/>
                </a:solidFill>
              </a:rPr>
              <a:t>hist(rnorm(100))</a:t>
            </a:r>
          </a:p>
          <a:p>
            <a:pPr marL="1317625">
              <a:lnSpc>
                <a:spcPct val="100000"/>
              </a:lnSpc>
              <a:spcBef>
                <a:spcPts val="2515"/>
              </a:spcBef>
            </a:pPr>
            <a:r>
              <a:rPr spc="5" dirty="0">
                <a:solidFill>
                  <a:srgbClr val="0365C0"/>
                </a:solidFill>
              </a:rPr>
              <a:t>})</a:t>
            </a:r>
          </a:p>
          <a:p>
            <a:pPr marL="561975">
              <a:lnSpc>
                <a:spcPct val="100000"/>
              </a:lnSpc>
              <a:spcBef>
                <a:spcPts val="2515"/>
              </a:spcBef>
            </a:pPr>
            <a:r>
              <a:rPr spc="5" dirty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567964" y="1301194"/>
            <a:ext cx="128651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b="1" u="none" spc="55" dirty="0">
                <a:solidFill>
                  <a:srgbClr val="EBEBEB"/>
                </a:solidFill>
                <a:latin typeface="Courier New"/>
                <a:cs typeface="Courier New"/>
              </a:rPr>
              <a:t>2</a:t>
            </a:r>
            <a:endParaRPr sz="164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201008" tIns="201008" rIns="201008" bIns="201008" anchor="t" anchorCtr="0">
            <a:noAutofit/>
          </a:bodyPr>
          <a:lstStyle/>
          <a:p>
            <a:pPr algn="l" rtl="0"/>
            <a:r>
              <a:rPr lang="en" sz="4800" u="none" dirty="0"/>
              <a:t>Outline</a:t>
            </a:r>
            <a:endParaRPr sz="4800" u="non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C79B46-ACBC-41E0-8876-DC1B0CA71A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51300" indent="0">
              <a:buNone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Briefly go through official tutorial: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https://shiny.rstudio.com/tutorial/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https://github.com/rstudio-education/shiny.rstudio.com-tutorial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1300" indent="0">
              <a:buNone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1300" indent="0">
              <a:buNone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Go through it slowly by your-self</a:t>
            </a:r>
          </a:p>
          <a:p>
            <a:pPr marL="251300" indent="0">
              <a:buNone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1300" indent="0">
              <a:buNone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1300" indent="0">
              <a:buNone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1300" indent="0">
              <a:buNone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1300" indent="0">
              <a:buNone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Brief recap with R-shiny and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Plotly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3082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716420" y="60386"/>
            <a:ext cx="7234555" cy="603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800" spc="-5" dirty="0">
                <a:solidFill>
                  <a:srgbClr val="53585F"/>
                </a:solidFill>
                <a:latin typeface="Arial"/>
                <a:cs typeface="Arial"/>
              </a:rPr>
              <a:t>Slides</a:t>
            </a:r>
            <a:r>
              <a:rPr sz="3800" spc="-4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800" spc="20" dirty="0">
                <a:solidFill>
                  <a:srgbClr val="53585F"/>
                </a:solidFill>
                <a:latin typeface="Arial"/>
                <a:cs typeface="Arial"/>
              </a:rPr>
              <a:t>at:</a:t>
            </a:r>
            <a:r>
              <a:rPr sz="3800" spc="-4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800" u="sng" spc="55" dirty="0">
                <a:solidFill>
                  <a:srgbClr val="53585F"/>
                </a:solidFill>
                <a:uFill>
                  <a:solidFill>
                    <a:srgbClr val="53585F"/>
                  </a:solidFill>
                </a:uFill>
                <a:latin typeface="Arial"/>
                <a:cs typeface="Arial"/>
              </a:rPr>
              <a:t>bit.ly/shiny-quickstart-1</a:t>
            </a:r>
            <a:endParaRPr sz="3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41841" y="2164549"/>
            <a:ext cx="13525500" cy="9804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250" spc="75" dirty="0">
                <a:latin typeface="Arial"/>
                <a:cs typeface="Arial"/>
              </a:rPr>
              <a:t>Build</a:t>
            </a:r>
            <a:r>
              <a:rPr sz="6250" spc="-10" dirty="0">
                <a:latin typeface="Arial"/>
                <a:cs typeface="Arial"/>
              </a:rPr>
              <a:t> </a:t>
            </a:r>
            <a:r>
              <a:rPr sz="6250" spc="105" dirty="0">
                <a:latin typeface="Arial"/>
                <a:cs typeface="Arial"/>
              </a:rPr>
              <a:t>objects</a:t>
            </a:r>
            <a:r>
              <a:rPr sz="6250" spc="-5" dirty="0">
                <a:latin typeface="Arial"/>
                <a:cs typeface="Arial"/>
              </a:rPr>
              <a:t> </a:t>
            </a:r>
            <a:r>
              <a:rPr sz="6250" spc="175" dirty="0">
                <a:latin typeface="Arial"/>
                <a:cs typeface="Arial"/>
              </a:rPr>
              <a:t>to</a:t>
            </a:r>
            <a:r>
              <a:rPr sz="6250" spc="-5" dirty="0">
                <a:latin typeface="Arial"/>
                <a:cs typeface="Arial"/>
              </a:rPr>
              <a:t> </a:t>
            </a:r>
            <a:r>
              <a:rPr sz="6250" spc="55" dirty="0">
                <a:latin typeface="Arial"/>
                <a:cs typeface="Arial"/>
              </a:rPr>
              <a:t>display</a:t>
            </a:r>
            <a:r>
              <a:rPr sz="6250" spc="-5" dirty="0">
                <a:latin typeface="Arial"/>
                <a:cs typeface="Arial"/>
              </a:rPr>
              <a:t> </a:t>
            </a:r>
            <a:r>
              <a:rPr sz="6250" spc="120" dirty="0">
                <a:latin typeface="Arial"/>
                <a:cs typeface="Arial"/>
              </a:rPr>
              <a:t>with</a:t>
            </a:r>
            <a:r>
              <a:rPr sz="6250" spc="-5" dirty="0">
                <a:latin typeface="Arial"/>
                <a:cs typeface="Arial"/>
              </a:rPr>
              <a:t> </a:t>
            </a:r>
            <a:r>
              <a:rPr sz="6250" b="1" spc="-35" dirty="0">
                <a:solidFill>
                  <a:srgbClr val="5F327C"/>
                </a:solidFill>
                <a:latin typeface="Arial"/>
                <a:cs typeface="Arial"/>
              </a:rPr>
              <a:t>render*()</a:t>
            </a:r>
            <a:endParaRPr sz="625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151736" y="4188354"/>
            <a:ext cx="14314169" cy="6523990"/>
            <a:chOff x="3151736" y="4188354"/>
            <a:chExt cx="14314169" cy="6523990"/>
          </a:xfrm>
        </p:grpSpPr>
        <p:sp>
          <p:nvSpPr>
            <p:cNvPr id="9" name="object 9"/>
            <p:cNvSpPr/>
            <p:nvPr/>
          </p:nvSpPr>
          <p:spPr>
            <a:xfrm>
              <a:off x="3151733" y="4429194"/>
              <a:ext cx="14052550" cy="6282690"/>
            </a:xfrm>
            <a:custGeom>
              <a:avLst/>
              <a:gdLst/>
              <a:ahLst/>
              <a:cxnLst/>
              <a:rect l="l" t="t" r="r" b="b"/>
              <a:pathLst>
                <a:path w="14052550" h="6282690">
                  <a:moveTo>
                    <a:pt x="14051928" y="0"/>
                  </a:moveTo>
                  <a:lnTo>
                    <a:pt x="0" y="0"/>
                  </a:lnTo>
                  <a:lnTo>
                    <a:pt x="0" y="6041695"/>
                  </a:lnTo>
                  <a:lnTo>
                    <a:pt x="0" y="6282525"/>
                  </a:lnTo>
                  <a:lnTo>
                    <a:pt x="14051928" y="6282525"/>
                  </a:lnTo>
                  <a:lnTo>
                    <a:pt x="14051928" y="6041695"/>
                  </a:lnTo>
                  <a:lnTo>
                    <a:pt x="14051928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413508" y="4188354"/>
              <a:ext cx="14052550" cy="6282690"/>
            </a:xfrm>
            <a:custGeom>
              <a:avLst/>
              <a:gdLst/>
              <a:ahLst/>
              <a:cxnLst/>
              <a:rect l="l" t="t" r="r" b="b"/>
              <a:pathLst>
                <a:path w="14052550" h="6282690">
                  <a:moveTo>
                    <a:pt x="0" y="0"/>
                  </a:moveTo>
                  <a:lnTo>
                    <a:pt x="14051928" y="0"/>
                  </a:lnTo>
                  <a:lnTo>
                    <a:pt x="14051928" y="6282531"/>
                  </a:lnTo>
                  <a:lnTo>
                    <a:pt x="0" y="62825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699673" y="4131954"/>
            <a:ext cx="13512800" cy="59715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04215" marR="1388745" indent="-692150">
              <a:lnSpc>
                <a:spcPct val="144500"/>
              </a:lnSpc>
              <a:spcBef>
                <a:spcPts val="90"/>
              </a:spcBef>
            </a:pPr>
            <a:r>
              <a:rPr sz="4500" spc="15" dirty="0">
                <a:latin typeface="Courier New"/>
                <a:cs typeface="Courier New"/>
              </a:rPr>
              <a:t>server </a:t>
            </a:r>
            <a:r>
              <a:rPr sz="4500" spc="20" dirty="0">
                <a:latin typeface="Courier New"/>
                <a:cs typeface="Courier New"/>
              </a:rPr>
              <a:t>&lt;- </a:t>
            </a:r>
            <a:r>
              <a:rPr sz="4500" spc="15" dirty="0">
                <a:latin typeface="Courier New"/>
                <a:cs typeface="Courier New"/>
              </a:rPr>
              <a:t>function(input,</a:t>
            </a:r>
            <a:r>
              <a:rPr sz="4500" spc="20" dirty="0">
                <a:latin typeface="Courier New"/>
                <a:cs typeface="Courier New"/>
              </a:rPr>
              <a:t> </a:t>
            </a:r>
            <a:r>
              <a:rPr sz="4500" spc="15" dirty="0">
                <a:latin typeface="Courier New"/>
                <a:cs typeface="Courier New"/>
              </a:rPr>
              <a:t>output)</a:t>
            </a:r>
            <a:r>
              <a:rPr sz="4500" spc="20" dirty="0">
                <a:latin typeface="Courier New"/>
                <a:cs typeface="Courier New"/>
              </a:rPr>
              <a:t> { </a:t>
            </a:r>
            <a:r>
              <a:rPr sz="4500" spc="-2685" dirty="0">
                <a:latin typeface="Courier New"/>
                <a:cs typeface="Courier New"/>
              </a:rPr>
              <a:t> </a:t>
            </a:r>
            <a:r>
              <a:rPr sz="4500" spc="15" dirty="0">
                <a:latin typeface="Courier New"/>
                <a:cs typeface="Courier New"/>
              </a:rPr>
              <a:t>output$hist </a:t>
            </a:r>
            <a:r>
              <a:rPr sz="4500" spc="20" dirty="0">
                <a:latin typeface="Courier New"/>
                <a:cs typeface="Courier New"/>
              </a:rPr>
              <a:t>&lt;- renderPlot({</a:t>
            </a:r>
            <a:endParaRPr sz="4500">
              <a:latin typeface="Courier New"/>
              <a:cs typeface="Courier New"/>
            </a:endParaRPr>
          </a:p>
          <a:p>
            <a:pPr marL="1395730" marR="5080">
              <a:lnSpc>
                <a:spcPct val="144500"/>
              </a:lnSpc>
            </a:pPr>
            <a:r>
              <a:rPr sz="4500" spc="15" dirty="0">
                <a:solidFill>
                  <a:srgbClr val="0365C0"/>
                </a:solidFill>
                <a:latin typeface="Courier New"/>
                <a:cs typeface="Courier New"/>
              </a:rPr>
              <a:t>title </a:t>
            </a:r>
            <a:r>
              <a:rPr sz="4500" spc="20" dirty="0">
                <a:solidFill>
                  <a:srgbClr val="0365C0"/>
                </a:solidFill>
                <a:latin typeface="Courier New"/>
                <a:cs typeface="Courier New"/>
              </a:rPr>
              <a:t>&lt;- </a:t>
            </a:r>
            <a:r>
              <a:rPr sz="4500" spc="15" dirty="0">
                <a:solidFill>
                  <a:srgbClr val="0365C0"/>
                </a:solidFill>
                <a:latin typeface="Courier New"/>
                <a:cs typeface="Courier New"/>
              </a:rPr>
              <a:t>"100</a:t>
            </a:r>
            <a:r>
              <a:rPr sz="4500" spc="2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500" spc="15" dirty="0">
                <a:solidFill>
                  <a:srgbClr val="0365C0"/>
                </a:solidFill>
                <a:latin typeface="Courier New"/>
                <a:cs typeface="Courier New"/>
              </a:rPr>
              <a:t>random</a:t>
            </a:r>
            <a:r>
              <a:rPr sz="4500" spc="2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500" spc="15" dirty="0">
                <a:solidFill>
                  <a:srgbClr val="0365C0"/>
                </a:solidFill>
                <a:latin typeface="Courier New"/>
                <a:cs typeface="Courier New"/>
              </a:rPr>
              <a:t>normal</a:t>
            </a:r>
            <a:r>
              <a:rPr sz="4500" spc="20" dirty="0">
                <a:solidFill>
                  <a:srgbClr val="0365C0"/>
                </a:solidFill>
                <a:latin typeface="Courier New"/>
                <a:cs typeface="Courier New"/>
              </a:rPr>
              <a:t> values" </a:t>
            </a:r>
            <a:r>
              <a:rPr sz="4500" spc="-268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500" spc="15" dirty="0">
                <a:solidFill>
                  <a:srgbClr val="0365C0"/>
                </a:solidFill>
                <a:latin typeface="Courier New"/>
                <a:cs typeface="Courier New"/>
              </a:rPr>
              <a:t>hist(rnorm(100), main</a:t>
            </a:r>
            <a:r>
              <a:rPr sz="4500" spc="20" dirty="0">
                <a:solidFill>
                  <a:srgbClr val="0365C0"/>
                </a:solidFill>
                <a:latin typeface="Courier New"/>
                <a:cs typeface="Courier New"/>
              </a:rPr>
              <a:t> =</a:t>
            </a:r>
            <a:r>
              <a:rPr sz="4500" spc="1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500" spc="20" dirty="0">
                <a:solidFill>
                  <a:srgbClr val="0365C0"/>
                </a:solidFill>
                <a:latin typeface="Courier New"/>
                <a:cs typeface="Courier New"/>
              </a:rPr>
              <a:t>title)</a:t>
            </a:r>
            <a:endParaRPr sz="4500">
              <a:latin typeface="Courier New"/>
              <a:cs typeface="Courier New"/>
            </a:endParaRPr>
          </a:p>
          <a:p>
            <a:pPr marL="704215">
              <a:lnSpc>
                <a:spcPct val="100000"/>
              </a:lnSpc>
              <a:spcBef>
                <a:spcPts val="2405"/>
              </a:spcBef>
            </a:pPr>
            <a:r>
              <a:rPr sz="4500" spc="20" dirty="0">
                <a:latin typeface="Courier New"/>
                <a:cs typeface="Courier New"/>
              </a:rPr>
              <a:t>})</a:t>
            </a:r>
            <a:endParaRPr sz="45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0"/>
              </a:spcBef>
            </a:pPr>
            <a:r>
              <a:rPr sz="4500" spc="20" dirty="0">
                <a:latin typeface="Courier New"/>
                <a:cs typeface="Courier New"/>
              </a:rPr>
              <a:t>}</a:t>
            </a:r>
            <a:endParaRPr sz="45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567964" y="1301194"/>
            <a:ext cx="128651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b="1" u="none" spc="55" dirty="0">
                <a:solidFill>
                  <a:srgbClr val="EBEBEB"/>
                </a:solidFill>
                <a:latin typeface="Courier New"/>
                <a:cs typeface="Courier New"/>
              </a:rPr>
              <a:t>2</a:t>
            </a:r>
            <a:endParaRPr sz="164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716420" y="60386"/>
            <a:ext cx="7234555" cy="603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800" spc="-5" dirty="0">
                <a:solidFill>
                  <a:srgbClr val="53585F"/>
                </a:solidFill>
                <a:latin typeface="Arial"/>
                <a:cs typeface="Arial"/>
              </a:rPr>
              <a:t>Slides</a:t>
            </a:r>
            <a:r>
              <a:rPr sz="3800" spc="-4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800" spc="20" dirty="0">
                <a:solidFill>
                  <a:srgbClr val="53585F"/>
                </a:solidFill>
                <a:latin typeface="Arial"/>
                <a:cs typeface="Arial"/>
              </a:rPr>
              <a:t>at:</a:t>
            </a:r>
            <a:r>
              <a:rPr sz="3800" spc="-4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800" u="sng" spc="55" dirty="0">
                <a:solidFill>
                  <a:srgbClr val="53585F"/>
                </a:solidFill>
                <a:uFill>
                  <a:solidFill>
                    <a:srgbClr val="53585F"/>
                  </a:solidFill>
                </a:uFill>
                <a:latin typeface="Arial"/>
                <a:cs typeface="Arial"/>
              </a:rPr>
              <a:t>bit.ly/shiny-quickstart-1</a:t>
            </a:r>
            <a:endParaRPr sz="3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41841" y="2164549"/>
            <a:ext cx="11388725" cy="9804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250" spc="45" dirty="0">
                <a:latin typeface="Arial"/>
                <a:cs typeface="Arial"/>
              </a:rPr>
              <a:t>Access</a:t>
            </a:r>
            <a:r>
              <a:rPr sz="6250" spc="-5" dirty="0">
                <a:latin typeface="Arial"/>
                <a:cs typeface="Arial"/>
              </a:rPr>
              <a:t> </a:t>
            </a:r>
            <a:r>
              <a:rPr sz="6250" b="1" spc="-40" dirty="0">
                <a:solidFill>
                  <a:srgbClr val="00882B"/>
                </a:solidFill>
                <a:latin typeface="Arial"/>
                <a:cs typeface="Arial"/>
              </a:rPr>
              <a:t>input</a:t>
            </a:r>
            <a:r>
              <a:rPr sz="6250" b="1" spc="-5" dirty="0">
                <a:solidFill>
                  <a:srgbClr val="00882B"/>
                </a:solidFill>
                <a:latin typeface="Arial"/>
                <a:cs typeface="Arial"/>
              </a:rPr>
              <a:t> </a:t>
            </a:r>
            <a:r>
              <a:rPr sz="6250" spc="-35" dirty="0">
                <a:latin typeface="Arial"/>
                <a:cs typeface="Arial"/>
              </a:rPr>
              <a:t>values</a:t>
            </a:r>
            <a:r>
              <a:rPr sz="6250" spc="-5" dirty="0">
                <a:latin typeface="Arial"/>
                <a:cs typeface="Arial"/>
              </a:rPr>
              <a:t> </a:t>
            </a:r>
            <a:r>
              <a:rPr sz="6250" spc="120" dirty="0">
                <a:latin typeface="Arial"/>
                <a:cs typeface="Arial"/>
              </a:rPr>
              <a:t>with</a:t>
            </a:r>
            <a:r>
              <a:rPr sz="6250" spc="-5" dirty="0">
                <a:latin typeface="Arial"/>
                <a:cs typeface="Arial"/>
              </a:rPr>
              <a:t> </a:t>
            </a:r>
            <a:r>
              <a:rPr sz="6250" spc="80" dirty="0">
                <a:latin typeface="Arial"/>
                <a:cs typeface="Arial"/>
              </a:rPr>
              <a:t>input$</a:t>
            </a:r>
            <a:endParaRPr sz="6250" dirty="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151736" y="4188354"/>
            <a:ext cx="14314169" cy="5906135"/>
            <a:chOff x="3151736" y="4188354"/>
            <a:chExt cx="14314169" cy="5906135"/>
          </a:xfrm>
        </p:grpSpPr>
        <p:sp>
          <p:nvSpPr>
            <p:cNvPr id="9" name="object 9"/>
            <p:cNvSpPr/>
            <p:nvPr/>
          </p:nvSpPr>
          <p:spPr>
            <a:xfrm>
              <a:off x="3151733" y="4429194"/>
              <a:ext cx="14052550" cy="5664835"/>
            </a:xfrm>
            <a:custGeom>
              <a:avLst/>
              <a:gdLst/>
              <a:ahLst/>
              <a:cxnLst/>
              <a:rect l="l" t="t" r="r" b="b"/>
              <a:pathLst>
                <a:path w="14052550" h="5664834">
                  <a:moveTo>
                    <a:pt x="14051928" y="0"/>
                  </a:moveTo>
                  <a:lnTo>
                    <a:pt x="0" y="0"/>
                  </a:lnTo>
                  <a:lnTo>
                    <a:pt x="0" y="5423916"/>
                  </a:lnTo>
                  <a:lnTo>
                    <a:pt x="0" y="5664746"/>
                  </a:lnTo>
                  <a:lnTo>
                    <a:pt x="14051928" y="5664746"/>
                  </a:lnTo>
                  <a:lnTo>
                    <a:pt x="14051928" y="5423916"/>
                  </a:lnTo>
                  <a:lnTo>
                    <a:pt x="14051928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413508" y="4188354"/>
              <a:ext cx="14052550" cy="5664835"/>
            </a:xfrm>
            <a:custGeom>
              <a:avLst/>
              <a:gdLst/>
              <a:ahLst/>
              <a:cxnLst/>
              <a:rect l="l" t="t" r="r" b="b"/>
              <a:pathLst>
                <a:path w="14052550" h="5664834">
                  <a:moveTo>
                    <a:pt x="0" y="0"/>
                  </a:moveTo>
                  <a:lnTo>
                    <a:pt x="14051928" y="0"/>
                  </a:lnTo>
                  <a:lnTo>
                    <a:pt x="14051928" y="5664748"/>
                  </a:lnTo>
                  <a:lnTo>
                    <a:pt x="0" y="56647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17625" marR="5080" indent="-756285">
              <a:lnSpc>
                <a:spcPct val="142400"/>
              </a:lnSpc>
              <a:spcBef>
                <a:spcPts val="95"/>
              </a:spcBef>
            </a:pPr>
            <a:r>
              <a:rPr dirty="0"/>
              <a:t>server &lt;- function(input, output) </a:t>
            </a:r>
            <a:r>
              <a:rPr spc="5" dirty="0"/>
              <a:t>{ </a:t>
            </a:r>
            <a:r>
              <a:rPr spc="-2960" dirty="0"/>
              <a:t> </a:t>
            </a:r>
            <a:r>
              <a:rPr dirty="0"/>
              <a:t>output$hist</a:t>
            </a:r>
            <a:r>
              <a:rPr spc="-5" dirty="0"/>
              <a:t> </a:t>
            </a:r>
            <a:r>
              <a:rPr spc="5" dirty="0"/>
              <a:t>&lt;-</a:t>
            </a:r>
            <a:r>
              <a:rPr dirty="0"/>
              <a:t> </a:t>
            </a:r>
            <a:r>
              <a:rPr spc="5" dirty="0"/>
              <a:t>renderPlot({</a:t>
            </a:r>
          </a:p>
          <a:p>
            <a:pPr marL="2073910">
              <a:lnSpc>
                <a:spcPct val="100000"/>
              </a:lnSpc>
              <a:spcBef>
                <a:spcPts val="2515"/>
              </a:spcBef>
            </a:pPr>
            <a:r>
              <a:rPr spc="5" dirty="0"/>
              <a:t>hist(rnorm(</a:t>
            </a:r>
            <a:r>
              <a:rPr spc="5" dirty="0">
                <a:solidFill>
                  <a:srgbClr val="00882B"/>
                </a:solidFill>
              </a:rPr>
              <a:t>input$num</a:t>
            </a:r>
            <a:r>
              <a:rPr spc="5" dirty="0"/>
              <a:t>))</a:t>
            </a:r>
          </a:p>
          <a:p>
            <a:pPr marL="1317625">
              <a:lnSpc>
                <a:spcPct val="100000"/>
              </a:lnSpc>
              <a:spcBef>
                <a:spcPts val="2515"/>
              </a:spcBef>
            </a:pPr>
            <a:r>
              <a:rPr spc="5" dirty="0"/>
              <a:t>})</a:t>
            </a:r>
          </a:p>
          <a:p>
            <a:pPr marL="561975">
              <a:lnSpc>
                <a:spcPct val="100000"/>
              </a:lnSpc>
              <a:spcBef>
                <a:spcPts val="2515"/>
              </a:spcBef>
            </a:pPr>
            <a:r>
              <a:rPr spc="5" dirty="0"/>
              <a:t>}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567964" y="1301194"/>
            <a:ext cx="128651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b="1" u="none" spc="55" dirty="0">
                <a:solidFill>
                  <a:srgbClr val="EBEBEB"/>
                </a:solidFill>
                <a:latin typeface="Courier New"/>
                <a:cs typeface="Courier New"/>
              </a:rPr>
              <a:t>3</a:t>
            </a:r>
            <a:endParaRPr sz="164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74784" y="4910845"/>
            <a:ext cx="14324330" cy="4607560"/>
            <a:chOff x="2774784" y="4910845"/>
            <a:chExt cx="14324330" cy="4607560"/>
          </a:xfrm>
        </p:grpSpPr>
        <p:sp>
          <p:nvSpPr>
            <p:cNvPr id="3" name="object 3"/>
            <p:cNvSpPr/>
            <p:nvPr/>
          </p:nvSpPr>
          <p:spPr>
            <a:xfrm>
              <a:off x="2774772" y="5162149"/>
              <a:ext cx="14052550" cy="4356100"/>
            </a:xfrm>
            <a:custGeom>
              <a:avLst/>
              <a:gdLst/>
              <a:ahLst/>
              <a:cxnLst/>
              <a:rect l="l" t="t" r="r" b="b"/>
              <a:pathLst>
                <a:path w="14052550" h="4356100">
                  <a:moveTo>
                    <a:pt x="14051941" y="0"/>
                  </a:moveTo>
                  <a:lnTo>
                    <a:pt x="0" y="0"/>
                  </a:lnTo>
                  <a:lnTo>
                    <a:pt x="0" y="4104589"/>
                  </a:lnTo>
                  <a:lnTo>
                    <a:pt x="0" y="4355897"/>
                  </a:lnTo>
                  <a:lnTo>
                    <a:pt x="14051941" y="4355897"/>
                  </a:lnTo>
                  <a:lnTo>
                    <a:pt x="14051941" y="4104589"/>
                  </a:lnTo>
                  <a:lnTo>
                    <a:pt x="14051941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47027" y="4910845"/>
              <a:ext cx="14052550" cy="4356100"/>
            </a:xfrm>
            <a:custGeom>
              <a:avLst/>
              <a:gdLst/>
              <a:ahLst/>
              <a:cxnLst/>
              <a:rect l="l" t="t" r="r" b="b"/>
              <a:pathLst>
                <a:path w="14052550" h="4356100">
                  <a:moveTo>
                    <a:pt x="0" y="0"/>
                  </a:moveTo>
                  <a:lnTo>
                    <a:pt x="14051928" y="0"/>
                  </a:lnTo>
                  <a:lnTo>
                    <a:pt x="14051928" y="4355888"/>
                  </a:lnTo>
                  <a:lnTo>
                    <a:pt x="0" y="43558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2716420" y="60386"/>
            <a:ext cx="7234555" cy="603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800" spc="-5" dirty="0">
                <a:solidFill>
                  <a:srgbClr val="53585F"/>
                </a:solidFill>
                <a:latin typeface="Arial"/>
                <a:cs typeface="Arial"/>
              </a:rPr>
              <a:t>Slides</a:t>
            </a:r>
            <a:r>
              <a:rPr sz="3800" spc="-4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800" spc="20" dirty="0">
                <a:solidFill>
                  <a:srgbClr val="53585F"/>
                </a:solidFill>
                <a:latin typeface="Arial"/>
                <a:cs typeface="Arial"/>
              </a:rPr>
              <a:t>at:</a:t>
            </a:r>
            <a:r>
              <a:rPr sz="3800" spc="-4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800" u="sng" spc="55" dirty="0">
                <a:solidFill>
                  <a:srgbClr val="53585F"/>
                </a:solidFill>
                <a:uFill>
                  <a:solidFill>
                    <a:srgbClr val="53585F"/>
                  </a:solidFill>
                </a:uFill>
                <a:latin typeface="Arial"/>
                <a:cs typeface="Arial"/>
              </a:rPr>
              <a:t>bit.ly/shiny-quickstart-1</a:t>
            </a:r>
            <a:endParaRPr sz="3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65811" y="5165676"/>
            <a:ext cx="13585190" cy="3600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5900" spc="15" dirty="0">
                <a:latin typeface="Courier New"/>
                <a:cs typeface="Courier New"/>
              </a:rPr>
              <a:t>sliderInput(inputId</a:t>
            </a:r>
            <a:r>
              <a:rPr sz="5900" spc="-5" dirty="0">
                <a:latin typeface="Courier New"/>
                <a:cs typeface="Courier New"/>
              </a:rPr>
              <a:t> </a:t>
            </a:r>
            <a:r>
              <a:rPr sz="5900" spc="20" dirty="0">
                <a:latin typeface="Courier New"/>
                <a:cs typeface="Courier New"/>
              </a:rPr>
              <a:t>=</a:t>
            </a:r>
            <a:r>
              <a:rPr sz="5900" spc="5" dirty="0">
                <a:latin typeface="Courier New"/>
                <a:cs typeface="Courier New"/>
              </a:rPr>
              <a:t> </a:t>
            </a:r>
            <a:r>
              <a:rPr sz="5900" spc="20" dirty="0">
                <a:solidFill>
                  <a:srgbClr val="00882B"/>
                </a:solidFill>
                <a:latin typeface="Courier New"/>
                <a:cs typeface="Courier New"/>
              </a:rPr>
              <a:t>"num"</a:t>
            </a:r>
            <a:r>
              <a:rPr sz="5900" spc="20" dirty="0">
                <a:latin typeface="Courier New"/>
                <a:cs typeface="Courier New"/>
              </a:rPr>
              <a:t>,…)</a:t>
            </a:r>
            <a:endParaRPr sz="59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7400">
              <a:latin typeface="Courier New"/>
              <a:cs typeface="Courier New"/>
            </a:endParaRPr>
          </a:p>
          <a:p>
            <a:pPr marL="7775575">
              <a:lnSpc>
                <a:spcPct val="100000"/>
              </a:lnSpc>
              <a:spcBef>
                <a:spcPts val="5560"/>
              </a:spcBef>
            </a:pPr>
            <a:r>
              <a:rPr sz="5900" spc="20" dirty="0">
                <a:latin typeface="Courier New"/>
                <a:cs typeface="Courier New"/>
              </a:rPr>
              <a:t>input$</a:t>
            </a:r>
            <a:r>
              <a:rPr sz="5900" spc="20" dirty="0">
                <a:solidFill>
                  <a:srgbClr val="00882B"/>
                </a:solidFill>
                <a:latin typeface="Courier New"/>
                <a:cs typeface="Courier New"/>
              </a:rPr>
              <a:t>num</a:t>
            </a:r>
            <a:endParaRPr sz="59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994024" y="6261589"/>
            <a:ext cx="722630" cy="1654175"/>
          </a:xfrm>
          <a:custGeom>
            <a:avLst/>
            <a:gdLst/>
            <a:ahLst/>
            <a:cxnLst/>
            <a:rect l="l" t="t" r="r" b="b"/>
            <a:pathLst>
              <a:path w="722630" h="1654175">
                <a:moveTo>
                  <a:pt x="722491" y="1183210"/>
                </a:moveTo>
                <a:lnTo>
                  <a:pt x="0" y="1183210"/>
                </a:lnTo>
                <a:lnTo>
                  <a:pt x="361245" y="1654020"/>
                </a:lnTo>
                <a:lnTo>
                  <a:pt x="722491" y="1183210"/>
                </a:lnTo>
                <a:close/>
              </a:path>
              <a:path w="722630" h="1654175">
                <a:moveTo>
                  <a:pt x="539564" y="0"/>
                </a:moveTo>
                <a:lnTo>
                  <a:pt x="183554" y="0"/>
                </a:lnTo>
                <a:lnTo>
                  <a:pt x="183554" y="1183210"/>
                </a:lnTo>
                <a:lnTo>
                  <a:pt x="539564" y="1183210"/>
                </a:lnTo>
                <a:lnTo>
                  <a:pt x="539564" y="0"/>
                </a:lnTo>
                <a:close/>
              </a:path>
            </a:pathLst>
          </a:custGeom>
          <a:solidFill>
            <a:srgbClr val="008F00">
              <a:alpha val="5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541841" y="2164549"/>
            <a:ext cx="11388725" cy="9804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250" spc="45" dirty="0">
                <a:latin typeface="Arial"/>
                <a:cs typeface="Arial"/>
              </a:rPr>
              <a:t>Access</a:t>
            </a:r>
            <a:r>
              <a:rPr sz="6250" spc="-5" dirty="0">
                <a:latin typeface="Arial"/>
                <a:cs typeface="Arial"/>
              </a:rPr>
              <a:t> </a:t>
            </a:r>
            <a:r>
              <a:rPr sz="6250" b="1" spc="-40" dirty="0">
                <a:solidFill>
                  <a:srgbClr val="00882B"/>
                </a:solidFill>
                <a:latin typeface="Arial"/>
                <a:cs typeface="Arial"/>
              </a:rPr>
              <a:t>input</a:t>
            </a:r>
            <a:r>
              <a:rPr sz="6250" b="1" spc="-5" dirty="0">
                <a:solidFill>
                  <a:srgbClr val="00882B"/>
                </a:solidFill>
                <a:latin typeface="Arial"/>
                <a:cs typeface="Arial"/>
              </a:rPr>
              <a:t> </a:t>
            </a:r>
            <a:r>
              <a:rPr sz="6250" spc="-35" dirty="0">
                <a:latin typeface="Arial"/>
                <a:cs typeface="Arial"/>
              </a:rPr>
              <a:t>values</a:t>
            </a:r>
            <a:r>
              <a:rPr sz="6250" spc="-5" dirty="0">
                <a:latin typeface="Arial"/>
                <a:cs typeface="Arial"/>
              </a:rPr>
              <a:t> </a:t>
            </a:r>
            <a:r>
              <a:rPr sz="6250" spc="120" dirty="0">
                <a:latin typeface="Arial"/>
                <a:cs typeface="Arial"/>
              </a:rPr>
              <a:t>with</a:t>
            </a:r>
            <a:r>
              <a:rPr sz="6250" spc="-5" dirty="0">
                <a:latin typeface="Arial"/>
                <a:cs typeface="Arial"/>
              </a:rPr>
              <a:t> </a:t>
            </a:r>
            <a:r>
              <a:rPr sz="6250" spc="80" dirty="0">
                <a:latin typeface="Arial"/>
                <a:cs typeface="Arial"/>
              </a:rPr>
              <a:t>input$</a:t>
            </a:r>
            <a:endParaRPr sz="625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567964" y="1301194"/>
            <a:ext cx="1286510" cy="2538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450" b="1" u="none" spc="55" dirty="0">
                <a:solidFill>
                  <a:srgbClr val="EBEBEB"/>
                </a:solidFill>
                <a:latin typeface="Courier New"/>
                <a:cs typeface="Courier New"/>
              </a:rPr>
              <a:t>3</a:t>
            </a:r>
            <a:endParaRPr sz="164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716420" y="60386"/>
            <a:ext cx="7234555" cy="603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800" spc="-5" dirty="0">
                <a:solidFill>
                  <a:srgbClr val="53585F"/>
                </a:solidFill>
                <a:latin typeface="Arial"/>
                <a:cs typeface="Arial"/>
              </a:rPr>
              <a:t>Slides</a:t>
            </a:r>
            <a:r>
              <a:rPr sz="3800" spc="-4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800" spc="20" dirty="0">
                <a:solidFill>
                  <a:srgbClr val="53585F"/>
                </a:solidFill>
                <a:latin typeface="Arial"/>
                <a:cs typeface="Arial"/>
              </a:rPr>
              <a:t>at:</a:t>
            </a:r>
            <a:r>
              <a:rPr sz="3800" spc="-4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800" u="sng" spc="55" dirty="0">
                <a:solidFill>
                  <a:srgbClr val="53585F"/>
                </a:solidFill>
                <a:uFill>
                  <a:solidFill>
                    <a:srgbClr val="53585F"/>
                  </a:solidFill>
                </a:uFill>
                <a:latin typeface="Arial"/>
                <a:cs typeface="Arial"/>
              </a:rPr>
              <a:t>bit.ly/shiny-quickstart-1</a:t>
            </a:r>
            <a:endParaRPr sz="3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329497" y="4743311"/>
            <a:ext cx="3926840" cy="1340485"/>
            <a:chOff x="11329497" y="4743311"/>
            <a:chExt cx="3926840" cy="1340485"/>
          </a:xfrm>
        </p:grpSpPr>
        <p:sp>
          <p:nvSpPr>
            <p:cNvPr id="8" name="object 8"/>
            <p:cNvSpPr/>
            <p:nvPr/>
          </p:nvSpPr>
          <p:spPr>
            <a:xfrm>
              <a:off x="11329492" y="5005088"/>
              <a:ext cx="3665220" cy="1078865"/>
            </a:xfrm>
            <a:custGeom>
              <a:avLst/>
              <a:gdLst/>
              <a:ahLst/>
              <a:cxnLst/>
              <a:rect l="l" t="t" r="r" b="b"/>
              <a:pathLst>
                <a:path w="3665219" h="1078864">
                  <a:moveTo>
                    <a:pt x="3664813" y="0"/>
                  </a:moveTo>
                  <a:lnTo>
                    <a:pt x="0" y="0"/>
                  </a:lnTo>
                  <a:lnTo>
                    <a:pt x="0" y="816724"/>
                  </a:lnTo>
                  <a:lnTo>
                    <a:pt x="0" y="1078496"/>
                  </a:lnTo>
                  <a:lnTo>
                    <a:pt x="3664813" y="1078496"/>
                  </a:lnTo>
                  <a:lnTo>
                    <a:pt x="3664813" y="816724"/>
                  </a:lnTo>
                  <a:lnTo>
                    <a:pt x="3664813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591269" y="4743311"/>
              <a:ext cx="3665220" cy="1078865"/>
            </a:xfrm>
            <a:custGeom>
              <a:avLst/>
              <a:gdLst/>
              <a:ahLst/>
              <a:cxnLst/>
              <a:rect l="l" t="t" r="r" b="b"/>
              <a:pathLst>
                <a:path w="3665219" h="1078864">
                  <a:moveTo>
                    <a:pt x="0" y="0"/>
                  </a:moveTo>
                  <a:lnTo>
                    <a:pt x="3664809" y="0"/>
                  </a:lnTo>
                  <a:lnTo>
                    <a:pt x="3664809" y="1078501"/>
                  </a:lnTo>
                  <a:lnTo>
                    <a:pt x="0" y="1078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901108" y="2671389"/>
            <a:ext cx="10233025" cy="27927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24510">
              <a:lnSpc>
                <a:spcPct val="110400"/>
              </a:lnSpc>
              <a:spcBef>
                <a:spcPts val="90"/>
              </a:spcBef>
            </a:pPr>
            <a:r>
              <a:rPr sz="4100" spc="-65" dirty="0">
                <a:latin typeface="Arial"/>
                <a:cs typeface="Arial"/>
              </a:rPr>
              <a:t>The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spc="70" dirty="0">
                <a:latin typeface="Arial"/>
                <a:cs typeface="Arial"/>
              </a:rPr>
              <a:t>input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spc="-25" dirty="0">
                <a:latin typeface="Arial"/>
                <a:cs typeface="Arial"/>
              </a:rPr>
              <a:t>value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spc="20" dirty="0">
                <a:latin typeface="Arial"/>
                <a:cs typeface="Arial"/>
              </a:rPr>
              <a:t>changes</a:t>
            </a:r>
            <a:r>
              <a:rPr sz="4100" dirty="0">
                <a:latin typeface="Arial"/>
                <a:cs typeface="Arial"/>
              </a:rPr>
              <a:t> whenever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spc="-70" dirty="0">
                <a:latin typeface="Arial"/>
                <a:cs typeface="Arial"/>
              </a:rPr>
              <a:t>a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spc="-10" dirty="0">
                <a:latin typeface="Arial"/>
                <a:cs typeface="Arial"/>
              </a:rPr>
              <a:t>user </a:t>
            </a:r>
            <a:r>
              <a:rPr sz="4100" spc="-1120" dirty="0">
                <a:latin typeface="Arial"/>
                <a:cs typeface="Arial"/>
              </a:rPr>
              <a:t> </a:t>
            </a:r>
            <a:r>
              <a:rPr sz="4100" spc="20" dirty="0">
                <a:latin typeface="Arial"/>
                <a:cs typeface="Arial"/>
              </a:rPr>
              <a:t>changes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30" dirty="0">
                <a:latin typeface="Arial"/>
                <a:cs typeface="Arial"/>
              </a:rPr>
              <a:t>the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55" dirty="0">
                <a:latin typeface="Arial"/>
                <a:cs typeface="Arial"/>
              </a:rPr>
              <a:t>input.</a:t>
            </a:r>
            <a:endParaRPr sz="4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62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3100" spc="-5" dirty="0">
                <a:latin typeface="Courier New"/>
                <a:cs typeface="Courier New"/>
              </a:rPr>
              <a:t>input$num</a:t>
            </a:r>
            <a:r>
              <a:rPr sz="3100" spc="-35" dirty="0">
                <a:latin typeface="Courier New"/>
                <a:cs typeface="Courier New"/>
              </a:rPr>
              <a:t> </a:t>
            </a:r>
            <a:r>
              <a:rPr sz="3100" dirty="0">
                <a:latin typeface="Courier New"/>
                <a:cs typeface="Courier New"/>
              </a:rPr>
              <a:t>=</a:t>
            </a:r>
            <a:r>
              <a:rPr sz="3100" spc="-30" dirty="0">
                <a:latin typeface="Courier New"/>
                <a:cs typeface="Courier New"/>
              </a:rPr>
              <a:t> </a:t>
            </a:r>
            <a:r>
              <a:rPr sz="3100" dirty="0">
                <a:latin typeface="Courier New"/>
                <a:cs typeface="Courier New"/>
              </a:rPr>
              <a:t>25</a:t>
            </a:r>
            <a:endParaRPr sz="3100">
              <a:latin typeface="Courier New"/>
              <a:cs typeface="Courier New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858490" y="6806076"/>
            <a:ext cx="5120640" cy="1832610"/>
            <a:chOff x="4858490" y="6806076"/>
            <a:chExt cx="5120640" cy="1832610"/>
          </a:xfrm>
        </p:grpSpPr>
        <p:sp>
          <p:nvSpPr>
            <p:cNvPr id="12" name="object 12"/>
            <p:cNvSpPr/>
            <p:nvPr/>
          </p:nvSpPr>
          <p:spPr>
            <a:xfrm>
              <a:off x="4858486" y="7005034"/>
              <a:ext cx="4953000" cy="1633855"/>
            </a:xfrm>
            <a:custGeom>
              <a:avLst/>
              <a:gdLst/>
              <a:ahLst/>
              <a:cxnLst/>
              <a:rect l="l" t="t" r="r" b="b"/>
              <a:pathLst>
                <a:path w="4953000" h="1633854">
                  <a:moveTo>
                    <a:pt x="4952720" y="0"/>
                  </a:moveTo>
                  <a:lnTo>
                    <a:pt x="0" y="0"/>
                  </a:lnTo>
                  <a:lnTo>
                    <a:pt x="0" y="1429270"/>
                  </a:lnTo>
                  <a:lnTo>
                    <a:pt x="0" y="1633448"/>
                  </a:lnTo>
                  <a:lnTo>
                    <a:pt x="4952720" y="1633448"/>
                  </a:lnTo>
                  <a:lnTo>
                    <a:pt x="4952720" y="1429270"/>
                  </a:lnTo>
                  <a:lnTo>
                    <a:pt x="4952720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41731" y="6811311"/>
              <a:ext cx="4932045" cy="1623060"/>
            </a:xfrm>
            <a:custGeom>
              <a:avLst/>
              <a:gdLst/>
              <a:ahLst/>
              <a:cxnLst/>
              <a:rect l="l" t="t" r="r" b="b"/>
              <a:pathLst>
                <a:path w="4932045" h="1623059">
                  <a:moveTo>
                    <a:pt x="0" y="0"/>
                  </a:moveTo>
                  <a:lnTo>
                    <a:pt x="4931787" y="0"/>
                  </a:lnTo>
                  <a:lnTo>
                    <a:pt x="4931787" y="1622987"/>
                  </a:lnTo>
                  <a:lnTo>
                    <a:pt x="0" y="1622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041731" y="6811311"/>
              <a:ext cx="4932045" cy="1623060"/>
            </a:xfrm>
            <a:custGeom>
              <a:avLst/>
              <a:gdLst/>
              <a:ahLst/>
              <a:cxnLst/>
              <a:rect l="l" t="t" r="r" b="b"/>
              <a:pathLst>
                <a:path w="4932045" h="1623059">
                  <a:moveTo>
                    <a:pt x="0" y="0"/>
                  </a:moveTo>
                  <a:lnTo>
                    <a:pt x="4931786" y="0"/>
                  </a:lnTo>
                  <a:lnTo>
                    <a:pt x="4931786" y="1622987"/>
                  </a:lnTo>
                  <a:lnTo>
                    <a:pt x="0" y="1622987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40151" y="6900313"/>
              <a:ext cx="4272121" cy="1486865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4858490" y="9036374"/>
            <a:ext cx="5120640" cy="1832610"/>
            <a:chOff x="4858490" y="9036374"/>
            <a:chExt cx="5120640" cy="1832610"/>
          </a:xfrm>
        </p:grpSpPr>
        <p:sp>
          <p:nvSpPr>
            <p:cNvPr id="17" name="object 17"/>
            <p:cNvSpPr/>
            <p:nvPr/>
          </p:nvSpPr>
          <p:spPr>
            <a:xfrm>
              <a:off x="4858486" y="9235331"/>
              <a:ext cx="4953000" cy="1633855"/>
            </a:xfrm>
            <a:custGeom>
              <a:avLst/>
              <a:gdLst/>
              <a:ahLst/>
              <a:cxnLst/>
              <a:rect l="l" t="t" r="r" b="b"/>
              <a:pathLst>
                <a:path w="4953000" h="1633854">
                  <a:moveTo>
                    <a:pt x="4952720" y="0"/>
                  </a:moveTo>
                  <a:lnTo>
                    <a:pt x="0" y="0"/>
                  </a:lnTo>
                  <a:lnTo>
                    <a:pt x="0" y="1429270"/>
                  </a:lnTo>
                  <a:lnTo>
                    <a:pt x="0" y="1633448"/>
                  </a:lnTo>
                  <a:lnTo>
                    <a:pt x="4952720" y="1633448"/>
                  </a:lnTo>
                  <a:lnTo>
                    <a:pt x="4952720" y="1429270"/>
                  </a:lnTo>
                  <a:lnTo>
                    <a:pt x="4952720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041731" y="9041609"/>
              <a:ext cx="4932045" cy="1623060"/>
            </a:xfrm>
            <a:custGeom>
              <a:avLst/>
              <a:gdLst/>
              <a:ahLst/>
              <a:cxnLst/>
              <a:rect l="l" t="t" r="r" b="b"/>
              <a:pathLst>
                <a:path w="4932045" h="1623059">
                  <a:moveTo>
                    <a:pt x="0" y="0"/>
                  </a:moveTo>
                  <a:lnTo>
                    <a:pt x="4931787" y="0"/>
                  </a:lnTo>
                  <a:lnTo>
                    <a:pt x="4931787" y="1622987"/>
                  </a:lnTo>
                  <a:lnTo>
                    <a:pt x="0" y="1622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041731" y="9041609"/>
              <a:ext cx="4932045" cy="1623060"/>
            </a:xfrm>
            <a:custGeom>
              <a:avLst/>
              <a:gdLst/>
              <a:ahLst/>
              <a:cxnLst/>
              <a:rect l="l" t="t" r="r" b="b"/>
              <a:pathLst>
                <a:path w="4932045" h="1623059">
                  <a:moveTo>
                    <a:pt x="0" y="0"/>
                  </a:moveTo>
                  <a:lnTo>
                    <a:pt x="4931786" y="0"/>
                  </a:lnTo>
                  <a:lnTo>
                    <a:pt x="4931786" y="1622986"/>
                  </a:lnTo>
                  <a:lnTo>
                    <a:pt x="0" y="1622986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08738" y="9120140"/>
              <a:ext cx="4334946" cy="1486865"/>
            </a:xfrm>
            <a:prstGeom prst="rect">
              <a:avLst/>
            </a:prstGeom>
          </p:spPr>
        </p:pic>
      </p:grpSp>
      <p:sp>
        <p:nvSpPr>
          <p:cNvPr id="21" name="object 21"/>
          <p:cNvSpPr/>
          <p:nvPr/>
        </p:nvSpPr>
        <p:spPr>
          <a:xfrm>
            <a:off x="10230054" y="4908927"/>
            <a:ext cx="986155" cy="976630"/>
          </a:xfrm>
          <a:custGeom>
            <a:avLst/>
            <a:gdLst/>
            <a:ahLst/>
            <a:cxnLst/>
            <a:rect l="l" t="t" r="r" b="b"/>
            <a:pathLst>
              <a:path w="986154" h="976629">
                <a:moveTo>
                  <a:pt x="712020" y="0"/>
                </a:moveTo>
                <a:lnTo>
                  <a:pt x="712020" y="253219"/>
                </a:lnTo>
                <a:lnTo>
                  <a:pt x="0" y="253219"/>
                </a:lnTo>
                <a:lnTo>
                  <a:pt x="0" y="724409"/>
                </a:lnTo>
                <a:lnTo>
                  <a:pt x="712020" y="724409"/>
                </a:lnTo>
                <a:lnTo>
                  <a:pt x="712020" y="976112"/>
                </a:lnTo>
                <a:lnTo>
                  <a:pt x="985624" y="488056"/>
                </a:lnTo>
                <a:lnTo>
                  <a:pt x="712020" y="0"/>
                </a:lnTo>
                <a:close/>
              </a:path>
            </a:pathLst>
          </a:custGeom>
          <a:solidFill>
            <a:srgbClr val="00882B">
              <a:alpha val="5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4858490" y="4575776"/>
            <a:ext cx="5120640" cy="1832610"/>
            <a:chOff x="4858490" y="4575776"/>
            <a:chExt cx="5120640" cy="1832610"/>
          </a:xfrm>
        </p:grpSpPr>
        <p:sp>
          <p:nvSpPr>
            <p:cNvPr id="23" name="object 23"/>
            <p:cNvSpPr/>
            <p:nvPr/>
          </p:nvSpPr>
          <p:spPr>
            <a:xfrm>
              <a:off x="4858486" y="4774736"/>
              <a:ext cx="4953000" cy="1633855"/>
            </a:xfrm>
            <a:custGeom>
              <a:avLst/>
              <a:gdLst/>
              <a:ahLst/>
              <a:cxnLst/>
              <a:rect l="l" t="t" r="r" b="b"/>
              <a:pathLst>
                <a:path w="4953000" h="1633854">
                  <a:moveTo>
                    <a:pt x="4952720" y="0"/>
                  </a:moveTo>
                  <a:lnTo>
                    <a:pt x="0" y="0"/>
                  </a:lnTo>
                  <a:lnTo>
                    <a:pt x="0" y="1439735"/>
                  </a:lnTo>
                  <a:lnTo>
                    <a:pt x="0" y="1633448"/>
                  </a:lnTo>
                  <a:lnTo>
                    <a:pt x="4952720" y="1633448"/>
                  </a:lnTo>
                  <a:lnTo>
                    <a:pt x="4952720" y="1439735"/>
                  </a:lnTo>
                  <a:lnTo>
                    <a:pt x="4952720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041731" y="4581012"/>
              <a:ext cx="4932045" cy="1633855"/>
            </a:xfrm>
            <a:custGeom>
              <a:avLst/>
              <a:gdLst/>
              <a:ahLst/>
              <a:cxnLst/>
              <a:rect l="l" t="t" r="r" b="b"/>
              <a:pathLst>
                <a:path w="4932045" h="1633854">
                  <a:moveTo>
                    <a:pt x="0" y="0"/>
                  </a:moveTo>
                  <a:lnTo>
                    <a:pt x="4931787" y="0"/>
                  </a:lnTo>
                  <a:lnTo>
                    <a:pt x="4931787" y="1633458"/>
                  </a:lnTo>
                  <a:lnTo>
                    <a:pt x="0" y="16334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041731" y="4581012"/>
              <a:ext cx="4932045" cy="1633855"/>
            </a:xfrm>
            <a:custGeom>
              <a:avLst/>
              <a:gdLst/>
              <a:ahLst/>
              <a:cxnLst/>
              <a:rect l="l" t="t" r="r" b="b"/>
              <a:pathLst>
                <a:path w="4932045" h="1633854">
                  <a:moveTo>
                    <a:pt x="0" y="0"/>
                  </a:moveTo>
                  <a:lnTo>
                    <a:pt x="4931786" y="0"/>
                  </a:lnTo>
                  <a:lnTo>
                    <a:pt x="4931786" y="1633458"/>
                  </a:lnTo>
                  <a:lnTo>
                    <a:pt x="0" y="1633458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0622" y="4680485"/>
              <a:ext cx="4251179" cy="1486865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11339969" y="6963138"/>
            <a:ext cx="3926840" cy="1319530"/>
            <a:chOff x="11339969" y="6963138"/>
            <a:chExt cx="3926840" cy="1319530"/>
          </a:xfrm>
        </p:grpSpPr>
        <p:sp>
          <p:nvSpPr>
            <p:cNvPr id="28" name="object 28"/>
            <p:cNvSpPr/>
            <p:nvPr/>
          </p:nvSpPr>
          <p:spPr>
            <a:xfrm>
              <a:off x="11339957" y="7214444"/>
              <a:ext cx="3665220" cy="1068070"/>
            </a:xfrm>
            <a:custGeom>
              <a:avLst/>
              <a:gdLst/>
              <a:ahLst/>
              <a:cxnLst/>
              <a:rect l="l" t="t" r="r" b="b"/>
              <a:pathLst>
                <a:path w="3665219" h="1068070">
                  <a:moveTo>
                    <a:pt x="3664813" y="0"/>
                  </a:moveTo>
                  <a:lnTo>
                    <a:pt x="0" y="0"/>
                  </a:lnTo>
                  <a:lnTo>
                    <a:pt x="0" y="827201"/>
                  </a:lnTo>
                  <a:lnTo>
                    <a:pt x="0" y="1068031"/>
                  </a:lnTo>
                  <a:lnTo>
                    <a:pt x="3664813" y="1068031"/>
                  </a:lnTo>
                  <a:lnTo>
                    <a:pt x="3664813" y="827201"/>
                  </a:lnTo>
                  <a:lnTo>
                    <a:pt x="3664813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1601741" y="6963138"/>
              <a:ext cx="3665220" cy="1078865"/>
            </a:xfrm>
            <a:custGeom>
              <a:avLst/>
              <a:gdLst/>
              <a:ahLst/>
              <a:cxnLst/>
              <a:rect l="l" t="t" r="r" b="b"/>
              <a:pathLst>
                <a:path w="3665219" h="1078865">
                  <a:moveTo>
                    <a:pt x="0" y="0"/>
                  </a:moveTo>
                  <a:lnTo>
                    <a:pt x="3664809" y="0"/>
                  </a:lnTo>
                  <a:lnTo>
                    <a:pt x="3664809" y="1078501"/>
                  </a:lnTo>
                  <a:lnTo>
                    <a:pt x="0" y="1078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1809338" y="7178039"/>
            <a:ext cx="3301365" cy="4933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50" spc="10" dirty="0">
                <a:latin typeface="Courier New"/>
                <a:cs typeface="Courier New"/>
              </a:rPr>
              <a:t>input$num</a:t>
            </a:r>
            <a:r>
              <a:rPr sz="3050" spc="-30" dirty="0">
                <a:latin typeface="Courier New"/>
                <a:cs typeface="Courier New"/>
              </a:rPr>
              <a:t> </a:t>
            </a:r>
            <a:r>
              <a:rPr sz="3050" spc="10" dirty="0">
                <a:latin typeface="Courier New"/>
                <a:cs typeface="Courier New"/>
              </a:rPr>
              <a:t>=</a:t>
            </a:r>
            <a:r>
              <a:rPr sz="3050" spc="-25" dirty="0">
                <a:latin typeface="Courier New"/>
                <a:cs typeface="Courier New"/>
              </a:rPr>
              <a:t> </a:t>
            </a:r>
            <a:r>
              <a:rPr sz="3050" spc="10" dirty="0">
                <a:latin typeface="Courier New"/>
                <a:cs typeface="Courier New"/>
              </a:rPr>
              <a:t>50</a:t>
            </a:r>
            <a:endParaRPr sz="3050">
              <a:latin typeface="Courier New"/>
              <a:cs typeface="Courier New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0230054" y="7126185"/>
            <a:ext cx="996315" cy="976630"/>
          </a:xfrm>
          <a:custGeom>
            <a:avLst/>
            <a:gdLst/>
            <a:ahLst/>
            <a:cxnLst/>
            <a:rect l="l" t="t" r="r" b="b"/>
            <a:pathLst>
              <a:path w="996315" h="976629">
                <a:moveTo>
                  <a:pt x="722491" y="0"/>
                </a:moveTo>
                <a:lnTo>
                  <a:pt x="722491" y="255788"/>
                </a:lnTo>
                <a:lnTo>
                  <a:pt x="0" y="255788"/>
                </a:lnTo>
                <a:lnTo>
                  <a:pt x="0" y="726977"/>
                </a:lnTo>
                <a:lnTo>
                  <a:pt x="722491" y="726977"/>
                </a:lnTo>
                <a:lnTo>
                  <a:pt x="722491" y="976112"/>
                </a:lnTo>
                <a:lnTo>
                  <a:pt x="995802" y="488056"/>
                </a:lnTo>
                <a:lnTo>
                  <a:pt x="722491" y="0"/>
                </a:lnTo>
                <a:close/>
              </a:path>
            </a:pathLst>
          </a:custGeom>
          <a:solidFill>
            <a:srgbClr val="00882B">
              <a:alpha val="5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/>
          <p:cNvGrpSpPr/>
          <p:nvPr/>
        </p:nvGrpSpPr>
        <p:grpSpPr>
          <a:xfrm>
            <a:off x="11339969" y="9235320"/>
            <a:ext cx="3926840" cy="1319530"/>
            <a:chOff x="11339969" y="9235320"/>
            <a:chExt cx="3926840" cy="1319530"/>
          </a:xfrm>
        </p:grpSpPr>
        <p:sp>
          <p:nvSpPr>
            <p:cNvPr id="33" name="object 33"/>
            <p:cNvSpPr/>
            <p:nvPr/>
          </p:nvSpPr>
          <p:spPr>
            <a:xfrm>
              <a:off x="11339957" y="9486626"/>
              <a:ext cx="3665220" cy="1068070"/>
            </a:xfrm>
            <a:custGeom>
              <a:avLst/>
              <a:gdLst/>
              <a:ahLst/>
              <a:cxnLst/>
              <a:rect l="l" t="t" r="r" b="b"/>
              <a:pathLst>
                <a:path w="3665219" h="1068070">
                  <a:moveTo>
                    <a:pt x="3664813" y="0"/>
                  </a:moveTo>
                  <a:lnTo>
                    <a:pt x="0" y="0"/>
                  </a:lnTo>
                  <a:lnTo>
                    <a:pt x="0" y="827201"/>
                  </a:lnTo>
                  <a:lnTo>
                    <a:pt x="0" y="1068031"/>
                  </a:lnTo>
                  <a:lnTo>
                    <a:pt x="3664813" y="1068031"/>
                  </a:lnTo>
                  <a:lnTo>
                    <a:pt x="3664813" y="827201"/>
                  </a:lnTo>
                  <a:lnTo>
                    <a:pt x="3664813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1601741" y="9235320"/>
              <a:ext cx="3665220" cy="1078865"/>
            </a:xfrm>
            <a:custGeom>
              <a:avLst/>
              <a:gdLst/>
              <a:ahLst/>
              <a:cxnLst/>
              <a:rect l="l" t="t" r="r" b="b"/>
              <a:pathLst>
                <a:path w="3665219" h="1078865">
                  <a:moveTo>
                    <a:pt x="0" y="0"/>
                  </a:moveTo>
                  <a:lnTo>
                    <a:pt x="3664809" y="0"/>
                  </a:lnTo>
                  <a:lnTo>
                    <a:pt x="3664809" y="1078501"/>
                  </a:lnTo>
                  <a:lnTo>
                    <a:pt x="0" y="1078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1809338" y="9450651"/>
            <a:ext cx="3301365" cy="4933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50" spc="10" dirty="0">
                <a:latin typeface="Courier New"/>
                <a:cs typeface="Courier New"/>
              </a:rPr>
              <a:t>input$num</a:t>
            </a:r>
            <a:r>
              <a:rPr sz="3050" spc="-30" dirty="0">
                <a:latin typeface="Courier New"/>
                <a:cs typeface="Courier New"/>
              </a:rPr>
              <a:t> </a:t>
            </a:r>
            <a:r>
              <a:rPr sz="3050" spc="10" dirty="0">
                <a:latin typeface="Courier New"/>
                <a:cs typeface="Courier New"/>
              </a:rPr>
              <a:t>=</a:t>
            </a:r>
            <a:r>
              <a:rPr sz="3050" spc="-25" dirty="0">
                <a:latin typeface="Courier New"/>
                <a:cs typeface="Courier New"/>
              </a:rPr>
              <a:t> </a:t>
            </a:r>
            <a:r>
              <a:rPr sz="3050" spc="10" dirty="0">
                <a:latin typeface="Courier New"/>
                <a:cs typeface="Courier New"/>
              </a:rPr>
              <a:t>75</a:t>
            </a:r>
            <a:endParaRPr sz="3050">
              <a:latin typeface="Courier New"/>
              <a:cs typeface="Courier New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0230054" y="9398797"/>
            <a:ext cx="996315" cy="976630"/>
          </a:xfrm>
          <a:custGeom>
            <a:avLst/>
            <a:gdLst/>
            <a:ahLst/>
            <a:cxnLst/>
            <a:rect l="l" t="t" r="r" b="b"/>
            <a:pathLst>
              <a:path w="996315" h="976629">
                <a:moveTo>
                  <a:pt x="722491" y="0"/>
                </a:moveTo>
                <a:lnTo>
                  <a:pt x="722491" y="255358"/>
                </a:lnTo>
                <a:lnTo>
                  <a:pt x="0" y="255358"/>
                </a:lnTo>
                <a:lnTo>
                  <a:pt x="0" y="726548"/>
                </a:lnTo>
                <a:lnTo>
                  <a:pt x="722491" y="726548"/>
                </a:lnTo>
                <a:lnTo>
                  <a:pt x="722491" y="976112"/>
                </a:lnTo>
                <a:lnTo>
                  <a:pt x="995802" y="488056"/>
                </a:lnTo>
                <a:lnTo>
                  <a:pt x="722491" y="0"/>
                </a:lnTo>
                <a:close/>
              </a:path>
            </a:pathLst>
          </a:custGeom>
          <a:solidFill>
            <a:srgbClr val="00882B">
              <a:alpha val="5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7773868" y="1161690"/>
            <a:ext cx="4556760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154555" algn="l"/>
              </a:tabLst>
            </a:pPr>
            <a:r>
              <a:rPr sz="6600" u="none" spc="70" dirty="0">
                <a:solidFill>
                  <a:srgbClr val="000000"/>
                </a:solidFill>
              </a:rPr>
              <a:t>Input	</a:t>
            </a:r>
            <a:r>
              <a:rPr sz="6600" u="none" spc="-45" dirty="0">
                <a:solidFill>
                  <a:srgbClr val="000000"/>
                </a:solidFill>
              </a:rPr>
              <a:t>values</a:t>
            </a:r>
            <a:endParaRPr sz="6600"/>
          </a:p>
        </p:txBody>
      </p:sp>
      <p:sp>
        <p:nvSpPr>
          <p:cNvPr id="38" name="object 3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716420" y="60386"/>
            <a:ext cx="7234555" cy="603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800" spc="-5" dirty="0">
                <a:solidFill>
                  <a:srgbClr val="53585F"/>
                </a:solidFill>
                <a:latin typeface="Arial"/>
                <a:cs typeface="Arial"/>
              </a:rPr>
              <a:t>Slides</a:t>
            </a:r>
            <a:r>
              <a:rPr sz="3800" spc="-4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800" spc="20" dirty="0">
                <a:solidFill>
                  <a:srgbClr val="53585F"/>
                </a:solidFill>
                <a:latin typeface="Arial"/>
                <a:cs typeface="Arial"/>
              </a:rPr>
              <a:t>at:</a:t>
            </a:r>
            <a:r>
              <a:rPr sz="3800" spc="-4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800" u="sng" spc="55" dirty="0">
                <a:solidFill>
                  <a:srgbClr val="53585F"/>
                </a:solidFill>
                <a:uFill>
                  <a:solidFill>
                    <a:srgbClr val="53585F"/>
                  </a:solidFill>
                </a:uFill>
                <a:latin typeface="Arial"/>
                <a:cs typeface="Arial"/>
              </a:rPr>
              <a:t>bit.ly/shiny-quickstart-1</a:t>
            </a:r>
            <a:endParaRPr sz="3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329497" y="4743311"/>
            <a:ext cx="3926840" cy="1340485"/>
            <a:chOff x="11329497" y="4743311"/>
            <a:chExt cx="3926840" cy="1340485"/>
          </a:xfrm>
        </p:grpSpPr>
        <p:sp>
          <p:nvSpPr>
            <p:cNvPr id="8" name="object 8"/>
            <p:cNvSpPr/>
            <p:nvPr/>
          </p:nvSpPr>
          <p:spPr>
            <a:xfrm>
              <a:off x="11329492" y="5005088"/>
              <a:ext cx="3665220" cy="1078865"/>
            </a:xfrm>
            <a:custGeom>
              <a:avLst/>
              <a:gdLst/>
              <a:ahLst/>
              <a:cxnLst/>
              <a:rect l="l" t="t" r="r" b="b"/>
              <a:pathLst>
                <a:path w="3665219" h="1078864">
                  <a:moveTo>
                    <a:pt x="3664813" y="0"/>
                  </a:moveTo>
                  <a:lnTo>
                    <a:pt x="0" y="0"/>
                  </a:lnTo>
                  <a:lnTo>
                    <a:pt x="0" y="816724"/>
                  </a:lnTo>
                  <a:lnTo>
                    <a:pt x="0" y="1078496"/>
                  </a:lnTo>
                  <a:lnTo>
                    <a:pt x="3664813" y="1078496"/>
                  </a:lnTo>
                  <a:lnTo>
                    <a:pt x="3664813" y="816724"/>
                  </a:lnTo>
                  <a:lnTo>
                    <a:pt x="3664813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591269" y="4743311"/>
              <a:ext cx="3665220" cy="1078865"/>
            </a:xfrm>
            <a:custGeom>
              <a:avLst/>
              <a:gdLst/>
              <a:ahLst/>
              <a:cxnLst/>
              <a:rect l="l" t="t" r="r" b="b"/>
              <a:pathLst>
                <a:path w="3665219" h="1078864">
                  <a:moveTo>
                    <a:pt x="0" y="0"/>
                  </a:moveTo>
                  <a:lnTo>
                    <a:pt x="3664809" y="0"/>
                  </a:lnTo>
                  <a:lnTo>
                    <a:pt x="3664809" y="1078501"/>
                  </a:lnTo>
                  <a:lnTo>
                    <a:pt x="0" y="1078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901108" y="2671389"/>
            <a:ext cx="10233025" cy="27927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24510">
              <a:lnSpc>
                <a:spcPct val="110400"/>
              </a:lnSpc>
              <a:spcBef>
                <a:spcPts val="90"/>
              </a:spcBef>
            </a:pPr>
            <a:r>
              <a:rPr sz="4100" spc="-65" dirty="0">
                <a:latin typeface="Arial"/>
                <a:cs typeface="Arial"/>
              </a:rPr>
              <a:t>The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spc="70" dirty="0">
                <a:latin typeface="Arial"/>
                <a:cs typeface="Arial"/>
              </a:rPr>
              <a:t>input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spc="-25" dirty="0">
                <a:latin typeface="Arial"/>
                <a:cs typeface="Arial"/>
              </a:rPr>
              <a:t>value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spc="20" dirty="0">
                <a:latin typeface="Arial"/>
                <a:cs typeface="Arial"/>
              </a:rPr>
              <a:t>changes</a:t>
            </a:r>
            <a:r>
              <a:rPr sz="4100" dirty="0">
                <a:latin typeface="Arial"/>
                <a:cs typeface="Arial"/>
              </a:rPr>
              <a:t> whenever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spc="-70" dirty="0">
                <a:latin typeface="Arial"/>
                <a:cs typeface="Arial"/>
              </a:rPr>
              <a:t>a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spc="-10" dirty="0">
                <a:latin typeface="Arial"/>
                <a:cs typeface="Arial"/>
              </a:rPr>
              <a:t>user </a:t>
            </a:r>
            <a:r>
              <a:rPr sz="4100" spc="-1120" dirty="0">
                <a:latin typeface="Arial"/>
                <a:cs typeface="Arial"/>
              </a:rPr>
              <a:t> </a:t>
            </a:r>
            <a:r>
              <a:rPr sz="4100" spc="20" dirty="0">
                <a:latin typeface="Arial"/>
                <a:cs typeface="Arial"/>
              </a:rPr>
              <a:t>changes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30" dirty="0">
                <a:latin typeface="Arial"/>
                <a:cs typeface="Arial"/>
              </a:rPr>
              <a:t>the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55" dirty="0">
                <a:latin typeface="Arial"/>
                <a:cs typeface="Arial"/>
              </a:rPr>
              <a:t>input.</a:t>
            </a:r>
            <a:endParaRPr sz="4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62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3100" spc="-5" dirty="0">
                <a:latin typeface="Courier New"/>
                <a:cs typeface="Courier New"/>
              </a:rPr>
              <a:t>input$num</a:t>
            </a:r>
            <a:r>
              <a:rPr sz="3100" spc="-35" dirty="0">
                <a:latin typeface="Courier New"/>
                <a:cs typeface="Courier New"/>
              </a:rPr>
              <a:t> </a:t>
            </a:r>
            <a:r>
              <a:rPr sz="3100" dirty="0">
                <a:latin typeface="Courier New"/>
                <a:cs typeface="Courier New"/>
              </a:rPr>
              <a:t>=</a:t>
            </a:r>
            <a:r>
              <a:rPr sz="3100" spc="-30" dirty="0">
                <a:latin typeface="Courier New"/>
                <a:cs typeface="Courier New"/>
              </a:rPr>
              <a:t> </a:t>
            </a:r>
            <a:r>
              <a:rPr sz="3100" dirty="0">
                <a:latin typeface="Courier New"/>
                <a:cs typeface="Courier New"/>
              </a:rPr>
              <a:t>25</a:t>
            </a:r>
            <a:endParaRPr sz="3100">
              <a:latin typeface="Courier New"/>
              <a:cs typeface="Courier New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858490" y="6806076"/>
            <a:ext cx="5120640" cy="1832610"/>
            <a:chOff x="4858490" y="6806076"/>
            <a:chExt cx="5120640" cy="1832610"/>
          </a:xfrm>
        </p:grpSpPr>
        <p:sp>
          <p:nvSpPr>
            <p:cNvPr id="12" name="object 12"/>
            <p:cNvSpPr/>
            <p:nvPr/>
          </p:nvSpPr>
          <p:spPr>
            <a:xfrm>
              <a:off x="4858486" y="7005034"/>
              <a:ext cx="4953000" cy="1633855"/>
            </a:xfrm>
            <a:custGeom>
              <a:avLst/>
              <a:gdLst/>
              <a:ahLst/>
              <a:cxnLst/>
              <a:rect l="l" t="t" r="r" b="b"/>
              <a:pathLst>
                <a:path w="4953000" h="1633854">
                  <a:moveTo>
                    <a:pt x="4952720" y="0"/>
                  </a:moveTo>
                  <a:lnTo>
                    <a:pt x="0" y="0"/>
                  </a:lnTo>
                  <a:lnTo>
                    <a:pt x="0" y="1429270"/>
                  </a:lnTo>
                  <a:lnTo>
                    <a:pt x="0" y="1633448"/>
                  </a:lnTo>
                  <a:lnTo>
                    <a:pt x="4952720" y="1633448"/>
                  </a:lnTo>
                  <a:lnTo>
                    <a:pt x="4952720" y="1429270"/>
                  </a:lnTo>
                  <a:lnTo>
                    <a:pt x="4952720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41731" y="6811311"/>
              <a:ext cx="4932045" cy="1623060"/>
            </a:xfrm>
            <a:custGeom>
              <a:avLst/>
              <a:gdLst/>
              <a:ahLst/>
              <a:cxnLst/>
              <a:rect l="l" t="t" r="r" b="b"/>
              <a:pathLst>
                <a:path w="4932045" h="1623059">
                  <a:moveTo>
                    <a:pt x="0" y="0"/>
                  </a:moveTo>
                  <a:lnTo>
                    <a:pt x="4931787" y="0"/>
                  </a:lnTo>
                  <a:lnTo>
                    <a:pt x="4931787" y="1622987"/>
                  </a:lnTo>
                  <a:lnTo>
                    <a:pt x="0" y="1622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041731" y="6811311"/>
              <a:ext cx="4932045" cy="1623060"/>
            </a:xfrm>
            <a:custGeom>
              <a:avLst/>
              <a:gdLst/>
              <a:ahLst/>
              <a:cxnLst/>
              <a:rect l="l" t="t" r="r" b="b"/>
              <a:pathLst>
                <a:path w="4932045" h="1623059">
                  <a:moveTo>
                    <a:pt x="0" y="0"/>
                  </a:moveTo>
                  <a:lnTo>
                    <a:pt x="4931786" y="0"/>
                  </a:lnTo>
                  <a:lnTo>
                    <a:pt x="4931786" y="1622987"/>
                  </a:lnTo>
                  <a:lnTo>
                    <a:pt x="0" y="1622987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40151" y="6900313"/>
              <a:ext cx="4272121" cy="1486865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4858490" y="9036374"/>
            <a:ext cx="5120640" cy="1832610"/>
            <a:chOff x="4858490" y="9036374"/>
            <a:chExt cx="5120640" cy="1832610"/>
          </a:xfrm>
        </p:grpSpPr>
        <p:sp>
          <p:nvSpPr>
            <p:cNvPr id="17" name="object 17"/>
            <p:cNvSpPr/>
            <p:nvPr/>
          </p:nvSpPr>
          <p:spPr>
            <a:xfrm>
              <a:off x="4858486" y="9235331"/>
              <a:ext cx="4953000" cy="1633855"/>
            </a:xfrm>
            <a:custGeom>
              <a:avLst/>
              <a:gdLst/>
              <a:ahLst/>
              <a:cxnLst/>
              <a:rect l="l" t="t" r="r" b="b"/>
              <a:pathLst>
                <a:path w="4953000" h="1633854">
                  <a:moveTo>
                    <a:pt x="4952720" y="0"/>
                  </a:moveTo>
                  <a:lnTo>
                    <a:pt x="0" y="0"/>
                  </a:lnTo>
                  <a:lnTo>
                    <a:pt x="0" y="1429270"/>
                  </a:lnTo>
                  <a:lnTo>
                    <a:pt x="0" y="1633448"/>
                  </a:lnTo>
                  <a:lnTo>
                    <a:pt x="4952720" y="1633448"/>
                  </a:lnTo>
                  <a:lnTo>
                    <a:pt x="4952720" y="1429270"/>
                  </a:lnTo>
                  <a:lnTo>
                    <a:pt x="4952720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041731" y="9041609"/>
              <a:ext cx="4932045" cy="1623060"/>
            </a:xfrm>
            <a:custGeom>
              <a:avLst/>
              <a:gdLst/>
              <a:ahLst/>
              <a:cxnLst/>
              <a:rect l="l" t="t" r="r" b="b"/>
              <a:pathLst>
                <a:path w="4932045" h="1623059">
                  <a:moveTo>
                    <a:pt x="0" y="0"/>
                  </a:moveTo>
                  <a:lnTo>
                    <a:pt x="4931787" y="0"/>
                  </a:lnTo>
                  <a:lnTo>
                    <a:pt x="4931787" y="1622987"/>
                  </a:lnTo>
                  <a:lnTo>
                    <a:pt x="0" y="1622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041731" y="9041609"/>
              <a:ext cx="4932045" cy="1623060"/>
            </a:xfrm>
            <a:custGeom>
              <a:avLst/>
              <a:gdLst/>
              <a:ahLst/>
              <a:cxnLst/>
              <a:rect l="l" t="t" r="r" b="b"/>
              <a:pathLst>
                <a:path w="4932045" h="1623059">
                  <a:moveTo>
                    <a:pt x="0" y="0"/>
                  </a:moveTo>
                  <a:lnTo>
                    <a:pt x="4931786" y="0"/>
                  </a:lnTo>
                  <a:lnTo>
                    <a:pt x="4931786" y="1622986"/>
                  </a:lnTo>
                  <a:lnTo>
                    <a:pt x="0" y="1622986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08738" y="9120140"/>
              <a:ext cx="4334946" cy="1486865"/>
            </a:xfrm>
            <a:prstGeom prst="rect">
              <a:avLst/>
            </a:prstGeom>
          </p:spPr>
        </p:pic>
      </p:grpSp>
      <p:sp>
        <p:nvSpPr>
          <p:cNvPr id="21" name="object 21"/>
          <p:cNvSpPr/>
          <p:nvPr/>
        </p:nvSpPr>
        <p:spPr>
          <a:xfrm>
            <a:off x="10230054" y="4908927"/>
            <a:ext cx="986155" cy="976630"/>
          </a:xfrm>
          <a:custGeom>
            <a:avLst/>
            <a:gdLst/>
            <a:ahLst/>
            <a:cxnLst/>
            <a:rect l="l" t="t" r="r" b="b"/>
            <a:pathLst>
              <a:path w="986154" h="976629">
                <a:moveTo>
                  <a:pt x="712020" y="0"/>
                </a:moveTo>
                <a:lnTo>
                  <a:pt x="712020" y="253219"/>
                </a:lnTo>
                <a:lnTo>
                  <a:pt x="0" y="253219"/>
                </a:lnTo>
                <a:lnTo>
                  <a:pt x="0" y="724409"/>
                </a:lnTo>
                <a:lnTo>
                  <a:pt x="712020" y="724409"/>
                </a:lnTo>
                <a:lnTo>
                  <a:pt x="712020" y="976112"/>
                </a:lnTo>
                <a:lnTo>
                  <a:pt x="985624" y="488056"/>
                </a:lnTo>
                <a:lnTo>
                  <a:pt x="712020" y="0"/>
                </a:lnTo>
                <a:close/>
              </a:path>
            </a:pathLst>
          </a:custGeom>
          <a:solidFill>
            <a:srgbClr val="00882B">
              <a:alpha val="5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11339969" y="6963138"/>
            <a:ext cx="3926840" cy="1319530"/>
            <a:chOff x="11339969" y="6963138"/>
            <a:chExt cx="3926840" cy="1319530"/>
          </a:xfrm>
        </p:grpSpPr>
        <p:sp>
          <p:nvSpPr>
            <p:cNvPr id="23" name="object 23"/>
            <p:cNvSpPr/>
            <p:nvPr/>
          </p:nvSpPr>
          <p:spPr>
            <a:xfrm>
              <a:off x="11339957" y="7214444"/>
              <a:ext cx="3665220" cy="1068070"/>
            </a:xfrm>
            <a:custGeom>
              <a:avLst/>
              <a:gdLst/>
              <a:ahLst/>
              <a:cxnLst/>
              <a:rect l="l" t="t" r="r" b="b"/>
              <a:pathLst>
                <a:path w="3665219" h="1068070">
                  <a:moveTo>
                    <a:pt x="3664813" y="0"/>
                  </a:moveTo>
                  <a:lnTo>
                    <a:pt x="0" y="0"/>
                  </a:lnTo>
                  <a:lnTo>
                    <a:pt x="0" y="827201"/>
                  </a:lnTo>
                  <a:lnTo>
                    <a:pt x="0" y="1068031"/>
                  </a:lnTo>
                  <a:lnTo>
                    <a:pt x="3664813" y="1068031"/>
                  </a:lnTo>
                  <a:lnTo>
                    <a:pt x="3664813" y="827201"/>
                  </a:lnTo>
                  <a:lnTo>
                    <a:pt x="3664813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601741" y="6963138"/>
              <a:ext cx="3665220" cy="1078865"/>
            </a:xfrm>
            <a:custGeom>
              <a:avLst/>
              <a:gdLst/>
              <a:ahLst/>
              <a:cxnLst/>
              <a:rect l="l" t="t" r="r" b="b"/>
              <a:pathLst>
                <a:path w="3665219" h="1078865">
                  <a:moveTo>
                    <a:pt x="0" y="0"/>
                  </a:moveTo>
                  <a:lnTo>
                    <a:pt x="3664809" y="0"/>
                  </a:lnTo>
                  <a:lnTo>
                    <a:pt x="3664809" y="1078501"/>
                  </a:lnTo>
                  <a:lnTo>
                    <a:pt x="0" y="1078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4858490" y="4575776"/>
            <a:ext cx="5120640" cy="1832610"/>
            <a:chOff x="4858490" y="4575776"/>
            <a:chExt cx="5120640" cy="1832610"/>
          </a:xfrm>
        </p:grpSpPr>
        <p:sp>
          <p:nvSpPr>
            <p:cNvPr id="26" name="object 26"/>
            <p:cNvSpPr/>
            <p:nvPr/>
          </p:nvSpPr>
          <p:spPr>
            <a:xfrm>
              <a:off x="4858486" y="4774736"/>
              <a:ext cx="4953000" cy="1633855"/>
            </a:xfrm>
            <a:custGeom>
              <a:avLst/>
              <a:gdLst/>
              <a:ahLst/>
              <a:cxnLst/>
              <a:rect l="l" t="t" r="r" b="b"/>
              <a:pathLst>
                <a:path w="4953000" h="1633854">
                  <a:moveTo>
                    <a:pt x="4952720" y="0"/>
                  </a:moveTo>
                  <a:lnTo>
                    <a:pt x="0" y="0"/>
                  </a:lnTo>
                  <a:lnTo>
                    <a:pt x="0" y="1439735"/>
                  </a:lnTo>
                  <a:lnTo>
                    <a:pt x="0" y="1633448"/>
                  </a:lnTo>
                  <a:lnTo>
                    <a:pt x="4952720" y="1633448"/>
                  </a:lnTo>
                  <a:lnTo>
                    <a:pt x="4952720" y="1439735"/>
                  </a:lnTo>
                  <a:lnTo>
                    <a:pt x="4952720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041731" y="4581012"/>
              <a:ext cx="4932045" cy="1633855"/>
            </a:xfrm>
            <a:custGeom>
              <a:avLst/>
              <a:gdLst/>
              <a:ahLst/>
              <a:cxnLst/>
              <a:rect l="l" t="t" r="r" b="b"/>
              <a:pathLst>
                <a:path w="4932045" h="1633854">
                  <a:moveTo>
                    <a:pt x="0" y="0"/>
                  </a:moveTo>
                  <a:lnTo>
                    <a:pt x="4931787" y="0"/>
                  </a:lnTo>
                  <a:lnTo>
                    <a:pt x="4931787" y="1633458"/>
                  </a:lnTo>
                  <a:lnTo>
                    <a:pt x="0" y="16334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041731" y="4581012"/>
              <a:ext cx="4932045" cy="1633855"/>
            </a:xfrm>
            <a:custGeom>
              <a:avLst/>
              <a:gdLst/>
              <a:ahLst/>
              <a:cxnLst/>
              <a:rect l="l" t="t" r="r" b="b"/>
              <a:pathLst>
                <a:path w="4932045" h="1633854">
                  <a:moveTo>
                    <a:pt x="0" y="0"/>
                  </a:moveTo>
                  <a:lnTo>
                    <a:pt x="4931786" y="0"/>
                  </a:lnTo>
                  <a:lnTo>
                    <a:pt x="4931786" y="1633458"/>
                  </a:lnTo>
                  <a:lnTo>
                    <a:pt x="0" y="1633458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0622" y="4680485"/>
              <a:ext cx="4251179" cy="1486865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1809338" y="7178039"/>
            <a:ext cx="3301365" cy="4933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50" spc="10" dirty="0">
                <a:latin typeface="Courier New"/>
                <a:cs typeface="Courier New"/>
              </a:rPr>
              <a:t>input$num</a:t>
            </a:r>
            <a:r>
              <a:rPr sz="3050" spc="-30" dirty="0">
                <a:latin typeface="Courier New"/>
                <a:cs typeface="Courier New"/>
              </a:rPr>
              <a:t> </a:t>
            </a:r>
            <a:r>
              <a:rPr sz="3050" spc="10" dirty="0">
                <a:latin typeface="Courier New"/>
                <a:cs typeface="Courier New"/>
              </a:rPr>
              <a:t>=</a:t>
            </a:r>
            <a:r>
              <a:rPr sz="3050" spc="-25" dirty="0">
                <a:latin typeface="Courier New"/>
                <a:cs typeface="Courier New"/>
              </a:rPr>
              <a:t> </a:t>
            </a:r>
            <a:r>
              <a:rPr sz="3050" spc="10" dirty="0">
                <a:latin typeface="Courier New"/>
                <a:cs typeface="Courier New"/>
              </a:rPr>
              <a:t>50</a:t>
            </a:r>
            <a:endParaRPr sz="3050">
              <a:latin typeface="Courier New"/>
              <a:cs typeface="Courier New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0230054" y="7126185"/>
            <a:ext cx="996315" cy="976630"/>
          </a:xfrm>
          <a:custGeom>
            <a:avLst/>
            <a:gdLst/>
            <a:ahLst/>
            <a:cxnLst/>
            <a:rect l="l" t="t" r="r" b="b"/>
            <a:pathLst>
              <a:path w="996315" h="976629">
                <a:moveTo>
                  <a:pt x="722491" y="0"/>
                </a:moveTo>
                <a:lnTo>
                  <a:pt x="722491" y="255788"/>
                </a:lnTo>
                <a:lnTo>
                  <a:pt x="0" y="255788"/>
                </a:lnTo>
                <a:lnTo>
                  <a:pt x="0" y="726977"/>
                </a:lnTo>
                <a:lnTo>
                  <a:pt x="722491" y="726977"/>
                </a:lnTo>
                <a:lnTo>
                  <a:pt x="722491" y="976112"/>
                </a:lnTo>
                <a:lnTo>
                  <a:pt x="995802" y="488056"/>
                </a:lnTo>
                <a:lnTo>
                  <a:pt x="722491" y="0"/>
                </a:lnTo>
                <a:close/>
              </a:path>
            </a:pathLst>
          </a:custGeom>
          <a:solidFill>
            <a:srgbClr val="00882B">
              <a:alpha val="5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/>
          <p:cNvGrpSpPr/>
          <p:nvPr/>
        </p:nvGrpSpPr>
        <p:grpSpPr>
          <a:xfrm>
            <a:off x="11339969" y="9235320"/>
            <a:ext cx="3926840" cy="1319530"/>
            <a:chOff x="11339969" y="9235320"/>
            <a:chExt cx="3926840" cy="1319530"/>
          </a:xfrm>
        </p:grpSpPr>
        <p:sp>
          <p:nvSpPr>
            <p:cNvPr id="33" name="object 33"/>
            <p:cNvSpPr/>
            <p:nvPr/>
          </p:nvSpPr>
          <p:spPr>
            <a:xfrm>
              <a:off x="11339957" y="9486626"/>
              <a:ext cx="3665220" cy="1068070"/>
            </a:xfrm>
            <a:custGeom>
              <a:avLst/>
              <a:gdLst/>
              <a:ahLst/>
              <a:cxnLst/>
              <a:rect l="l" t="t" r="r" b="b"/>
              <a:pathLst>
                <a:path w="3665219" h="1068070">
                  <a:moveTo>
                    <a:pt x="3664813" y="0"/>
                  </a:moveTo>
                  <a:lnTo>
                    <a:pt x="0" y="0"/>
                  </a:lnTo>
                  <a:lnTo>
                    <a:pt x="0" y="827201"/>
                  </a:lnTo>
                  <a:lnTo>
                    <a:pt x="0" y="1068031"/>
                  </a:lnTo>
                  <a:lnTo>
                    <a:pt x="3664813" y="1068031"/>
                  </a:lnTo>
                  <a:lnTo>
                    <a:pt x="3664813" y="827201"/>
                  </a:lnTo>
                  <a:lnTo>
                    <a:pt x="3664813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1601741" y="9235320"/>
              <a:ext cx="3665220" cy="1078865"/>
            </a:xfrm>
            <a:custGeom>
              <a:avLst/>
              <a:gdLst/>
              <a:ahLst/>
              <a:cxnLst/>
              <a:rect l="l" t="t" r="r" b="b"/>
              <a:pathLst>
                <a:path w="3665219" h="1078865">
                  <a:moveTo>
                    <a:pt x="0" y="0"/>
                  </a:moveTo>
                  <a:lnTo>
                    <a:pt x="3664809" y="0"/>
                  </a:lnTo>
                  <a:lnTo>
                    <a:pt x="3664809" y="1078501"/>
                  </a:lnTo>
                  <a:lnTo>
                    <a:pt x="0" y="1078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1809338" y="9450651"/>
            <a:ext cx="3301365" cy="4933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50" spc="10" dirty="0">
                <a:latin typeface="Courier New"/>
                <a:cs typeface="Courier New"/>
              </a:rPr>
              <a:t>input$num</a:t>
            </a:r>
            <a:r>
              <a:rPr sz="3050" spc="-30" dirty="0">
                <a:latin typeface="Courier New"/>
                <a:cs typeface="Courier New"/>
              </a:rPr>
              <a:t> </a:t>
            </a:r>
            <a:r>
              <a:rPr sz="3050" spc="10" dirty="0">
                <a:latin typeface="Courier New"/>
                <a:cs typeface="Courier New"/>
              </a:rPr>
              <a:t>=</a:t>
            </a:r>
            <a:r>
              <a:rPr sz="3050" spc="-25" dirty="0">
                <a:latin typeface="Courier New"/>
                <a:cs typeface="Courier New"/>
              </a:rPr>
              <a:t> </a:t>
            </a:r>
            <a:r>
              <a:rPr sz="3050" spc="10" dirty="0">
                <a:latin typeface="Courier New"/>
                <a:cs typeface="Courier New"/>
              </a:rPr>
              <a:t>75</a:t>
            </a:r>
            <a:endParaRPr sz="3050">
              <a:latin typeface="Courier New"/>
              <a:cs typeface="Courier New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0230054" y="9398797"/>
            <a:ext cx="996315" cy="976630"/>
          </a:xfrm>
          <a:custGeom>
            <a:avLst/>
            <a:gdLst/>
            <a:ahLst/>
            <a:cxnLst/>
            <a:rect l="l" t="t" r="r" b="b"/>
            <a:pathLst>
              <a:path w="996315" h="976629">
                <a:moveTo>
                  <a:pt x="722491" y="0"/>
                </a:moveTo>
                <a:lnTo>
                  <a:pt x="722491" y="255358"/>
                </a:lnTo>
                <a:lnTo>
                  <a:pt x="0" y="255358"/>
                </a:lnTo>
                <a:lnTo>
                  <a:pt x="0" y="726548"/>
                </a:lnTo>
                <a:lnTo>
                  <a:pt x="722491" y="726548"/>
                </a:lnTo>
                <a:lnTo>
                  <a:pt x="722491" y="976112"/>
                </a:lnTo>
                <a:lnTo>
                  <a:pt x="995802" y="488056"/>
                </a:lnTo>
                <a:lnTo>
                  <a:pt x="722491" y="0"/>
                </a:lnTo>
                <a:close/>
              </a:path>
            </a:pathLst>
          </a:custGeom>
          <a:solidFill>
            <a:srgbClr val="00882B">
              <a:alpha val="5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7773868" y="1161690"/>
            <a:ext cx="4556760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154555" algn="l"/>
              </a:tabLst>
            </a:pPr>
            <a:r>
              <a:rPr sz="6600" u="none" spc="70" dirty="0">
                <a:solidFill>
                  <a:srgbClr val="000000"/>
                </a:solidFill>
              </a:rPr>
              <a:t>Input	</a:t>
            </a:r>
            <a:r>
              <a:rPr sz="6600" u="none" spc="-45" dirty="0">
                <a:solidFill>
                  <a:srgbClr val="000000"/>
                </a:solidFill>
              </a:rPr>
              <a:t>values</a:t>
            </a:r>
            <a:endParaRPr sz="6600"/>
          </a:p>
        </p:txBody>
      </p:sp>
      <p:sp>
        <p:nvSpPr>
          <p:cNvPr id="38" name="object 38"/>
          <p:cNvSpPr/>
          <p:nvPr/>
        </p:nvSpPr>
        <p:spPr>
          <a:xfrm>
            <a:off x="12816641" y="4021099"/>
            <a:ext cx="7287895" cy="7287895"/>
          </a:xfrm>
          <a:custGeom>
            <a:avLst/>
            <a:gdLst/>
            <a:ahLst/>
            <a:cxnLst/>
            <a:rect l="l" t="t" r="r" b="b"/>
            <a:pathLst>
              <a:path w="7287894" h="7287895">
                <a:moveTo>
                  <a:pt x="7287458" y="0"/>
                </a:moveTo>
                <a:lnTo>
                  <a:pt x="0" y="7287456"/>
                </a:lnTo>
                <a:lnTo>
                  <a:pt x="2731137" y="7287456"/>
                </a:lnTo>
                <a:lnTo>
                  <a:pt x="7287458" y="2731137"/>
                </a:lnTo>
                <a:lnTo>
                  <a:pt x="7287458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 rot="18900000">
            <a:off x="13139780" y="7714023"/>
            <a:ext cx="7865587" cy="544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285"/>
              </a:lnSpc>
            </a:pPr>
            <a:r>
              <a:rPr sz="4250" spc="85" dirty="0">
                <a:solidFill>
                  <a:srgbClr val="FFFFFF"/>
                </a:solidFill>
                <a:latin typeface="Arial"/>
                <a:cs typeface="Arial"/>
              </a:rPr>
              <a:t>Output</a:t>
            </a:r>
            <a:r>
              <a:rPr sz="42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50" spc="50" dirty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42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50" spc="45" dirty="0">
                <a:solidFill>
                  <a:srgbClr val="FFFFFF"/>
                </a:solidFill>
                <a:latin typeface="Arial"/>
                <a:cs typeface="Arial"/>
              </a:rPr>
              <a:t>automatically</a:t>
            </a:r>
            <a:r>
              <a:rPr sz="42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50" spc="70" dirty="0">
                <a:solidFill>
                  <a:srgbClr val="FFFFFF"/>
                </a:solidFill>
                <a:latin typeface="Arial"/>
                <a:cs typeface="Arial"/>
              </a:rPr>
              <a:t>update</a:t>
            </a:r>
            <a:endParaRPr sz="4250">
              <a:latin typeface="Arial"/>
              <a:cs typeface="Arial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  <p:sp>
        <p:nvSpPr>
          <p:cNvPr id="40" name="object 40"/>
          <p:cNvSpPr txBox="1"/>
          <p:nvPr/>
        </p:nvSpPr>
        <p:spPr>
          <a:xfrm rot="18900000">
            <a:off x="14715352" y="8173073"/>
            <a:ext cx="5632826" cy="544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285"/>
              </a:lnSpc>
            </a:pPr>
            <a:r>
              <a:rPr sz="4250" spc="45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42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50" spc="45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42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50" spc="75" dirty="0">
                <a:solidFill>
                  <a:srgbClr val="FFFFFF"/>
                </a:solidFill>
                <a:latin typeface="Arial"/>
                <a:cs typeface="Arial"/>
              </a:rPr>
              <a:t>follow</a:t>
            </a:r>
            <a:r>
              <a:rPr sz="42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50" spc="4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42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50" spc="2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425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50" spc="-5" dirty="0">
                <a:solidFill>
                  <a:srgbClr val="FFFFFF"/>
                </a:solidFill>
                <a:latin typeface="Arial"/>
                <a:cs typeface="Arial"/>
              </a:rPr>
              <a:t>rules</a:t>
            </a:r>
            <a:endParaRPr sz="4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716420" y="19948"/>
            <a:ext cx="733742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solidFill>
                  <a:srgbClr val="53585F"/>
                </a:solidFill>
                <a:latin typeface="Arial"/>
                <a:cs typeface="Arial"/>
              </a:rPr>
              <a:t>Slides</a:t>
            </a:r>
            <a:r>
              <a:rPr sz="4250" spc="-2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spc="35" dirty="0">
                <a:solidFill>
                  <a:srgbClr val="53585F"/>
                </a:solidFill>
                <a:latin typeface="Arial"/>
                <a:cs typeface="Arial"/>
              </a:rPr>
              <a:t>at:</a:t>
            </a:r>
            <a:r>
              <a:rPr sz="4250" spc="-2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u="sng" spc="35" dirty="0">
                <a:solidFill>
                  <a:srgbClr val="53585F"/>
                </a:solidFill>
                <a:uFill>
                  <a:solidFill>
                    <a:srgbClr val="53585F"/>
                  </a:solidFill>
                </a:uFill>
                <a:latin typeface="Arial"/>
                <a:cs typeface="Arial"/>
              </a:rPr>
              <a:t>bit.ly/shinyLONDON</a:t>
            </a:r>
            <a:endParaRPr sz="42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93985" y="1161690"/>
            <a:ext cx="5316220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905885" algn="l"/>
              </a:tabLst>
            </a:pPr>
            <a:r>
              <a:rPr sz="6600" u="none" spc="20" dirty="0">
                <a:solidFill>
                  <a:srgbClr val="000000"/>
                </a:solidFill>
              </a:rPr>
              <a:t>Reactivity	</a:t>
            </a:r>
            <a:r>
              <a:rPr sz="6600" u="none" spc="-5" dirty="0">
                <a:solidFill>
                  <a:srgbClr val="000000"/>
                </a:solidFill>
              </a:rPr>
              <a:t>101</a:t>
            </a:r>
            <a:endParaRPr sz="6600"/>
          </a:p>
        </p:txBody>
      </p:sp>
      <p:grpSp>
        <p:nvGrpSpPr>
          <p:cNvPr id="8" name="object 8"/>
          <p:cNvGrpSpPr/>
          <p:nvPr/>
        </p:nvGrpSpPr>
        <p:grpSpPr>
          <a:xfrm>
            <a:off x="2052293" y="4774723"/>
            <a:ext cx="15937230" cy="5969000"/>
            <a:chOff x="2052293" y="4774723"/>
            <a:chExt cx="15937230" cy="5969000"/>
          </a:xfrm>
        </p:grpSpPr>
        <p:sp>
          <p:nvSpPr>
            <p:cNvPr id="9" name="object 9"/>
            <p:cNvSpPr/>
            <p:nvPr/>
          </p:nvSpPr>
          <p:spPr>
            <a:xfrm>
              <a:off x="2052281" y="5015566"/>
              <a:ext cx="15664815" cy="5727700"/>
            </a:xfrm>
            <a:custGeom>
              <a:avLst/>
              <a:gdLst/>
              <a:ahLst/>
              <a:cxnLst/>
              <a:rect l="l" t="t" r="r" b="b"/>
              <a:pathLst>
                <a:path w="15664815" h="5727700">
                  <a:moveTo>
                    <a:pt x="15664447" y="0"/>
                  </a:moveTo>
                  <a:lnTo>
                    <a:pt x="0" y="0"/>
                  </a:lnTo>
                  <a:lnTo>
                    <a:pt x="0" y="5476265"/>
                  </a:lnTo>
                  <a:lnTo>
                    <a:pt x="0" y="5727573"/>
                  </a:lnTo>
                  <a:lnTo>
                    <a:pt x="15664447" y="5727573"/>
                  </a:lnTo>
                  <a:lnTo>
                    <a:pt x="15664447" y="5476265"/>
                  </a:lnTo>
                  <a:lnTo>
                    <a:pt x="15664447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314065" y="4774723"/>
              <a:ext cx="15674975" cy="5717540"/>
            </a:xfrm>
            <a:custGeom>
              <a:avLst/>
              <a:gdLst/>
              <a:ahLst/>
              <a:cxnLst/>
              <a:rect l="l" t="t" r="r" b="b"/>
              <a:pathLst>
                <a:path w="15674975" h="5717540">
                  <a:moveTo>
                    <a:pt x="0" y="0"/>
                  </a:moveTo>
                  <a:lnTo>
                    <a:pt x="15674915" y="0"/>
                  </a:lnTo>
                  <a:lnTo>
                    <a:pt x="15674915" y="5717103"/>
                  </a:lnTo>
                  <a:lnTo>
                    <a:pt x="0" y="5717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147886" y="2643376"/>
            <a:ext cx="15614650" cy="6987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800"/>
              </a:lnSpc>
              <a:spcBef>
                <a:spcPts val="100"/>
              </a:spcBef>
            </a:pPr>
            <a:r>
              <a:rPr sz="5200" spc="15" dirty="0">
                <a:latin typeface="Arial"/>
                <a:cs typeface="Arial"/>
              </a:rPr>
              <a:t>Reactivity</a:t>
            </a:r>
            <a:r>
              <a:rPr sz="5200" spc="-5" dirty="0">
                <a:latin typeface="Arial"/>
                <a:cs typeface="Arial"/>
              </a:rPr>
              <a:t> </a:t>
            </a:r>
            <a:r>
              <a:rPr sz="5200" spc="30" dirty="0">
                <a:latin typeface="Arial"/>
                <a:cs typeface="Arial"/>
              </a:rPr>
              <a:t>automatically</a:t>
            </a:r>
            <a:r>
              <a:rPr sz="5200" spc="-5" dirty="0">
                <a:latin typeface="Arial"/>
                <a:cs typeface="Arial"/>
              </a:rPr>
              <a:t> </a:t>
            </a:r>
            <a:r>
              <a:rPr sz="5200" spc="75" dirty="0">
                <a:latin typeface="Arial"/>
                <a:cs typeface="Arial"/>
              </a:rPr>
              <a:t>occurs</a:t>
            </a:r>
            <a:r>
              <a:rPr sz="5200" dirty="0">
                <a:latin typeface="Arial"/>
                <a:cs typeface="Arial"/>
              </a:rPr>
              <a:t> </a:t>
            </a:r>
            <a:r>
              <a:rPr sz="5200" spc="-20" dirty="0">
                <a:latin typeface="Arial"/>
                <a:cs typeface="Arial"/>
              </a:rPr>
              <a:t>whenever</a:t>
            </a:r>
            <a:r>
              <a:rPr sz="5200" spc="-5" dirty="0">
                <a:latin typeface="Arial"/>
                <a:cs typeface="Arial"/>
              </a:rPr>
              <a:t> </a:t>
            </a:r>
            <a:r>
              <a:rPr sz="5200" spc="25" dirty="0">
                <a:latin typeface="Arial"/>
                <a:cs typeface="Arial"/>
              </a:rPr>
              <a:t>you</a:t>
            </a:r>
            <a:r>
              <a:rPr sz="5200" spc="-5" dirty="0">
                <a:latin typeface="Arial"/>
                <a:cs typeface="Arial"/>
              </a:rPr>
              <a:t> </a:t>
            </a:r>
            <a:r>
              <a:rPr sz="5200" spc="-40" dirty="0">
                <a:latin typeface="Arial"/>
                <a:cs typeface="Arial"/>
              </a:rPr>
              <a:t>use</a:t>
            </a:r>
            <a:r>
              <a:rPr sz="5200" dirty="0">
                <a:latin typeface="Arial"/>
                <a:cs typeface="Arial"/>
              </a:rPr>
              <a:t> </a:t>
            </a:r>
            <a:r>
              <a:rPr sz="5200" spc="-55" dirty="0">
                <a:latin typeface="Arial"/>
                <a:cs typeface="Arial"/>
              </a:rPr>
              <a:t>an </a:t>
            </a:r>
            <a:r>
              <a:rPr sz="5200" spc="-1430" dirty="0">
                <a:latin typeface="Arial"/>
                <a:cs typeface="Arial"/>
              </a:rPr>
              <a:t> </a:t>
            </a:r>
            <a:r>
              <a:rPr sz="5200" spc="70" dirty="0">
                <a:latin typeface="Arial"/>
                <a:cs typeface="Arial"/>
              </a:rPr>
              <a:t>input</a:t>
            </a:r>
            <a:r>
              <a:rPr sz="5200" spc="-10" dirty="0">
                <a:latin typeface="Arial"/>
                <a:cs typeface="Arial"/>
              </a:rPr>
              <a:t> </a:t>
            </a:r>
            <a:r>
              <a:rPr sz="5200" spc="-45" dirty="0">
                <a:latin typeface="Arial"/>
                <a:cs typeface="Arial"/>
              </a:rPr>
              <a:t>value</a:t>
            </a:r>
            <a:r>
              <a:rPr sz="5200" spc="-5" dirty="0">
                <a:latin typeface="Arial"/>
                <a:cs typeface="Arial"/>
              </a:rPr>
              <a:t> </a:t>
            </a:r>
            <a:r>
              <a:rPr sz="5200" spc="140" dirty="0">
                <a:latin typeface="Arial"/>
                <a:cs typeface="Arial"/>
              </a:rPr>
              <a:t>to</a:t>
            </a:r>
            <a:r>
              <a:rPr sz="5200" spc="-5" dirty="0">
                <a:latin typeface="Arial"/>
                <a:cs typeface="Arial"/>
              </a:rPr>
              <a:t> </a:t>
            </a:r>
            <a:r>
              <a:rPr sz="5200" spc="-20" dirty="0">
                <a:latin typeface="Arial"/>
                <a:cs typeface="Arial"/>
              </a:rPr>
              <a:t>render</a:t>
            </a:r>
            <a:r>
              <a:rPr sz="5200" spc="-5" dirty="0">
                <a:latin typeface="Arial"/>
                <a:cs typeface="Arial"/>
              </a:rPr>
              <a:t> </a:t>
            </a:r>
            <a:r>
              <a:rPr sz="5200" spc="-55" dirty="0">
                <a:latin typeface="Arial"/>
                <a:cs typeface="Arial"/>
              </a:rPr>
              <a:t>an</a:t>
            </a:r>
            <a:r>
              <a:rPr sz="5200" spc="-5" dirty="0">
                <a:latin typeface="Arial"/>
                <a:cs typeface="Arial"/>
              </a:rPr>
              <a:t> </a:t>
            </a:r>
            <a:r>
              <a:rPr sz="5200" spc="105" dirty="0">
                <a:latin typeface="Arial"/>
                <a:cs typeface="Arial"/>
              </a:rPr>
              <a:t>output</a:t>
            </a:r>
            <a:r>
              <a:rPr sz="5200" spc="-10" dirty="0">
                <a:latin typeface="Arial"/>
                <a:cs typeface="Arial"/>
              </a:rPr>
              <a:t> </a:t>
            </a:r>
            <a:r>
              <a:rPr sz="5200" spc="90" dirty="0">
                <a:latin typeface="Arial"/>
                <a:cs typeface="Arial"/>
              </a:rPr>
              <a:t>object</a:t>
            </a:r>
            <a:endParaRPr sz="5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5350" dirty="0">
              <a:latin typeface="Arial"/>
              <a:cs typeface="Arial"/>
            </a:endParaRPr>
          </a:p>
          <a:p>
            <a:pPr marL="1197610" marR="3550920" indent="-804545">
              <a:lnSpc>
                <a:spcPct val="111400"/>
              </a:lnSpc>
            </a:pPr>
            <a:r>
              <a:rPr sz="5250" spc="10" dirty="0">
                <a:solidFill>
                  <a:srgbClr val="A6AAA9"/>
                </a:solidFill>
                <a:latin typeface="Courier New"/>
                <a:cs typeface="Courier New"/>
              </a:rPr>
              <a:t>function(input, output) </a:t>
            </a:r>
            <a:r>
              <a:rPr sz="5250" spc="15" dirty="0">
                <a:solidFill>
                  <a:srgbClr val="A6AAA9"/>
                </a:solidFill>
                <a:latin typeface="Courier New"/>
                <a:cs typeface="Courier New"/>
              </a:rPr>
              <a:t>{ </a:t>
            </a:r>
            <a:r>
              <a:rPr sz="5250" spc="2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5250" spc="15" dirty="0">
                <a:solidFill>
                  <a:srgbClr val="0365C0"/>
                </a:solidFill>
                <a:latin typeface="Courier New"/>
                <a:cs typeface="Courier New"/>
              </a:rPr>
              <a:t>output$hist</a:t>
            </a:r>
            <a:r>
              <a:rPr sz="5250" spc="-2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5250" spc="10" dirty="0">
                <a:solidFill>
                  <a:srgbClr val="A6AAA9"/>
                </a:solidFill>
                <a:latin typeface="Courier New"/>
                <a:cs typeface="Courier New"/>
              </a:rPr>
              <a:t>&lt;-</a:t>
            </a:r>
            <a:r>
              <a:rPr sz="5250" spc="-2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5250" spc="15" dirty="0">
                <a:solidFill>
                  <a:srgbClr val="773F9B"/>
                </a:solidFill>
                <a:latin typeface="Courier New"/>
                <a:cs typeface="Courier New"/>
              </a:rPr>
              <a:t>renderPlot({</a:t>
            </a:r>
            <a:endParaRPr sz="5250" dirty="0">
              <a:latin typeface="Courier New"/>
              <a:cs typeface="Courier New"/>
            </a:endParaRPr>
          </a:p>
          <a:p>
            <a:pPr marL="2001520">
              <a:lnSpc>
                <a:spcPct val="100000"/>
              </a:lnSpc>
              <a:spcBef>
                <a:spcPts val="715"/>
              </a:spcBef>
            </a:pPr>
            <a:r>
              <a:rPr sz="5250" spc="15" dirty="0">
                <a:solidFill>
                  <a:srgbClr val="A6AAA9"/>
                </a:solidFill>
                <a:latin typeface="Courier New"/>
                <a:cs typeface="Courier New"/>
              </a:rPr>
              <a:t>hist(rnorm(</a:t>
            </a:r>
            <a:r>
              <a:rPr sz="5250" spc="15" dirty="0">
                <a:solidFill>
                  <a:srgbClr val="00882B"/>
                </a:solidFill>
                <a:latin typeface="Courier New"/>
                <a:cs typeface="Courier New"/>
              </a:rPr>
              <a:t>input$num</a:t>
            </a:r>
            <a:r>
              <a:rPr sz="5250" spc="15" dirty="0">
                <a:solidFill>
                  <a:srgbClr val="A6AAA9"/>
                </a:solidFill>
                <a:latin typeface="Courier New"/>
                <a:cs typeface="Courier New"/>
              </a:rPr>
              <a:t>))</a:t>
            </a:r>
            <a:endParaRPr sz="5250" dirty="0">
              <a:latin typeface="Courier New"/>
              <a:cs typeface="Courier New"/>
            </a:endParaRPr>
          </a:p>
          <a:p>
            <a:pPr marL="1197610">
              <a:lnSpc>
                <a:spcPct val="100000"/>
              </a:lnSpc>
              <a:spcBef>
                <a:spcPts val="720"/>
              </a:spcBef>
            </a:pPr>
            <a:r>
              <a:rPr sz="5250" spc="15" dirty="0">
                <a:solidFill>
                  <a:srgbClr val="773F9B"/>
                </a:solidFill>
                <a:latin typeface="Courier New"/>
                <a:cs typeface="Courier New"/>
              </a:rPr>
              <a:t>})</a:t>
            </a:r>
            <a:endParaRPr sz="5250" dirty="0">
              <a:latin typeface="Courier New"/>
              <a:cs typeface="Courier New"/>
            </a:endParaRPr>
          </a:p>
          <a:p>
            <a:pPr marL="393065">
              <a:lnSpc>
                <a:spcPct val="100000"/>
              </a:lnSpc>
              <a:spcBef>
                <a:spcPts val="715"/>
              </a:spcBef>
            </a:pPr>
            <a:r>
              <a:rPr sz="5250" spc="15" dirty="0">
                <a:solidFill>
                  <a:srgbClr val="A6AAA9"/>
                </a:solidFill>
                <a:latin typeface="Courier New"/>
                <a:cs typeface="Courier New"/>
              </a:rPr>
              <a:t>})</a:t>
            </a:r>
            <a:endParaRPr sz="5250" dirty="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42632" y="0"/>
            <a:ext cx="10261600" cy="11308715"/>
            <a:chOff x="9842632" y="0"/>
            <a:chExt cx="10261600" cy="11308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42632" y="0"/>
              <a:ext cx="10261467" cy="1130855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57255" y="1246035"/>
              <a:ext cx="5916050" cy="1675341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4341696" y="670136"/>
            <a:ext cx="2538095" cy="7508240"/>
            <a:chOff x="4341696" y="670136"/>
            <a:chExt cx="2538095" cy="7508240"/>
          </a:xfrm>
        </p:grpSpPr>
        <p:sp>
          <p:nvSpPr>
            <p:cNvPr id="6" name="object 6"/>
            <p:cNvSpPr/>
            <p:nvPr/>
          </p:nvSpPr>
          <p:spPr>
            <a:xfrm>
              <a:off x="5612394" y="1528749"/>
              <a:ext cx="0" cy="6628130"/>
            </a:xfrm>
            <a:custGeom>
              <a:avLst/>
              <a:gdLst/>
              <a:ahLst/>
              <a:cxnLst/>
              <a:rect l="l" t="t" r="r" b="b"/>
              <a:pathLst>
                <a:path h="6628130">
                  <a:moveTo>
                    <a:pt x="0" y="6628070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72108" y="1664870"/>
              <a:ext cx="474345" cy="6358255"/>
            </a:xfrm>
            <a:custGeom>
              <a:avLst/>
              <a:gdLst/>
              <a:ahLst/>
              <a:cxnLst/>
              <a:rect l="l" t="t" r="r" b="b"/>
              <a:pathLst>
                <a:path w="474345" h="6358255">
                  <a:moveTo>
                    <a:pt x="474298" y="5926521"/>
                  </a:moveTo>
                  <a:lnTo>
                    <a:pt x="0" y="5926521"/>
                  </a:lnTo>
                  <a:lnTo>
                    <a:pt x="237148" y="6357985"/>
                  </a:lnTo>
                  <a:lnTo>
                    <a:pt x="474298" y="5926521"/>
                  </a:lnTo>
                  <a:close/>
                </a:path>
                <a:path w="474345" h="6358255">
                  <a:moveTo>
                    <a:pt x="365936" y="0"/>
                  </a:moveTo>
                  <a:lnTo>
                    <a:pt x="114635" y="0"/>
                  </a:lnTo>
                  <a:lnTo>
                    <a:pt x="114635" y="5926521"/>
                  </a:lnTo>
                  <a:lnTo>
                    <a:pt x="365936" y="5926521"/>
                  </a:lnTo>
                  <a:lnTo>
                    <a:pt x="365936" y="0"/>
                  </a:lnTo>
                  <a:close/>
                </a:path>
              </a:pathLst>
            </a:custGeom>
            <a:solidFill>
              <a:srgbClr val="000000">
                <a:alpha val="68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341696" y="670136"/>
              <a:ext cx="2538095" cy="932180"/>
            </a:xfrm>
            <a:custGeom>
              <a:avLst/>
              <a:gdLst/>
              <a:ahLst/>
              <a:cxnLst/>
              <a:rect l="l" t="t" r="r" b="b"/>
              <a:pathLst>
                <a:path w="2538095" h="932180">
                  <a:moveTo>
                    <a:pt x="2382174" y="0"/>
                  </a:moveTo>
                  <a:lnTo>
                    <a:pt x="152948" y="0"/>
                  </a:lnTo>
                  <a:lnTo>
                    <a:pt x="104991" y="8326"/>
                  </a:lnTo>
                  <a:lnTo>
                    <a:pt x="63929" y="31302"/>
                  </a:lnTo>
                  <a:lnTo>
                    <a:pt x="31921" y="65917"/>
                  </a:lnTo>
                  <a:lnTo>
                    <a:pt x="11131" y="109165"/>
                  </a:lnTo>
                  <a:lnTo>
                    <a:pt x="3721" y="158037"/>
                  </a:lnTo>
                  <a:lnTo>
                    <a:pt x="0" y="783189"/>
                  </a:lnTo>
                  <a:lnTo>
                    <a:pt x="7797" y="831093"/>
                  </a:lnTo>
                  <a:lnTo>
                    <a:pt x="29510" y="872030"/>
                  </a:lnTo>
                  <a:lnTo>
                    <a:pt x="62619" y="903887"/>
                  </a:lnTo>
                  <a:lnTo>
                    <a:pt x="104604" y="924551"/>
                  </a:lnTo>
                  <a:lnTo>
                    <a:pt x="152948" y="931908"/>
                  </a:lnTo>
                  <a:lnTo>
                    <a:pt x="2382174" y="931908"/>
                  </a:lnTo>
                  <a:lnTo>
                    <a:pt x="2430783" y="924551"/>
                  </a:lnTo>
                  <a:lnTo>
                    <a:pt x="2473402" y="903887"/>
                  </a:lnTo>
                  <a:lnTo>
                    <a:pt x="2507266" y="872030"/>
                  </a:lnTo>
                  <a:lnTo>
                    <a:pt x="2529612" y="831093"/>
                  </a:lnTo>
                  <a:lnTo>
                    <a:pt x="2537675" y="783189"/>
                  </a:lnTo>
                  <a:lnTo>
                    <a:pt x="2537675" y="158037"/>
                  </a:lnTo>
                  <a:lnTo>
                    <a:pt x="2529612" y="109165"/>
                  </a:lnTo>
                  <a:lnTo>
                    <a:pt x="2507266" y="65917"/>
                  </a:lnTo>
                  <a:lnTo>
                    <a:pt x="2473402" y="31302"/>
                  </a:lnTo>
                  <a:lnTo>
                    <a:pt x="2430783" y="8326"/>
                  </a:lnTo>
                  <a:lnTo>
                    <a:pt x="2382174" y="0"/>
                  </a:lnTo>
                  <a:close/>
                </a:path>
              </a:pathLst>
            </a:custGeom>
            <a:solidFill>
              <a:srgbClr val="008F00">
                <a:alpha val="68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550345" y="873136"/>
            <a:ext cx="211836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u="none" dirty="0">
                <a:solidFill>
                  <a:srgbClr val="FFFFFF"/>
                </a:solidFill>
                <a:latin typeface="Courier New"/>
                <a:cs typeface="Courier New"/>
              </a:rPr>
              <a:t>input$num</a:t>
            </a:r>
            <a:endParaRPr sz="305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76085" y="8083523"/>
            <a:ext cx="5868670" cy="1948180"/>
          </a:xfrm>
          <a:custGeom>
            <a:avLst/>
            <a:gdLst/>
            <a:ahLst/>
            <a:cxnLst/>
            <a:rect l="l" t="t" r="r" b="b"/>
            <a:pathLst>
              <a:path w="5868670" h="1948179">
                <a:moveTo>
                  <a:pt x="5412433" y="0"/>
                </a:moveTo>
                <a:lnTo>
                  <a:pt x="453911" y="0"/>
                </a:lnTo>
                <a:lnTo>
                  <a:pt x="404509" y="2674"/>
                </a:lnTo>
                <a:lnTo>
                  <a:pt x="356753" y="10511"/>
                </a:lnTo>
                <a:lnTo>
                  <a:pt x="310904" y="23230"/>
                </a:lnTo>
                <a:lnTo>
                  <a:pt x="267223" y="40551"/>
                </a:lnTo>
                <a:lnTo>
                  <a:pt x="225970" y="62194"/>
                </a:lnTo>
                <a:lnTo>
                  <a:pt x="187407" y="87880"/>
                </a:lnTo>
                <a:lnTo>
                  <a:pt x="151796" y="117329"/>
                </a:lnTo>
                <a:lnTo>
                  <a:pt x="119396" y="150260"/>
                </a:lnTo>
                <a:lnTo>
                  <a:pt x="90469" y="186393"/>
                </a:lnTo>
                <a:lnTo>
                  <a:pt x="65277" y="225449"/>
                </a:lnTo>
                <a:lnTo>
                  <a:pt x="44079" y="267148"/>
                </a:lnTo>
                <a:lnTo>
                  <a:pt x="27138" y="311209"/>
                </a:lnTo>
                <a:lnTo>
                  <a:pt x="14714" y="357353"/>
                </a:lnTo>
                <a:lnTo>
                  <a:pt x="7068" y="405300"/>
                </a:lnTo>
                <a:lnTo>
                  <a:pt x="4461" y="454770"/>
                </a:lnTo>
                <a:lnTo>
                  <a:pt x="0" y="1493232"/>
                </a:lnTo>
                <a:lnTo>
                  <a:pt x="2343" y="1539646"/>
                </a:lnTo>
                <a:lnTo>
                  <a:pt x="9221" y="1584729"/>
                </a:lnTo>
                <a:lnTo>
                  <a:pt x="20406" y="1628251"/>
                </a:lnTo>
                <a:lnTo>
                  <a:pt x="35670" y="1669983"/>
                </a:lnTo>
                <a:lnTo>
                  <a:pt x="54784" y="1709695"/>
                </a:lnTo>
                <a:lnTo>
                  <a:pt x="77520" y="1747157"/>
                </a:lnTo>
                <a:lnTo>
                  <a:pt x="103651" y="1782141"/>
                </a:lnTo>
                <a:lnTo>
                  <a:pt x="132947" y="1814416"/>
                </a:lnTo>
                <a:lnTo>
                  <a:pt x="165181" y="1843753"/>
                </a:lnTo>
                <a:lnTo>
                  <a:pt x="200125" y="1869923"/>
                </a:lnTo>
                <a:lnTo>
                  <a:pt x="237550" y="1892697"/>
                </a:lnTo>
                <a:lnTo>
                  <a:pt x="277228" y="1911845"/>
                </a:lnTo>
                <a:lnTo>
                  <a:pt x="318932" y="1927136"/>
                </a:lnTo>
                <a:lnTo>
                  <a:pt x="362432" y="1938343"/>
                </a:lnTo>
                <a:lnTo>
                  <a:pt x="407501" y="1945236"/>
                </a:lnTo>
                <a:lnTo>
                  <a:pt x="453911" y="1947584"/>
                </a:lnTo>
                <a:lnTo>
                  <a:pt x="5412433" y="1947584"/>
                </a:lnTo>
                <a:lnTo>
                  <a:pt x="5458863" y="1945236"/>
                </a:lnTo>
                <a:lnTo>
                  <a:pt x="5503990" y="1938343"/>
                </a:lnTo>
                <a:lnTo>
                  <a:pt x="5547579" y="1927136"/>
                </a:lnTo>
                <a:lnTo>
                  <a:pt x="5589399" y="1911845"/>
                </a:lnTo>
                <a:lnTo>
                  <a:pt x="5629214" y="1892697"/>
                </a:lnTo>
                <a:lnTo>
                  <a:pt x="5666793" y="1869923"/>
                </a:lnTo>
                <a:lnTo>
                  <a:pt x="5701900" y="1843753"/>
                </a:lnTo>
                <a:lnTo>
                  <a:pt x="5734303" y="1814416"/>
                </a:lnTo>
                <a:lnTo>
                  <a:pt x="5763768" y="1782141"/>
                </a:lnTo>
                <a:lnTo>
                  <a:pt x="5790062" y="1747157"/>
                </a:lnTo>
                <a:lnTo>
                  <a:pt x="5812952" y="1709695"/>
                </a:lnTo>
                <a:lnTo>
                  <a:pt x="5832203" y="1669983"/>
                </a:lnTo>
                <a:lnTo>
                  <a:pt x="5847583" y="1628251"/>
                </a:lnTo>
                <a:lnTo>
                  <a:pt x="5858857" y="1584729"/>
                </a:lnTo>
                <a:lnTo>
                  <a:pt x="5865793" y="1539646"/>
                </a:lnTo>
                <a:lnTo>
                  <a:pt x="5868157" y="1493232"/>
                </a:lnTo>
                <a:lnTo>
                  <a:pt x="5868157" y="454770"/>
                </a:lnTo>
                <a:lnTo>
                  <a:pt x="5865793" y="408350"/>
                </a:lnTo>
                <a:lnTo>
                  <a:pt x="5858857" y="363254"/>
                </a:lnTo>
                <a:lnTo>
                  <a:pt x="5847583" y="319711"/>
                </a:lnTo>
                <a:lnTo>
                  <a:pt x="5832203" y="277953"/>
                </a:lnTo>
                <a:lnTo>
                  <a:pt x="5812952" y="238209"/>
                </a:lnTo>
                <a:lnTo>
                  <a:pt x="5790062" y="200712"/>
                </a:lnTo>
                <a:lnTo>
                  <a:pt x="5763768" y="165691"/>
                </a:lnTo>
                <a:lnTo>
                  <a:pt x="5734303" y="133376"/>
                </a:lnTo>
                <a:lnTo>
                  <a:pt x="5701900" y="104000"/>
                </a:lnTo>
                <a:lnTo>
                  <a:pt x="5666793" y="77792"/>
                </a:lnTo>
                <a:lnTo>
                  <a:pt x="5629214" y="54983"/>
                </a:lnTo>
                <a:lnTo>
                  <a:pt x="5589399" y="35804"/>
                </a:lnTo>
                <a:lnTo>
                  <a:pt x="5547579" y="20486"/>
                </a:lnTo>
                <a:lnTo>
                  <a:pt x="5503990" y="9258"/>
                </a:lnTo>
                <a:lnTo>
                  <a:pt x="5458863" y="2353"/>
                </a:lnTo>
                <a:lnTo>
                  <a:pt x="5412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767864" y="8222019"/>
            <a:ext cx="5542280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4655" marR="5080" indent="-377825">
              <a:lnSpc>
                <a:spcPct val="110400"/>
              </a:lnSpc>
              <a:spcBef>
                <a:spcPts val="100"/>
              </a:spcBef>
            </a:pPr>
            <a:r>
              <a:rPr sz="3050" spc="-5" dirty="0">
                <a:solidFill>
                  <a:srgbClr val="FFFFFF"/>
                </a:solidFill>
                <a:latin typeface="Courier New"/>
                <a:cs typeface="Courier New"/>
              </a:rPr>
              <a:t>renderPlot({ </a:t>
            </a:r>
            <a:r>
              <a:rPr sz="30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050" spc="-5" dirty="0">
                <a:solidFill>
                  <a:srgbClr val="FFFFFF"/>
                </a:solidFill>
                <a:latin typeface="Courier New"/>
                <a:cs typeface="Courier New"/>
              </a:rPr>
              <a:t>hist(rnorm(input$num))</a:t>
            </a:r>
            <a:endParaRPr sz="3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3050" dirty="0">
                <a:solidFill>
                  <a:srgbClr val="FFFFFF"/>
                </a:solidFill>
                <a:latin typeface="Courier New"/>
                <a:cs typeface="Courier New"/>
              </a:rPr>
              <a:t>})</a:t>
            </a:r>
            <a:endParaRPr sz="3050">
              <a:latin typeface="Courier New"/>
              <a:cs typeface="Courier Ne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604113" y="596838"/>
            <a:ext cx="6013450" cy="9507855"/>
            <a:chOff x="2604113" y="596838"/>
            <a:chExt cx="6013450" cy="9507855"/>
          </a:xfrm>
        </p:grpSpPr>
        <p:sp>
          <p:nvSpPr>
            <p:cNvPr id="13" name="object 13"/>
            <p:cNvSpPr/>
            <p:nvPr/>
          </p:nvSpPr>
          <p:spPr>
            <a:xfrm>
              <a:off x="4341697" y="670134"/>
              <a:ext cx="2538095" cy="932180"/>
            </a:xfrm>
            <a:custGeom>
              <a:avLst/>
              <a:gdLst/>
              <a:ahLst/>
              <a:cxnLst/>
              <a:rect l="l" t="t" r="r" b="b"/>
              <a:pathLst>
                <a:path w="2538095" h="932180">
                  <a:moveTo>
                    <a:pt x="0" y="783189"/>
                  </a:moveTo>
                  <a:lnTo>
                    <a:pt x="3720" y="158039"/>
                  </a:lnTo>
                  <a:lnTo>
                    <a:pt x="11131" y="109166"/>
                  </a:lnTo>
                  <a:lnTo>
                    <a:pt x="31921" y="65917"/>
                  </a:lnTo>
                  <a:lnTo>
                    <a:pt x="63928" y="31302"/>
                  </a:lnTo>
                  <a:lnTo>
                    <a:pt x="104991" y="8326"/>
                  </a:lnTo>
                  <a:lnTo>
                    <a:pt x="152948" y="0"/>
                  </a:lnTo>
                  <a:lnTo>
                    <a:pt x="2382174" y="0"/>
                  </a:lnTo>
                  <a:lnTo>
                    <a:pt x="2430783" y="8326"/>
                  </a:lnTo>
                  <a:lnTo>
                    <a:pt x="2473401" y="31302"/>
                  </a:lnTo>
                  <a:lnTo>
                    <a:pt x="2507266" y="65917"/>
                  </a:lnTo>
                  <a:lnTo>
                    <a:pt x="2529611" y="109166"/>
                  </a:lnTo>
                  <a:lnTo>
                    <a:pt x="2537674" y="158039"/>
                  </a:lnTo>
                  <a:lnTo>
                    <a:pt x="2537674" y="783189"/>
                  </a:lnTo>
                  <a:lnTo>
                    <a:pt x="2529611" y="831092"/>
                  </a:lnTo>
                  <a:lnTo>
                    <a:pt x="2507266" y="872029"/>
                  </a:lnTo>
                  <a:lnTo>
                    <a:pt x="2473401" y="903887"/>
                  </a:lnTo>
                  <a:lnTo>
                    <a:pt x="2430783" y="924551"/>
                  </a:lnTo>
                  <a:lnTo>
                    <a:pt x="2382174" y="931908"/>
                  </a:lnTo>
                  <a:lnTo>
                    <a:pt x="152948" y="931908"/>
                  </a:lnTo>
                  <a:lnTo>
                    <a:pt x="104604" y="924551"/>
                  </a:lnTo>
                  <a:lnTo>
                    <a:pt x="62618" y="903887"/>
                  </a:lnTo>
                  <a:lnTo>
                    <a:pt x="29510" y="872029"/>
                  </a:lnTo>
                  <a:lnTo>
                    <a:pt x="7797" y="831092"/>
                  </a:lnTo>
                  <a:lnTo>
                    <a:pt x="0" y="783189"/>
                  </a:lnTo>
                  <a:close/>
                </a:path>
              </a:pathLst>
            </a:custGeom>
            <a:ln w="1465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677409" y="8083523"/>
              <a:ext cx="5867400" cy="1948180"/>
            </a:xfrm>
            <a:custGeom>
              <a:avLst/>
              <a:gdLst/>
              <a:ahLst/>
              <a:cxnLst/>
              <a:rect l="l" t="t" r="r" b="b"/>
              <a:pathLst>
                <a:path w="5867400" h="1948179">
                  <a:moveTo>
                    <a:pt x="0" y="1493231"/>
                  </a:moveTo>
                  <a:lnTo>
                    <a:pt x="3136" y="454770"/>
                  </a:lnTo>
                  <a:lnTo>
                    <a:pt x="5760" y="405300"/>
                  </a:lnTo>
                  <a:lnTo>
                    <a:pt x="13453" y="357353"/>
                  </a:lnTo>
                  <a:lnTo>
                    <a:pt x="25951" y="311209"/>
                  </a:lnTo>
                  <a:lnTo>
                    <a:pt x="42987" y="267148"/>
                  </a:lnTo>
                  <a:lnTo>
                    <a:pt x="64295" y="225449"/>
                  </a:lnTo>
                  <a:lnTo>
                    <a:pt x="89611" y="186393"/>
                  </a:lnTo>
                  <a:lnTo>
                    <a:pt x="118667" y="150260"/>
                  </a:lnTo>
                  <a:lnTo>
                    <a:pt x="151199" y="117329"/>
                  </a:lnTo>
                  <a:lnTo>
                    <a:pt x="186941" y="87880"/>
                  </a:lnTo>
                  <a:lnTo>
                    <a:pt x="225626" y="62194"/>
                  </a:lnTo>
                  <a:lnTo>
                    <a:pt x="266990" y="40551"/>
                  </a:lnTo>
                  <a:lnTo>
                    <a:pt x="310766" y="23230"/>
                  </a:lnTo>
                  <a:lnTo>
                    <a:pt x="356689" y="10511"/>
                  </a:lnTo>
                  <a:lnTo>
                    <a:pt x="404492" y="2674"/>
                  </a:lnTo>
                  <a:lnTo>
                    <a:pt x="453911" y="0"/>
                  </a:lnTo>
                  <a:lnTo>
                    <a:pt x="5409783" y="0"/>
                  </a:lnTo>
                  <a:lnTo>
                    <a:pt x="5456229" y="2353"/>
                  </a:lnTo>
                  <a:lnTo>
                    <a:pt x="5501397" y="9258"/>
                  </a:lnTo>
                  <a:lnTo>
                    <a:pt x="5545053" y="20486"/>
                  </a:lnTo>
                  <a:lnTo>
                    <a:pt x="5586957" y="35804"/>
                  </a:lnTo>
                  <a:lnTo>
                    <a:pt x="5626872" y="54983"/>
                  </a:lnTo>
                  <a:lnTo>
                    <a:pt x="5664563" y="77792"/>
                  </a:lnTo>
                  <a:lnTo>
                    <a:pt x="5699790" y="104000"/>
                  </a:lnTo>
                  <a:lnTo>
                    <a:pt x="5732316" y="133377"/>
                  </a:lnTo>
                  <a:lnTo>
                    <a:pt x="5761905" y="165691"/>
                  </a:lnTo>
                  <a:lnTo>
                    <a:pt x="5788319" y="200712"/>
                  </a:lnTo>
                  <a:lnTo>
                    <a:pt x="5811320" y="238209"/>
                  </a:lnTo>
                  <a:lnTo>
                    <a:pt x="5830672" y="277953"/>
                  </a:lnTo>
                  <a:lnTo>
                    <a:pt x="5846136" y="319711"/>
                  </a:lnTo>
                  <a:lnTo>
                    <a:pt x="5857476" y="363254"/>
                  </a:lnTo>
                  <a:lnTo>
                    <a:pt x="5864454" y="408350"/>
                  </a:lnTo>
                  <a:lnTo>
                    <a:pt x="5866832" y="454770"/>
                  </a:lnTo>
                  <a:lnTo>
                    <a:pt x="5866832" y="1493231"/>
                  </a:lnTo>
                  <a:lnTo>
                    <a:pt x="5864454" y="1539646"/>
                  </a:lnTo>
                  <a:lnTo>
                    <a:pt x="5857476" y="1584729"/>
                  </a:lnTo>
                  <a:lnTo>
                    <a:pt x="5846136" y="1628251"/>
                  </a:lnTo>
                  <a:lnTo>
                    <a:pt x="5830672" y="1669983"/>
                  </a:lnTo>
                  <a:lnTo>
                    <a:pt x="5811320" y="1709695"/>
                  </a:lnTo>
                  <a:lnTo>
                    <a:pt x="5788319" y="1747157"/>
                  </a:lnTo>
                  <a:lnTo>
                    <a:pt x="5761905" y="1782141"/>
                  </a:lnTo>
                  <a:lnTo>
                    <a:pt x="5732316" y="1814416"/>
                  </a:lnTo>
                  <a:lnTo>
                    <a:pt x="5699790" y="1843753"/>
                  </a:lnTo>
                  <a:lnTo>
                    <a:pt x="5664563" y="1869924"/>
                  </a:lnTo>
                  <a:lnTo>
                    <a:pt x="5626872" y="1892697"/>
                  </a:lnTo>
                  <a:lnTo>
                    <a:pt x="5586957" y="1911845"/>
                  </a:lnTo>
                  <a:lnTo>
                    <a:pt x="5545053" y="1927137"/>
                  </a:lnTo>
                  <a:lnTo>
                    <a:pt x="5501397" y="1938344"/>
                  </a:lnTo>
                  <a:lnTo>
                    <a:pt x="5456229" y="1945236"/>
                  </a:lnTo>
                  <a:lnTo>
                    <a:pt x="5409783" y="1947585"/>
                  </a:lnTo>
                  <a:lnTo>
                    <a:pt x="453911" y="1947585"/>
                  </a:lnTo>
                  <a:lnTo>
                    <a:pt x="407501" y="1945236"/>
                  </a:lnTo>
                  <a:lnTo>
                    <a:pt x="362432" y="1938344"/>
                  </a:lnTo>
                  <a:lnTo>
                    <a:pt x="318931" y="1927137"/>
                  </a:lnTo>
                  <a:lnTo>
                    <a:pt x="277228" y="1911845"/>
                  </a:lnTo>
                  <a:lnTo>
                    <a:pt x="237550" y="1892697"/>
                  </a:lnTo>
                  <a:lnTo>
                    <a:pt x="200125" y="1869924"/>
                  </a:lnTo>
                  <a:lnTo>
                    <a:pt x="165181" y="1843753"/>
                  </a:lnTo>
                  <a:lnTo>
                    <a:pt x="132947" y="1814416"/>
                  </a:lnTo>
                  <a:lnTo>
                    <a:pt x="103651" y="1782141"/>
                  </a:lnTo>
                  <a:lnTo>
                    <a:pt x="77520" y="1747157"/>
                  </a:lnTo>
                  <a:lnTo>
                    <a:pt x="54784" y="1709695"/>
                  </a:lnTo>
                  <a:lnTo>
                    <a:pt x="35670" y="1669983"/>
                  </a:lnTo>
                  <a:lnTo>
                    <a:pt x="20406" y="1628251"/>
                  </a:lnTo>
                  <a:lnTo>
                    <a:pt x="9221" y="1584729"/>
                  </a:lnTo>
                  <a:lnTo>
                    <a:pt x="2343" y="1539646"/>
                  </a:lnTo>
                  <a:lnTo>
                    <a:pt x="0" y="1493231"/>
                  </a:lnTo>
                  <a:close/>
                </a:path>
              </a:pathLst>
            </a:custGeom>
            <a:ln w="1465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42632" y="0"/>
            <a:ext cx="10261600" cy="11308715"/>
            <a:chOff x="9842632" y="0"/>
            <a:chExt cx="10261600" cy="11308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42632" y="0"/>
              <a:ext cx="10261467" cy="1130855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57255" y="1246035"/>
              <a:ext cx="5916050" cy="167534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67726" y="3172678"/>
              <a:ext cx="7434328" cy="7580921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4341696" y="670136"/>
            <a:ext cx="2538095" cy="7508240"/>
            <a:chOff x="4341696" y="670136"/>
            <a:chExt cx="2538095" cy="7508240"/>
          </a:xfrm>
        </p:grpSpPr>
        <p:sp>
          <p:nvSpPr>
            <p:cNvPr id="7" name="object 7"/>
            <p:cNvSpPr/>
            <p:nvPr/>
          </p:nvSpPr>
          <p:spPr>
            <a:xfrm>
              <a:off x="5612394" y="1528749"/>
              <a:ext cx="0" cy="6628130"/>
            </a:xfrm>
            <a:custGeom>
              <a:avLst/>
              <a:gdLst/>
              <a:ahLst/>
              <a:cxnLst/>
              <a:rect l="l" t="t" r="r" b="b"/>
              <a:pathLst>
                <a:path h="6628130">
                  <a:moveTo>
                    <a:pt x="0" y="6628070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341696" y="670136"/>
              <a:ext cx="2538095" cy="932180"/>
            </a:xfrm>
            <a:custGeom>
              <a:avLst/>
              <a:gdLst/>
              <a:ahLst/>
              <a:cxnLst/>
              <a:rect l="l" t="t" r="r" b="b"/>
              <a:pathLst>
                <a:path w="2538095" h="932180">
                  <a:moveTo>
                    <a:pt x="2382174" y="0"/>
                  </a:moveTo>
                  <a:lnTo>
                    <a:pt x="152948" y="0"/>
                  </a:lnTo>
                  <a:lnTo>
                    <a:pt x="104991" y="8326"/>
                  </a:lnTo>
                  <a:lnTo>
                    <a:pt x="63929" y="31302"/>
                  </a:lnTo>
                  <a:lnTo>
                    <a:pt x="31921" y="65917"/>
                  </a:lnTo>
                  <a:lnTo>
                    <a:pt x="11131" y="109165"/>
                  </a:lnTo>
                  <a:lnTo>
                    <a:pt x="3721" y="158037"/>
                  </a:lnTo>
                  <a:lnTo>
                    <a:pt x="0" y="783189"/>
                  </a:lnTo>
                  <a:lnTo>
                    <a:pt x="7797" y="831093"/>
                  </a:lnTo>
                  <a:lnTo>
                    <a:pt x="29510" y="872030"/>
                  </a:lnTo>
                  <a:lnTo>
                    <a:pt x="62619" y="903887"/>
                  </a:lnTo>
                  <a:lnTo>
                    <a:pt x="104604" y="924551"/>
                  </a:lnTo>
                  <a:lnTo>
                    <a:pt x="152948" y="931908"/>
                  </a:lnTo>
                  <a:lnTo>
                    <a:pt x="2382174" y="931908"/>
                  </a:lnTo>
                  <a:lnTo>
                    <a:pt x="2430783" y="924551"/>
                  </a:lnTo>
                  <a:lnTo>
                    <a:pt x="2473402" y="903887"/>
                  </a:lnTo>
                  <a:lnTo>
                    <a:pt x="2507266" y="872030"/>
                  </a:lnTo>
                  <a:lnTo>
                    <a:pt x="2529612" y="831093"/>
                  </a:lnTo>
                  <a:lnTo>
                    <a:pt x="2537675" y="783189"/>
                  </a:lnTo>
                  <a:lnTo>
                    <a:pt x="2537675" y="158037"/>
                  </a:lnTo>
                  <a:lnTo>
                    <a:pt x="2529612" y="109165"/>
                  </a:lnTo>
                  <a:lnTo>
                    <a:pt x="2507266" y="65917"/>
                  </a:lnTo>
                  <a:lnTo>
                    <a:pt x="2473402" y="31302"/>
                  </a:lnTo>
                  <a:lnTo>
                    <a:pt x="2430783" y="8326"/>
                  </a:lnTo>
                  <a:lnTo>
                    <a:pt x="2382174" y="0"/>
                  </a:lnTo>
                  <a:close/>
                </a:path>
              </a:pathLst>
            </a:custGeom>
            <a:solidFill>
              <a:srgbClr val="008F00">
                <a:alpha val="68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550345" y="873136"/>
            <a:ext cx="211836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u="none" dirty="0">
                <a:solidFill>
                  <a:srgbClr val="FFFFFF"/>
                </a:solidFill>
                <a:latin typeface="Courier New"/>
                <a:cs typeface="Courier New"/>
              </a:rPr>
              <a:t>input$num</a:t>
            </a:r>
            <a:endParaRPr sz="305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76085" y="8083523"/>
            <a:ext cx="5868670" cy="1948180"/>
          </a:xfrm>
          <a:custGeom>
            <a:avLst/>
            <a:gdLst/>
            <a:ahLst/>
            <a:cxnLst/>
            <a:rect l="l" t="t" r="r" b="b"/>
            <a:pathLst>
              <a:path w="5868670" h="1948179">
                <a:moveTo>
                  <a:pt x="5412433" y="0"/>
                </a:moveTo>
                <a:lnTo>
                  <a:pt x="453911" y="0"/>
                </a:lnTo>
                <a:lnTo>
                  <a:pt x="404509" y="2674"/>
                </a:lnTo>
                <a:lnTo>
                  <a:pt x="356753" y="10511"/>
                </a:lnTo>
                <a:lnTo>
                  <a:pt x="310904" y="23230"/>
                </a:lnTo>
                <a:lnTo>
                  <a:pt x="267223" y="40551"/>
                </a:lnTo>
                <a:lnTo>
                  <a:pt x="225970" y="62194"/>
                </a:lnTo>
                <a:lnTo>
                  <a:pt x="187407" y="87880"/>
                </a:lnTo>
                <a:lnTo>
                  <a:pt x="151796" y="117329"/>
                </a:lnTo>
                <a:lnTo>
                  <a:pt x="119396" y="150260"/>
                </a:lnTo>
                <a:lnTo>
                  <a:pt x="90469" y="186393"/>
                </a:lnTo>
                <a:lnTo>
                  <a:pt x="65277" y="225449"/>
                </a:lnTo>
                <a:lnTo>
                  <a:pt x="44079" y="267148"/>
                </a:lnTo>
                <a:lnTo>
                  <a:pt x="27138" y="311209"/>
                </a:lnTo>
                <a:lnTo>
                  <a:pt x="14714" y="357353"/>
                </a:lnTo>
                <a:lnTo>
                  <a:pt x="7068" y="405300"/>
                </a:lnTo>
                <a:lnTo>
                  <a:pt x="4461" y="454770"/>
                </a:lnTo>
                <a:lnTo>
                  <a:pt x="0" y="1493232"/>
                </a:lnTo>
                <a:lnTo>
                  <a:pt x="2343" y="1539646"/>
                </a:lnTo>
                <a:lnTo>
                  <a:pt x="9221" y="1584729"/>
                </a:lnTo>
                <a:lnTo>
                  <a:pt x="20406" y="1628251"/>
                </a:lnTo>
                <a:lnTo>
                  <a:pt x="35670" y="1669983"/>
                </a:lnTo>
                <a:lnTo>
                  <a:pt x="54784" y="1709695"/>
                </a:lnTo>
                <a:lnTo>
                  <a:pt x="77520" y="1747157"/>
                </a:lnTo>
                <a:lnTo>
                  <a:pt x="103651" y="1782141"/>
                </a:lnTo>
                <a:lnTo>
                  <a:pt x="132947" y="1814416"/>
                </a:lnTo>
                <a:lnTo>
                  <a:pt x="165181" y="1843753"/>
                </a:lnTo>
                <a:lnTo>
                  <a:pt x="200125" y="1869923"/>
                </a:lnTo>
                <a:lnTo>
                  <a:pt x="237550" y="1892697"/>
                </a:lnTo>
                <a:lnTo>
                  <a:pt x="277228" y="1911845"/>
                </a:lnTo>
                <a:lnTo>
                  <a:pt x="318932" y="1927136"/>
                </a:lnTo>
                <a:lnTo>
                  <a:pt x="362432" y="1938343"/>
                </a:lnTo>
                <a:lnTo>
                  <a:pt x="407501" y="1945236"/>
                </a:lnTo>
                <a:lnTo>
                  <a:pt x="453911" y="1947584"/>
                </a:lnTo>
                <a:lnTo>
                  <a:pt x="5412433" y="1947584"/>
                </a:lnTo>
                <a:lnTo>
                  <a:pt x="5458863" y="1945236"/>
                </a:lnTo>
                <a:lnTo>
                  <a:pt x="5503990" y="1938343"/>
                </a:lnTo>
                <a:lnTo>
                  <a:pt x="5547579" y="1927136"/>
                </a:lnTo>
                <a:lnTo>
                  <a:pt x="5589399" y="1911845"/>
                </a:lnTo>
                <a:lnTo>
                  <a:pt x="5629214" y="1892697"/>
                </a:lnTo>
                <a:lnTo>
                  <a:pt x="5666793" y="1869923"/>
                </a:lnTo>
                <a:lnTo>
                  <a:pt x="5701900" y="1843753"/>
                </a:lnTo>
                <a:lnTo>
                  <a:pt x="5734303" y="1814416"/>
                </a:lnTo>
                <a:lnTo>
                  <a:pt x="5763768" y="1782141"/>
                </a:lnTo>
                <a:lnTo>
                  <a:pt x="5790062" y="1747157"/>
                </a:lnTo>
                <a:lnTo>
                  <a:pt x="5812952" y="1709695"/>
                </a:lnTo>
                <a:lnTo>
                  <a:pt x="5832203" y="1669983"/>
                </a:lnTo>
                <a:lnTo>
                  <a:pt x="5847583" y="1628251"/>
                </a:lnTo>
                <a:lnTo>
                  <a:pt x="5858857" y="1584729"/>
                </a:lnTo>
                <a:lnTo>
                  <a:pt x="5865793" y="1539646"/>
                </a:lnTo>
                <a:lnTo>
                  <a:pt x="5868157" y="1493232"/>
                </a:lnTo>
                <a:lnTo>
                  <a:pt x="5868157" y="454770"/>
                </a:lnTo>
                <a:lnTo>
                  <a:pt x="5865793" y="408350"/>
                </a:lnTo>
                <a:lnTo>
                  <a:pt x="5858857" y="363254"/>
                </a:lnTo>
                <a:lnTo>
                  <a:pt x="5847583" y="319711"/>
                </a:lnTo>
                <a:lnTo>
                  <a:pt x="5832203" y="277953"/>
                </a:lnTo>
                <a:lnTo>
                  <a:pt x="5812952" y="238209"/>
                </a:lnTo>
                <a:lnTo>
                  <a:pt x="5790062" y="200712"/>
                </a:lnTo>
                <a:lnTo>
                  <a:pt x="5763768" y="165691"/>
                </a:lnTo>
                <a:lnTo>
                  <a:pt x="5734303" y="133376"/>
                </a:lnTo>
                <a:lnTo>
                  <a:pt x="5701900" y="104000"/>
                </a:lnTo>
                <a:lnTo>
                  <a:pt x="5666793" y="77792"/>
                </a:lnTo>
                <a:lnTo>
                  <a:pt x="5629214" y="54983"/>
                </a:lnTo>
                <a:lnTo>
                  <a:pt x="5589399" y="35804"/>
                </a:lnTo>
                <a:lnTo>
                  <a:pt x="5547579" y="20486"/>
                </a:lnTo>
                <a:lnTo>
                  <a:pt x="5503990" y="9258"/>
                </a:lnTo>
                <a:lnTo>
                  <a:pt x="5458863" y="2353"/>
                </a:lnTo>
                <a:lnTo>
                  <a:pt x="5412433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767864" y="8222019"/>
            <a:ext cx="5542280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4655" marR="5080" indent="-377825">
              <a:lnSpc>
                <a:spcPct val="110400"/>
              </a:lnSpc>
              <a:spcBef>
                <a:spcPts val="100"/>
              </a:spcBef>
            </a:pPr>
            <a:r>
              <a:rPr sz="3050" spc="-5" dirty="0">
                <a:solidFill>
                  <a:srgbClr val="FFFFFF"/>
                </a:solidFill>
                <a:latin typeface="Courier New"/>
                <a:cs typeface="Courier New"/>
              </a:rPr>
              <a:t>renderPlot({ </a:t>
            </a:r>
            <a:r>
              <a:rPr sz="30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050" spc="-5" dirty="0">
                <a:solidFill>
                  <a:srgbClr val="FFFFFF"/>
                </a:solidFill>
                <a:latin typeface="Courier New"/>
                <a:cs typeface="Courier New"/>
              </a:rPr>
              <a:t>hist(rnorm(input$num))</a:t>
            </a:r>
            <a:endParaRPr sz="3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3050" dirty="0">
                <a:solidFill>
                  <a:srgbClr val="FFFFFF"/>
                </a:solidFill>
                <a:latin typeface="Courier New"/>
                <a:cs typeface="Courier New"/>
              </a:rPr>
              <a:t>})</a:t>
            </a:r>
            <a:endParaRPr sz="3050">
              <a:latin typeface="Courier New"/>
              <a:cs typeface="Courier Ne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604113" y="596838"/>
            <a:ext cx="6013450" cy="9507855"/>
            <a:chOff x="2604113" y="596838"/>
            <a:chExt cx="6013450" cy="9507855"/>
          </a:xfrm>
        </p:grpSpPr>
        <p:sp>
          <p:nvSpPr>
            <p:cNvPr id="13" name="object 13"/>
            <p:cNvSpPr/>
            <p:nvPr/>
          </p:nvSpPr>
          <p:spPr>
            <a:xfrm>
              <a:off x="4341697" y="670134"/>
              <a:ext cx="2538095" cy="932180"/>
            </a:xfrm>
            <a:custGeom>
              <a:avLst/>
              <a:gdLst/>
              <a:ahLst/>
              <a:cxnLst/>
              <a:rect l="l" t="t" r="r" b="b"/>
              <a:pathLst>
                <a:path w="2538095" h="932180">
                  <a:moveTo>
                    <a:pt x="0" y="783189"/>
                  </a:moveTo>
                  <a:lnTo>
                    <a:pt x="3720" y="158039"/>
                  </a:lnTo>
                  <a:lnTo>
                    <a:pt x="11131" y="109166"/>
                  </a:lnTo>
                  <a:lnTo>
                    <a:pt x="31921" y="65917"/>
                  </a:lnTo>
                  <a:lnTo>
                    <a:pt x="63928" y="31302"/>
                  </a:lnTo>
                  <a:lnTo>
                    <a:pt x="104991" y="8326"/>
                  </a:lnTo>
                  <a:lnTo>
                    <a:pt x="152948" y="0"/>
                  </a:lnTo>
                  <a:lnTo>
                    <a:pt x="2382174" y="0"/>
                  </a:lnTo>
                  <a:lnTo>
                    <a:pt x="2430783" y="8326"/>
                  </a:lnTo>
                  <a:lnTo>
                    <a:pt x="2473401" y="31302"/>
                  </a:lnTo>
                  <a:lnTo>
                    <a:pt x="2507266" y="65917"/>
                  </a:lnTo>
                  <a:lnTo>
                    <a:pt x="2529611" y="109166"/>
                  </a:lnTo>
                  <a:lnTo>
                    <a:pt x="2537674" y="158039"/>
                  </a:lnTo>
                  <a:lnTo>
                    <a:pt x="2537674" y="783189"/>
                  </a:lnTo>
                  <a:lnTo>
                    <a:pt x="2529611" y="831092"/>
                  </a:lnTo>
                  <a:lnTo>
                    <a:pt x="2507266" y="872029"/>
                  </a:lnTo>
                  <a:lnTo>
                    <a:pt x="2473401" y="903887"/>
                  </a:lnTo>
                  <a:lnTo>
                    <a:pt x="2430783" y="924551"/>
                  </a:lnTo>
                  <a:lnTo>
                    <a:pt x="2382174" y="931908"/>
                  </a:lnTo>
                  <a:lnTo>
                    <a:pt x="152948" y="931908"/>
                  </a:lnTo>
                  <a:lnTo>
                    <a:pt x="104604" y="924551"/>
                  </a:lnTo>
                  <a:lnTo>
                    <a:pt x="62618" y="903887"/>
                  </a:lnTo>
                  <a:lnTo>
                    <a:pt x="29510" y="872029"/>
                  </a:lnTo>
                  <a:lnTo>
                    <a:pt x="7797" y="831092"/>
                  </a:lnTo>
                  <a:lnTo>
                    <a:pt x="0" y="783189"/>
                  </a:lnTo>
                  <a:close/>
                </a:path>
              </a:pathLst>
            </a:custGeom>
            <a:ln w="1465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677409" y="8083523"/>
              <a:ext cx="5867400" cy="1948180"/>
            </a:xfrm>
            <a:custGeom>
              <a:avLst/>
              <a:gdLst/>
              <a:ahLst/>
              <a:cxnLst/>
              <a:rect l="l" t="t" r="r" b="b"/>
              <a:pathLst>
                <a:path w="5867400" h="1948179">
                  <a:moveTo>
                    <a:pt x="0" y="1493231"/>
                  </a:moveTo>
                  <a:lnTo>
                    <a:pt x="3136" y="454770"/>
                  </a:lnTo>
                  <a:lnTo>
                    <a:pt x="5760" y="405300"/>
                  </a:lnTo>
                  <a:lnTo>
                    <a:pt x="13453" y="357353"/>
                  </a:lnTo>
                  <a:lnTo>
                    <a:pt x="25951" y="311209"/>
                  </a:lnTo>
                  <a:lnTo>
                    <a:pt x="42987" y="267148"/>
                  </a:lnTo>
                  <a:lnTo>
                    <a:pt x="64295" y="225449"/>
                  </a:lnTo>
                  <a:lnTo>
                    <a:pt x="89611" y="186393"/>
                  </a:lnTo>
                  <a:lnTo>
                    <a:pt x="118667" y="150260"/>
                  </a:lnTo>
                  <a:lnTo>
                    <a:pt x="151199" y="117329"/>
                  </a:lnTo>
                  <a:lnTo>
                    <a:pt x="186941" y="87880"/>
                  </a:lnTo>
                  <a:lnTo>
                    <a:pt x="225626" y="62194"/>
                  </a:lnTo>
                  <a:lnTo>
                    <a:pt x="266990" y="40551"/>
                  </a:lnTo>
                  <a:lnTo>
                    <a:pt x="310766" y="23230"/>
                  </a:lnTo>
                  <a:lnTo>
                    <a:pt x="356689" y="10511"/>
                  </a:lnTo>
                  <a:lnTo>
                    <a:pt x="404492" y="2674"/>
                  </a:lnTo>
                  <a:lnTo>
                    <a:pt x="453911" y="0"/>
                  </a:lnTo>
                  <a:lnTo>
                    <a:pt x="5409783" y="0"/>
                  </a:lnTo>
                  <a:lnTo>
                    <a:pt x="5456229" y="2353"/>
                  </a:lnTo>
                  <a:lnTo>
                    <a:pt x="5501397" y="9258"/>
                  </a:lnTo>
                  <a:lnTo>
                    <a:pt x="5545053" y="20486"/>
                  </a:lnTo>
                  <a:lnTo>
                    <a:pt x="5586957" y="35804"/>
                  </a:lnTo>
                  <a:lnTo>
                    <a:pt x="5626872" y="54983"/>
                  </a:lnTo>
                  <a:lnTo>
                    <a:pt x="5664563" y="77792"/>
                  </a:lnTo>
                  <a:lnTo>
                    <a:pt x="5699790" y="104000"/>
                  </a:lnTo>
                  <a:lnTo>
                    <a:pt x="5732316" y="133377"/>
                  </a:lnTo>
                  <a:lnTo>
                    <a:pt x="5761905" y="165691"/>
                  </a:lnTo>
                  <a:lnTo>
                    <a:pt x="5788319" y="200712"/>
                  </a:lnTo>
                  <a:lnTo>
                    <a:pt x="5811320" y="238209"/>
                  </a:lnTo>
                  <a:lnTo>
                    <a:pt x="5830672" y="277953"/>
                  </a:lnTo>
                  <a:lnTo>
                    <a:pt x="5846136" y="319711"/>
                  </a:lnTo>
                  <a:lnTo>
                    <a:pt x="5857476" y="363254"/>
                  </a:lnTo>
                  <a:lnTo>
                    <a:pt x="5864454" y="408350"/>
                  </a:lnTo>
                  <a:lnTo>
                    <a:pt x="5866832" y="454770"/>
                  </a:lnTo>
                  <a:lnTo>
                    <a:pt x="5866832" y="1493231"/>
                  </a:lnTo>
                  <a:lnTo>
                    <a:pt x="5864454" y="1539646"/>
                  </a:lnTo>
                  <a:lnTo>
                    <a:pt x="5857476" y="1584729"/>
                  </a:lnTo>
                  <a:lnTo>
                    <a:pt x="5846136" y="1628251"/>
                  </a:lnTo>
                  <a:lnTo>
                    <a:pt x="5830672" y="1669983"/>
                  </a:lnTo>
                  <a:lnTo>
                    <a:pt x="5811320" y="1709695"/>
                  </a:lnTo>
                  <a:lnTo>
                    <a:pt x="5788319" y="1747157"/>
                  </a:lnTo>
                  <a:lnTo>
                    <a:pt x="5761905" y="1782141"/>
                  </a:lnTo>
                  <a:lnTo>
                    <a:pt x="5732316" y="1814416"/>
                  </a:lnTo>
                  <a:lnTo>
                    <a:pt x="5699790" y="1843753"/>
                  </a:lnTo>
                  <a:lnTo>
                    <a:pt x="5664563" y="1869924"/>
                  </a:lnTo>
                  <a:lnTo>
                    <a:pt x="5626872" y="1892697"/>
                  </a:lnTo>
                  <a:lnTo>
                    <a:pt x="5586957" y="1911845"/>
                  </a:lnTo>
                  <a:lnTo>
                    <a:pt x="5545053" y="1927137"/>
                  </a:lnTo>
                  <a:lnTo>
                    <a:pt x="5501397" y="1938344"/>
                  </a:lnTo>
                  <a:lnTo>
                    <a:pt x="5456229" y="1945236"/>
                  </a:lnTo>
                  <a:lnTo>
                    <a:pt x="5409783" y="1947585"/>
                  </a:lnTo>
                  <a:lnTo>
                    <a:pt x="453911" y="1947585"/>
                  </a:lnTo>
                  <a:lnTo>
                    <a:pt x="407501" y="1945236"/>
                  </a:lnTo>
                  <a:lnTo>
                    <a:pt x="362432" y="1938344"/>
                  </a:lnTo>
                  <a:lnTo>
                    <a:pt x="318931" y="1927137"/>
                  </a:lnTo>
                  <a:lnTo>
                    <a:pt x="277228" y="1911845"/>
                  </a:lnTo>
                  <a:lnTo>
                    <a:pt x="237550" y="1892697"/>
                  </a:lnTo>
                  <a:lnTo>
                    <a:pt x="200125" y="1869924"/>
                  </a:lnTo>
                  <a:lnTo>
                    <a:pt x="165181" y="1843753"/>
                  </a:lnTo>
                  <a:lnTo>
                    <a:pt x="132947" y="1814416"/>
                  </a:lnTo>
                  <a:lnTo>
                    <a:pt x="103651" y="1782141"/>
                  </a:lnTo>
                  <a:lnTo>
                    <a:pt x="77520" y="1747157"/>
                  </a:lnTo>
                  <a:lnTo>
                    <a:pt x="54784" y="1709695"/>
                  </a:lnTo>
                  <a:lnTo>
                    <a:pt x="35670" y="1669983"/>
                  </a:lnTo>
                  <a:lnTo>
                    <a:pt x="20406" y="1628251"/>
                  </a:lnTo>
                  <a:lnTo>
                    <a:pt x="9221" y="1584729"/>
                  </a:lnTo>
                  <a:lnTo>
                    <a:pt x="2343" y="1539646"/>
                  </a:lnTo>
                  <a:lnTo>
                    <a:pt x="0" y="1493231"/>
                  </a:lnTo>
                  <a:close/>
                </a:path>
              </a:pathLst>
            </a:custGeom>
            <a:ln w="1465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372108" y="1746470"/>
              <a:ext cx="474345" cy="6274435"/>
            </a:xfrm>
            <a:custGeom>
              <a:avLst/>
              <a:gdLst/>
              <a:ahLst/>
              <a:cxnLst/>
              <a:rect l="l" t="t" r="r" b="b"/>
              <a:pathLst>
                <a:path w="474345" h="6274434">
                  <a:moveTo>
                    <a:pt x="365936" y="431473"/>
                  </a:moveTo>
                  <a:lnTo>
                    <a:pt x="114635" y="431473"/>
                  </a:lnTo>
                  <a:lnTo>
                    <a:pt x="114635" y="6274227"/>
                  </a:lnTo>
                  <a:lnTo>
                    <a:pt x="365936" y="6274227"/>
                  </a:lnTo>
                  <a:lnTo>
                    <a:pt x="365936" y="431473"/>
                  </a:lnTo>
                  <a:close/>
                </a:path>
                <a:path w="474345" h="6274434">
                  <a:moveTo>
                    <a:pt x="237148" y="0"/>
                  </a:moveTo>
                  <a:lnTo>
                    <a:pt x="0" y="431473"/>
                  </a:lnTo>
                  <a:lnTo>
                    <a:pt x="474298" y="431473"/>
                  </a:lnTo>
                  <a:lnTo>
                    <a:pt x="237148" y="0"/>
                  </a:lnTo>
                  <a:close/>
                </a:path>
              </a:pathLst>
            </a:custGeom>
            <a:solidFill>
              <a:srgbClr val="000000">
                <a:alpha val="68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723743" y="1438785"/>
            <a:ext cx="665670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619500" algn="l"/>
              </a:tabLst>
            </a:pPr>
            <a:r>
              <a:rPr sz="8250" u="none" spc="-5" dirty="0">
                <a:solidFill>
                  <a:srgbClr val="000000"/>
                </a:solidFill>
              </a:rPr>
              <a:t>Recap:	</a:t>
            </a:r>
            <a:r>
              <a:rPr sz="8250" u="none" spc="-85" dirty="0">
                <a:solidFill>
                  <a:srgbClr val="000000"/>
                </a:solidFill>
              </a:rPr>
              <a:t>Server</a:t>
            </a:r>
            <a:endParaRPr sz="8250"/>
          </a:p>
        </p:txBody>
      </p:sp>
      <p:sp>
        <p:nvSpPr>
          <p:cNvPr id="7" name="object 7"/>
          <p:cNvSpPr txBox="1"/>
          <p:nvPr/>
        </p:nvSpPr>
        <p:spPr>
          <a:xfrm>
            <a:off x="6467281" y="9183877"/>
            <a:ext cx="9547860" cy="129286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0" dirty="0">
                <a:latin typeface="Arial"/>
                <a:cs typeface="Arial"/>
              </a:rPr>
              <a:t>Create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30" dirty="0">
                <a:latin typeface="Arial"/>
                <a:cs typeface="Arial"/>
              </a:rPr>
              <a:t>reactivity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85" dirty="0">
                <a:latin typeface="Arial"/>
                <a:cs typeface="Arial"/>
              </a:rPr>
              <a:t>by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25" dirty="0">
                <a:latin typeface="Arial"/>
                <a:cs typeface="Arial"/>
              </a:rPr>
              <a:t>using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b="1" spc="-5" dirty="0">
                <a:solidFill>
                  <a:srgbClr val="00882B"/>
                </a:solidFill>
                <a:latin typeface="Arial"/>
                <a:cs typeface="Arial"/>
              </a:rPr>
              <a:t>Inputs</a:t>
            </a:r>
            <a:r>
              <a:rPr sz="4100" b="1" spc="5" dirty="0">
                <a:solidFill>
                  <a:srgbClr val="00882B"/>
                </a:solidFill>
                <a:latin typeface="Arial"/>
                <a:cs typeface="Arial"/>
              </a:rPr>
              <a:t> </a:t>
            </a:r>
            <a:r>
              <a:rPr sz="4100" spc="120" dirty="0">
                <a:latin typeface="Arial"/>
                <a:cs typeface="Arial"/>
              </a:rPr>
              <a:t>to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65" dirty="0">
                <a:latin typeface="Arial"/>
                <a:cs typeface="Arial"/>
              </a:rPr>
              <a:t>build</a:t>
            </a:r>
            <a:endParaRPr sz="4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100" b="1" spc="10" dirty="0">
                <a:solidFill>
                  <a:srgbClr val="773F9B"/>
                </a:solidFill>
                <a:latin typeface="Arial"/>
                <a:cs typeface="Arial"/>
              </a:rPr>
              <a:t>rendered</a:t>
            </a:r>
            <a:r>
              <a:rPr sz="4100" b="1" spc="-30" dirty="0">
                <a:solidFill>
                  <a:srgbClr val="773F9B"/>
                </a:solidFill>
                <a:latin typeface="Arial"/>
                <a:cs typeface="Arial"/>
              </a:rPr>
              <a:t> </a:t>
            </a:r>
            <a:r>
              <a:rPr sz="4100" b="1" dirty="0">
                <a:solidFill>
                  <a:srgbClr val="0365C0"/>
                </a:solidFill>
                <a:latin typeface="Arial"/>
                <a:cs typeface="Arial"/>
              </a:rPr>
              <a:t>Outputs</a:t>
            </a:r>
            <a:endParaRPr sz="41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732840" y="9423796"/>
            <a:ext cx="974090" cy="984885"/>
            <a:chOff x="4732840" y="9423796"/>
            <a:chExt cx="974090" cy="984885"/>
          </a:xfrm>
        </p:grpSpPr>
        <p:sp>
          <p:nvSpPr>
            <p:cNvPr id="9" name="object 9"/>
            <p:cNvSpPr/>
            <p:nvPr/>
          </p:nvSpPr>
          <p:spPr>
            <a:xfrm>
              <a:off x="5266855" y="9423796"/>
              <a:ext cx="440055" cy="146685"/>
            </a:xfrm>
            <a:custGeom>
              <a:avLst/>
              <a:gdLst/>
              <a:ahLst/>
              <a:cxnLst/>
              <a:rect l="l" t="t" r="r" b="b"/>
              <a:pathLst>
                <a:path w="440054" h="146684">
                  <a:moveTo>
                    <a:pt x="0" y="0"/>
                  </a:moveTo>
                  <a:lnTo>
                    <a:pt x="439777" y="0"/>
                  </a:lnTo>
                  <a:lnTo>
                    <a:pt x="439777" y="146592"/>
                  </a:lnTo>
                  <a:lnTo>
                    <a:pt x="0" y="146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D3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015554" y="9842632"/>
              <a:ext cx="440055" cy="146685"/>
            </a:xfrm>
            <a:custGeom>
              <a:avLst/>
              <a:gdLst/>
              <a:ahLst/>
              <a:cxnLst/>
              <a:rect l="l" t="t" r="r" b="b"/>
              <a:pathLst>
                <a:path w="440054" h="146684">
                  <a:moveTo>
                    <a:pt x="0" y="0"/>
                  </a:moveTo>
                  <a:lnTo>
                    <a:pt x="439777" y="0"/>
                  </a:lnTo>
                  <a:lnTo>
                    <a:pt x="439777" y="146592"/>
                  </a:lnTo>
                  <a:lnTo>
                    <a:pt x="0" y="146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7C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90091" y="9559081"/>
              <a:ext cx="216848" cy="28626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732840" y="10261467"/>
              <a:ext cx="440055" cy="146685"/>
            </a:xfrm>
            <a:custGeom>
              <a:avLst/>
              <a:gdLst/>
              <a:ahLst/>
              <a:cxnLst/>
              <a:rect l="l" t="t" r="r" b="b"/>
              <a:pathLst>
                <a:path w="440054" h="146684">
                  <a:moveTo>
                    <a:pt x="0" y="0"/>
                  </a:moveTo>
                  <a:lnTo>
                    <a:pt x="439777" y="0"/>
                  </a:lnTo>
                  <a:lnTo>
                    <a:pt x="439777" y="146592"/>
                  </a:lnTo>
                  <a:lnTo>
                    <a:pt x="0" y="146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AA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39584" y="9976590"/>
              <a:ext cx="207714" cy="28674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467281" y="5000299"/>
            <a:ext cx="1033589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latin typeface="Arial"/>
                <a:cs typeface="Arial"/>
              </a:rPr>
              <a:t>1. </a:t>
            </a:r>
            <a:r>
              <a:rPr sz="4100" spc="-50" dirty="0">
                <a:latin typeface="Arial"/>
                <a:cs typeface="Arial"/>
              </a:rPr>
              <a:t>Save</a:t>
            </a:r>
            <a:r>
              <a:rPr sz="4100" spc="10" dirty="0">
                <a:latin typeface="Arial"/>
                <a:cs typeface="Arial"/>
              </a:rPr>
              <a:t> </a:t>
            </a:r>
            <a:r>
              <a:rPr sz="4100" spc="30" dirty="0">
                <a:latin typeface="Arial"/>
                <a:cs typeface="Arial"/>
              </a:rPr>
              <a:t>the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95" dirty="0">
                <a:latin typeface="Arial"/>
                <a:cs typeface="Arial"/>
              </a:rPr>
              <a:t>output</a:t>
            </a:r>
            <a:r>
              <a:rPr sz="4100" spc="10" dirty="0">
                <a:latin typeface="Arial"/>
                <a:cs typeface="Arial"/>
              </a:rPr>
              <a:t> </a:t>
            </a:r>
            <a:r>
              <a:rPr sz="4100" spc="65" dirty="0">
                <a:latin typeface="Arial"/>
                <a:cs typeface="Arial"/>
              </a:rPr>
              <a:t>that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35" dirty="0">
                <a:latin typeface="Arial"/>
                <a:cs typeface="Arial"/>
              </a:rPr>
              <a:t>you</a:t>
            </a:r>
            <a:r>
              <a:rPr sz="4100" spc="10" dirty="0">
                <a:latin typeface="Arial"/>
                <a:cs typeface="Arial"/>
              </a:rPr>
              <a:t> </a:t>
            </a:r>
            <a:r>
              <a:rPr sz="4100" spc="65" dirty="0">
                <a:latin typeface="Arial"/>
                <a:cs typeface="Arial"/>
              </a:rPr>
              <a:t>build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120" dirty="0">
                <a:latin typeface="Arial"/>
                <a:cs typeface="Arial"/>
              </a:rPr>
              <a:t>to</a:t>
            </a:r>
            <a:r>
              <a:rPr sz="4100" spc="10" dirty="0">
                <a:latin typeface="Arial"/>
                <a:cs typeface="Arial"/>
              </a:rPr>
              <a:t> </a:t>
            </a:r>
            <a:r>
              <a:rPr sz="4100" b="1" spc="10" dirty="0">
                <a:solidFill>
                  <a:srgbClr val="0365C0"/>
                </a:solidFill>
                <a:latin typeface="Arial"/>
                <a:cs typeface="Arial"/>
              </a:rPr>
              <a:t>output$</a:t>
            </a:r>
            <a:endParaRPr sz="41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35527" y="5071119"/>
            <a:ext cx="310769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260" dirty="0">
                <a:solidFill>
                  <a:srgbClr val="0365C0"/>
                </a:solidFill>
                <a:latin typeface="Courier New"/>
                <a:cs typeface="Courier New"/>
              </a:rPr>
              <a:t>output$his</a:t>
            </a:r>
            <a:r>
              <a:rPr sz="3300" b="1" spc="5" dirty="0">
                <a:solidFill>
                  <a:srgbClr val="0365C0"/>
                </a:solidFill>
                <a:latin typeface="Courier New"/>
                <a:cs typeface="Courier New"/>
              </a:rPr>
              <a:t>t</a:t>
            </a:r>
            <a:r>
              <a:rPr sz="3300" b="1" spc="-52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3300" b="1" spc="-260" dirty="0">
                <a:solidFill>
                  <a:srgbClr val="0365C0"/>
                </a:solidFill>
                <a:latin typeface="Courier New"/>
                <a:cs typeface="Courier New"/>
              </a:rPr>
              <a:t>&lt;-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67281" y="6534896"/>
            <a:ext cx="1022731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latin typeface="Arial"/>
                <a:cs typeface="Arial"/>
              </a:rPr>
              <a:t>2.</a:t>
            </a:r>
            <a:r>
              <a:rPr sz="4100" spc="10" dirty="0">
                <a:latin typeface="Arial"/>
                <a:cs typeface="Arial"/>
              </a:rPr>
              <a:t> </a:t>
            </a:r>
            <a:r>
              <a:rPr sz="4100" spc="50" dirty="0">
                <a:latin typeface="Arial"/>
                <a:cs typeface="Arial"/>
              </a:rPr>
              <a:t>Build</a:t>
            </a:r>
            <a:r>
              <a:rPr sz="4100" spc="10" dirty="0">
                <a:latin typeface="Arial"/>
                <a:cs typeface="Arial"/>
              </a:rPr>
              <a:t> </a:t>
            </a:r>
            <a:r>
              <a:rPr sz="4100" spc="30" dirty="0">
                <a:latin typeface="Arial"/>
                <a:cs typeface="Arial"/>
              </a:rPr>
              <a:t>the</a:t>
            </a:r>
            <a:r>
              <a:rPr sz="4100" spc="10" dirty="0">
                <a:latin typeface="Arial"/>
                <a:cs typeface="Arial"/>
              </a:rPr>
              <a:t> </a:t>
            </a:r>
            <a:r>
              <a:rPr sz="4100" spc="95" dirty="0">
                <a:latin typeface="Arial"/>
                <a:cs typeface="Arial"/>
              </a:rPr>
              <a:t>output</a:t>
            </a:r>
            <a:r>
              <a:rPr sz="4100" spc="10" dirty="0">
                <a:latin typeface="Arial"/>
                <a:cs typeface="Arial"/>
              </a:rPr>
              <a:t> </a:t>
            </a:r>
            <a:r>
              <a:rPr sz="4100" spc="80" dirty="0">
                <a:latin typeface="Arial"/>
                <a:cs typeface="Arial"/>
              </a:rPr>
              <a:t>with</a:t>
            </a:r>
            <a:r>
              <a:rPr sz="4100" spc="15" dirty="0">
                <a:latin typeface="Arial"/>
                <a:cs typeface="Arial"/>
              </a:rPr>
              <a:t> </a:t>
            </a:r>
            <a:r>
              <a:rPr sz="4100" spc="-70" dirty="0">
                <a:latin typeface="Arial"/>
                <a:cs typeface="Arial"/>
              </a:rPr>
              <a:t>a</a:t>
            </a:r>
            <a:r>
              <a:rPr sz="4100" spc="10" dirty="0">
                <a:latin typeface="Arial"/>
                <a:cs typeface="Arial"/>
              </a:rPr>
              <a:t> </a:t>
            </a:r>
            <a:r>
              <a:rPr sz="4100" b="1" spc="-20" dirty="0">
                <a:solidFill>
                  <a:srgbClr val="773F9B"/>
                </a:solidFill>
                <a:latin typeface="Arial"/>
                <a:cs typeface="Arial"/>
              </a:rPr>
              <a:t>render*()</a:t>
            </a:r>
            <a:r>
              <a:rPr sz="4100" b="1" spc="10" dirty="0">
                <a:solidFill>
                  <a:srgbClr val="773F9B"/>
                </a:solidFill>
                <a:latin typeface="Arial"/>
                <a:cs typeface="Arial"/>
              </a:rPr>
              <a:t> </a:t>
            </a:r>
            <a:r>
              <a:rPr sz="4100" spc="65" dirty="0">
                <a:latin typeface="Arial"/>
                <a:cs typeface="Arial"/>
              </a:rPr>
              <a:t>function</a:t>
            </a:r>
            <a:endParaRPr sz="4100" dirty="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444921" y="6418652"/>
            <a:ext cx="2356485" cy="922019"/>
            <a:chOff x="3444921" y="6418652"/>
            <a:chExt cx="2356485" cy="922019"/>
          </a:xfrm>
        </p:grpSpPr>
        <p:sp>
          <p:nvSpPr>
            <p:cNvPr id="18" name="object 18"/>
            <p:cNvSpPr/>
            <p:nvPr/>
          </p:nvSpPr>
          <p:spPr>
            <a:xfrm>
              <a:off x="3444913" y="6460546"/>
              <a:ext cx="2303780" cy="880110"/>
            </a:xfrm>
            <a:custGeom>
              <a:avLst/>
              <a:gdLst/>
              <a:ahLst/>
              <a:cxnLst/>
              <a:rect l="l" t="t" r="r" b="b"/>
              <a:pathLst>
                <a:path w="2303779" h="880109">
                  <a:moveTo>
                    <a:pt x="2303602" y="0"/>
                  </a:moveTo>
                  <a:lnTo>
                    <a:pt x="0" y="0"/>
                  </a:lnTo>
                  <a:lnTo>
                    <a:pt x="0" y="837666"/>
                  </a:lnTo>
                  <a:lnTo>
                    <a:pt x="0" y="879551"/>
                  </a:lnTo>
                  <a:lnTo>
                    <a:pt x="2303602" y="879551"/>
                  </a:lnTo>
                  <a:lnTo>
                    <a:pt x="2303602" y="837666"/>
                  </a:lnTo>
                  <a:lnTo>
                    <a:pt x="2303602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497275" y="6418652"/>
              <a:ext cx="2303780" cy="880110"/>
            </a:xfrm>
            <a:custGeom>
              <a:avLst/>
              <a:gdLst/>
              <a:ahLst/>
              <a:cxnLst/>
              <a:rect l="l" t="t" r="r" b="b"/>
              <a:pathLst>
                <a:path w="2303779" h="880109">
                  <a:moveTo>
                    <a:pt x="0" y="0"/>
                  </a:moveTo>
                  <a:lnTo>
                    <a:pt x="2303594" y="0"/>
                  </a:lnTo>
                  <a:lnTo>
                    <a:pt x="2303594" y="879554"/>
                  </a:lnTo>
                  <a:lnTo>
                    <a:pt x="0" y="8795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497275" y="6509499"/>
            <a:ext cx="2303780" cy="6445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99060">
              <a:lnSpc>
                <a:spcPct val="100000"/>
              </a:lnSpc>
              <a:spcBef>
                <a:spcPts val="114"/>
              </a:spcBef>
            </a:pPr>
            <a:r>
              <a:rPr sz="1500" b="1" spc="10" dirty="0">
                <a:solidFill>
                  <a:srgbClr val="5F327C"/>
                </a:solidFill>
                <a:latin typeface="Courier New"/>
                <a:cs typeface="Courier New"/>
              </a:rPr>
              <a:t>renderPlot({</a:t>
            </a:r>
            <a:endParaRPr sz="1500">
              <a:latin typeface="Courier New"/>
              <a:cs typeface="Courier New"/>
            </a:endParaRPr>
          </a:p>
          <a:p>
            <a:pPr marL="273050">
              <a:lnSpc>
                <a:spcPts val="1280"/>
              </a:lnSpc>
              <a:spcBef>
                <a:spcPts val="10"/>
              </a:spcBef>
            </a:pPr>
            <a:r>
              <a:rPr sz="1100" spc="20" dirty="0">
                <a:latin typeface="Courier New"/>
                <a:cs typeface="Courier New"/>
              </a:rPr>
              <a:t>hist(rnorm(input$num))</a:t>
            </a:r>
            <a:endParaRPr sz="1100">
              <a:latin typeface="Courier New"/>
              <a:cs typeface="Courier New"/>
            </a:endParaRPr>
          </a:p>
          <a:p>
            <a:pPr marL="99060">
              <a:lnSpc>
                <a:spcPts val="1760"/>
              </a:lnSpc>
            </a:pPr>
            <a:r>
              <a:rPr sz="1500" b="1" spc="10" dirty="0">
                <a:solidFill>
                  <a:srgbClr val="5F327C"/>
                </a:solidFill>
                <a:latin typeface="Courier New"/>
                <a:cs typeface="Courier New"/>
              </a:rPr>
              <a:t>})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98618" y="8037372"/>
            <a:ext cx="808355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5" dirty="0">
                <a:latin typeface="Arial"/>
                <a:cs typeface="Arial"/>
              </a:rPr>
              <a:t>3.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spc="35" dirty="0">
                <a:latin typeface="Arial"/>
                <a:cs typeface="Arial"/>
              </a:rPr>
              <a:t>Access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70" dirty="0">
                <a:latin typeface="Arial"/>
                <a:cs typeface="Arial"/>
              </a:rPr>
              <a:t>input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-20" dirty="0">
                <a:latin typeface="Arial"/>
                <a:cs typeface="Arial"/>
              </a:rPr>
              <a:t>values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80" dirty="0">
                <a:latin typeface="Arial"/>
                <a:cs typeface="Arial"/>
              </a:rPr>
              <a:t>with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b="1" spc="-15" dirty="0">
                <a:solidFill>
                  <a:srgbClr val="00882B"/>
                </a:solidFill>
                <a:latin typeface="Arial"/>
                <a:cs typeface="Arial"/>
              </a:rPr>
              <a:t>input$</a:t>
            </a:r>
            <a:endParaRPr sz="4100" dirty="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808909" y="8108194"/>
            <a:ext cx="201485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260" dirty="0">
                <a:solidFill>
                  <a:srgbClr val="00882B"/>
                </a:solidFill>
                <a:latin typeface="Courier New"/>
                <a:cs typeface="Courier New"/>
              </a:rPr>
              <a:t>input$num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716420" y="60386"/>
            <a:ext cx="7234555" cy="603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800" spc="-5" dirty="0">
                <a:solidFill>
                  <a:srgbClr val="53585F"/>
                </a:solidFill>
                <a:latin typeface="Arial"/>
                <a:cs typeface="Arial"/>
              </a:rPr>
              <a:t>Slides</a:t>
            </a:r>
            <a:r>
              <a:rPr sz="3800" spc="-4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800" spc="20" dirty="0">
                <a:solidFill>
                  <a:srgbClr val="53585F"/>
                </a:solidFill>
                <a:latin typeface="Arial"/>
                <a:cs typeface="Arial"/>
              </a:rPr>
              <a:t>at:</a:t>
            </a:r>
            <a:r>
              <a:rPr sz="3800" spc="-4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800" u="sng" spc="55" dirty="0">
                <a:solidFill>
                  <a:srgbClr val="53585F"/>
                </a:solidFill>
                <a:uFill>
                  <a:solidFill>
                    <a:srgbClr val="53585F"/>
                  </a:solidFill>
                </a:uFill>
                <a:latin typeface="Arial"/>
                <a:cs typeface="Arial"/>
              </a:rPr>
              <a:t>bit.ly/shiny-quickstart-1</a:t>
            </a:r>
            <a:endParaRPr sz="3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467281" y="3140598"/>
            <a:ext cx="844296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5"/>
              </a:spcBef>
            </a:pPr>
            <a:r>
              <a:rPr sz="4100" spc="-15" dirty="0">
                <a:latin typeface="Arial"/>
                <a:cs typeface="Arial"/>
              </a:rPr>
              <a:t>Use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spc="30" dirty="0">
                <a:latin typeface="Arial"/>
                <a:cs typeface="Arial"/>
              </a:rPr>
              <a:t>the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-20" dirty="0">
                <a:latin typeface="Arial"/>
                <a:cs typeface="Arial"/>
              </a:rPr>
              <a:t>server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65" dirty="0">
                <a:latin typeface="Arial"/>
                <a:cs typeface="Arial"/>
              </a:rPr>
              <a:t>function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120" dirty="0">
                <a:latin typeface="Arial"/>
                <a:cs typeface="Arial"/>
              </a:rPr>
              <a:t>to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10" dirty="0">
                <a:latin typeface="Arial"/>
                <a:cs typeface="Arial"/>
              </a:rPr>
              <a:t>assemble </a:t>
            </a:r>
            <a:r>
              <a:rPr sz="4100" spc="-1125" dirty="0">
                <a:latin typeface="Arial"/>
                <a:cs typeface="Arial"/>
              </a:rPr>
              <a:t> </a:t>
            </a:r>
            <a:r>
              <a:rPr sz="4100" spc="60" dirty="0">
                <a:latin typeface="Arial"/>
                <a:cs typeface="Arial"/>
              </a:rPr>
              <a:t>inputs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spc="65" dirty="0">
                <a:latin typeface="Arial"/>
                <a:cs typeface="Arial"/>
              </a:rPr>
              <a:t>into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75" dirty="0">
                <a:latin typeface="Arial"/>
                <a:cs typeface="Arial"/>
              </a:rPr>
              <a:t>outputs.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spc="30" dirty="0">
                <a:latin typeface="Arial"/>
                <a:cs typeface="Arial"/>
              </a:rPr>
              <a:t>Follow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10" dirty="0">
                <a:latin typeface="Arial"/>
                <a:cs typeface="Arial"/>
              </a:rPr>
              <a:t>3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-5" dirty="0">
                <a:latin typeface="Arial"/>
                <a:cs typeface="Arial"/>
              </a:rPr>
              <a:t>rules:</a:t>
            </a:r>
            <a:endParaRPr sz="41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874227" y="3245974"/>
            <a:ext cx="1851025" cy="1193165"/>
            <a:chOff x="3874227" y="3245974"/>
            <a:chExt cx="1851025" cy="1193165"/>
          </a:xfrm>
        </p:grpSpPr>
        <p:sp>
          <p:nvSpPr>
            <p:cNvPr id="26" name="object 26"/>
            <p:cNvSpPr/>
            <p:nvPr/>
          </p:nvSpPr>
          <p:spPr>
            <a:xfrm>
              <a:off x="4376829" y="4324475"/>
              <a:ext cx="1330960" cy="89535"/>
            </a:xfrm>
            <a:custGeom>
              <a:avLst/>
              <a:gdLst/>
              <a:ahLst/>
              <a:cxnLst/>
              <a:rect l="l" t="t" r="r" b="b"/>
              <a:pathLst>
                <a:path w="1330960" h="89535">
                  <a:moveTo>
                    <a:pt x="1330708" y="0"/>
                  </a:moveTo>
                  <a:lnTo>
                    <a:pt x="0" y="0"/>
                  </a:lnTo>
                  <a:lnTo>
                    <a:pt x="0" y="88980"/>
                  </a:lnTo>
                  <a:lnTo>
                    <a:pt x="1330708" y="0"/>
                  </a:lnTo>
                  <a:close/>
                </a:path>
              </a:pathLst>
            </a:custGeom>
            <a:solidFill>
              <a:srgbClr val="D6D6D6">
                <a:alpha val="6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301731" y="3270675"/>
              <a:ext cx="243204" cy="1143000"/>
            </a:xfrm>
            <a:custGeom>
              <a:avLst/>
              <a:gdLst/>
              <a:ahLst/>
              <a:cxnLst/>
              <a:rect l="l" t="t" r="r" b="b"/>
              <a:pathLst>
                <a:path w="243204" h="1143000">
                  <a:moveTo>
                    <a:pt x="242620" y="245338"/>
                  </a:moveTo>
                  <a:lnTo>
                    <a:pt x="240690" y="238950"/>
                  </a:lnTo>
                  <a:lnTo>
                    <a:pt x="235813" y="232892"/>
                  </a:lnTo>
                  <a:lnTo>
                    <a:pt x="231178" y="229641"/>
                  </a:lnTo>
                  <a:lnTo>
                    <a:pt x="116979" y="0"/>
                  </a:lnTo>
                  <a:lnTo>
                    <a:pt x="116979" y="226606"/>
                  </a:lnTo>
                  <a:lnTo>
                    <a:pt x="6667" y="226606"/>
                  </a:lnTo>
                  <a:lnTo>
                    <a:pt x="1790" y="237121"/>
                  </a:lnTo>
                  <a:lnTo>
                    <a:pt x="1790" y="245338"/>
                  </a:lnTo>
                  <a:lnTo>
                    <a:pt x="0" y="1092263"/>
                  </a:lnTo>
                  <a:lnTo>
                    <a:pt x="0" y="1100480"/>
                  </a:lnTo>
                  <a:lnTo>
                    <a:pt x="6667" y="1106157"/>
                  </a:lnTo>
                  <a:lnTo>
                    <a:pt x="116979" y="1106157"/>
                  </a:lnTo>
                  <a:lnTo>
                    <a:pt x="116979" y="1142784"/>
                  </a:lnTo>
                  <a:lnTo>
                    <a:pt x="237718" y="1106157"/>
                  </a:lnTo>
                  <a:lnTo>
                    <a:pt x="231051" y="1106157"/>
                  </a:lnTo>
                  <a:lnTo>
                    <a:pt x="242620" y="1100480"/>
                  </a:lnTo>
                  <a:lnTo>
                    <a:pt x="242620" y="245338"/>
                  </a:lnTo>
                  <a:close/>
                </a:path>
              </a:pathLst>
            </a:custGeom>
            <a:solidFill>
              <a:srgbClr val="23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874227" y="3277387"/>
              <a:ext cx="544830" cy="1141730"/>
            </a:xfrm>
            <a:custGeom>
              <a:avLst/>
              <a:gdLst/>
              <a:ahLst/>
              <a:cxnLst/>
              <a:rect l="l" t="t" r="r" b="b"/>
              <a:pathLst>
                <a:path w="544829" h="1141729">
                  <a:moveTo>
                    <a:pt x="0" y="0"/>
                  </a:moveTo>
                  <a:lnTo>
                    <a:pt x="544486" y="0"/>
                  </a:lnTo>
                  <a:lnTo>
                    <a:pt x="544486" y="1141326"/>
                  </a:lnTo>
                  <a:lnTo>
                    <a:pt x="0" y="1141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919010" y="3518217"/>
              <a:ext cx="430530" cy="20955"/>
            </a:xfrm>
            <a:custGeom>
              <a:avLst/>
              <a:gdLst/>
              <a:ahLst/>
              <a:cxnLst/>
              <a:rect l="l" t="t" r="r" b="b"/>
              <a:pathLst>
                <a:path w="430529" h="20954">
                  <a:moveTo>
                    <a:pt x="425483" y="0"/>
                  </a:moveTo>
                  <a:lnTo>
                    <a:pt x="4786" y="0"/>
                  </a:lnTo>
                  <a:lnTo>
                    <a:pt x="0" y="4329"/>
                  </a:lnTo>
                  <a:lnTo>
                    <a:pt x="0" y="16138"/>
                  </a:lnTo>
                  <a:lnTo>
                    <a:pt x="4786" y="20941"/>
                  </a:lnTo>
                  <a:lnTo>
                    <a:pt x="425483" y="20941"/>
                  </a:lnTo>
                  <a:lnTo>
                    <a:pt x="430269" y="16138"/>
                  </a:lnTo>
                  <a:lnTo>
                    <a:pt x="430269" y="4329"/>
                  </a:lnTo>
                  <a:lnTo>
                    <a:pt x="425483" y="0"/>
                  </a:lnTo>
                  <a:close/>
                </a:path>
              </a:pathLst>
            </a:custGeom>
            <a:solidFill>
              <a:srgbClr val="23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33893" y="3245974"/>
              <a:ext cx="1190850" cy="1193105"/>
            </a:xfrm>
            <a:prstGeom prst="rect">
              <a:avLst/>
            </a:prstGeom>
          </p:spPr>
        </p:pic>
      </p:grp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82518" y="2891163"/>
            <a:ext cx="12139295" cy="4873625"/>
          </a:xfrm>
          <a:prstGeom prst="rect">
            <a:avLst/>
          </a:prstGeom>
        </p:spPr>
        <p:txBody>
          <a:bodyPr vert="horz" wrap="square" lIns="0" tIns="443864" rIns="0" bIns="0" rtlCol="0">
            <a:spAutoFit/>
          </a:bodyPr>
          <a:lstStyle/>
          <a:p>
            <a:pPr marL="12700" marR="5080" indent="1958975">
              <a:lnSpc>
                <a:spcPts val="17400"/>
              </a:lnSpc>
              <a:spcBef>
                <a:spcPts val="3494"/>
              </a:spcBef>
            </a:pPr>
            <a:r>
              <a:rPr sz="17300" u="none" spc="105" dirty="0">
                <a:solidFill>
                  <a:srgbClr val="C0C0C0"/>
                </a:solidFill>
                <a:latin typeface="Verdana"/>
                <a:cs typeface="Verdana"/>
              </a:rPr>
              <a:t>What</a:t>
            </a:r>
            <a:r>
              <a:rPr sz="17300" u="none" spc="-1755" dirty="0">
                <a:solidFill>
                  <a:srgbClr val="C0C0C0"/>
                </a:solidFill>
                <a:latin typeface="Verdana"/>
                <a:cs typeface="Verdana"/>
              </a:rPr>
              <a:t> </a:t>
            </a:r>
            <a:r>
              <a:rPr sz="17300" u="none" spc="350" dirty="0">
                <a:solidFill>
                  <a:srgbClr val="C0C0C0"/>
                </a:solidFill>
                <a:latin typeface="Verdana"/>
                <a:cs typeface="Verdana"/>
              </a:rPr>
              <a:t>is  </a:t>
            </a:r>
            <a:r>
              <a:rPr sz="17300" u="none" spc="55" dirty="0">
                <a:solidFill>
                  <a:srgbClr val="FFFFFF"/>
                </a:solidFill>
                <a:latin typeface="Verdana"/>
                <a:cs typeface="Verdana"/>
              </a:rPr>
              <a:t>Reactivity?</a:t>
            </a:r>
            <a:endParaRPr sz="17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201008" tIns="201008" rIns="201008" bIns="201008" anchor="t" anchorCtr="0">
            <a:noAutofit/>
          </a:bodyPr>
          <a:lstStyle/>
          <a:p>
            <a:pPr algn="l" rtl="0"/>
            <a:r>
              <a:rPr lang="en-US" sz="4800" u="none" dirty="0" err="1"/>
              <a:t>Rshiny</a:t>
            </a:r>
            <a:r>
              <a:rPr lang="en-US" sz="4800" u="none" dirty="0"/>
              <a:t> - Documentation and Resources</a:t>
            </a:r>
            <a:endParaRPr sz="4800" u="none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C79B46-ACBC-41E0-8876-DC1B0CA71A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Documentation: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https://shiny.rstudio.com/articles/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Reference: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https://shiny.rstudio.com/reference/shiny/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Official Tutorial: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https://shiny.rstudio.com/tutorial/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https://github.com/rstudio-education/shiny.rstudio.com-tutorial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Examples: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https://shiny.rstudio.com/gallery/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Book: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Mastering Shiny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https://mastering-shiny.org/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Interactive web-based data visualization with R,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plotly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, and shiny by Carson Sievert 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https://plotly-r.com/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1300" indent="0">
              <a:buNone/>
            </a:pP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4103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1776710">
              <a:lnSpc>
                <a:spcPct val="100000"/>
              </a:lnSpc>
              <a:spcBef>
                <a:spcPts val="135"/>
              </a:spcBef>
            </a:pPr>
            <a:r>
              <a:rPr u="none" spc="15" dirty="0"/>
              <a:t>Slides</a:t>
            </a:r>
            <a:r>
              <a:rPr u="none" spc="-10" dirty="0"/>
              <a:t> </a:t>
            </a:r>
            <a:r>
              <a:rPr u="none" spc="35" dirty="0"/>
              <a:t>at:</a:t>
            </a:r>
            <a:r>
              <a:rPr u="none" spc="-10" dirty="0"/>
              <a:t> </a:t>
            </a:r>
            <a:r>
              <a:rPr spc="80" dirty="0"/>
              <a:t>bit.ly/shiny-quickstart-2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15231" y="1070751"/>
            <a:ext cx="4895850" cy="11061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100" spc="-35" dirty="0">
                <a:latin typeface="Arial"/>
                <a:cs typeface="Arial"/>
              </a:rPr>
              <a:t>Think</a:t>
            </a:r>
            <a:r>
              <a:rPr sz="7100" spc="-70" dirty="0">
                <a:latin typeface="Arial"/>
                <a:cs typeface="Arial"/>
              </a:rPr>
              <a:t> </a:t>
            </a:r>
            <a:r>
              <a:rPr sz="7100" spc="-30" dirty="0">
                <a:latin typeface="Arial"/>
                <a:cs typeface="Arial"/>
              </a:rPr>
              <a:t>Excel.</a:t>
            </a:r>
            <a:endParaRPr sz="71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1908" y="2031351"/>
            <a:ext cx="18240282" cy="927720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1776710">
              <a:lnSpc>
                <a:spcPct val="100000"/>
              </a:lnSpc>
              <a:spcBef>
                <a:spcPts val="135"/>
              </a:spcBef>
            </a:pPr>
            <a:r>
              <a:rPr u="none" spc="15" dirty="0"/>
              <a:t>Slides</a:t>
            </a:r>
            <a:r>
              <a:rPr u="none" spc="-10" dirty="0"/>
              <a:t> </a:t>
            </a:r>
            <a:r>
              <a:rPr u="none" spc="35" dirty="0"/>
              <a:t>at:</a:t>
            </a:r>
            <a:r>
              <a:rPr u="none" spc="-10" dirty="0"/>
              <a:t> </a:t>
            </a:r>
            <a:r>
              <a:rPr spc="80" dirty="0"/>
              <a:t>bit.ly/shiny-quickstart-2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13875" y="6811212"/>
            <a:ext cx="1697355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spc="15" dirty="0">
                <a:latin typeface="Courier New"/>
                <a:cs typeface="Courier New"/>
              </a:rPr>
              <a:t>input$x</a:t>
            </a:r>
            <a:endParaRPr sz="31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20999" y="6811212"/>
            <a:ext cx="2891155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spc="15" dirty="0">
                <a:latin typeface="Courier New"/>
                <a:cs typeface="Courier New"/>
              </a:rPr>
              <a:t>expression()</a:t>
            </a:r>
            <a:endParaRPr sz="3100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650312" y="4273520"/>
            <a:ext cx="12311380" cy="5255260"/>
            <a:chOff x="3650312" y="4273520"/>
            <a:chExt cx="12311380" cy="5255260"/>
          </a:xfrm>
        </p:grpSpPr>
        <p:sp>
          <p:nvSpPr>
            <p:cNvPr id="10" name="object 10"/>
            <p:cNvSpPr/>
            <p:nvPr/>
          </p:nvSpPr>
          <p:spPr>
            <a:xfrm>
              <a:off x="3769518" y="6886241"/>
              <a:ext cx="4418330" cy="415290"/>
            </a:xfrm>
            <a:custGeom>
              <a:avLst/>
              <a:gdLst/>
              <a:ahLst/>
              <a:cxnLst/>
              <a:rect l="l" t="t" r="r" b="b"/>
              <a:pathLst>
                <a:path w="4418330" h="415290">
                  <a:moveTo>
                    <a:pt x="3916111" y="0"/>
                  </a:moveTo>
                  <a:lnTo>
                    <a:pt x="3916111" y="87368"/>
                  </a:lnTo>
                  <a:lnTo>
                    <a:pt x="0" y="87368"/>
                  </a:lnTo>
                  <a:lnTo>
                    <a:pt x="0" y="328198"/>
                  </a:lnTo>
                  <a:lnTo>
                    <a:pt x="3916111" y="328198"/>
                  </a:lnTo>
                  <a:lnTo>
                    <a:pt x="3916111" y="415199"/>
                  </a:lnTo>
                  <a:lnTo>
                    <a:pt x="4417716" y="207599"/>
                  </a:lnTo>
                  <a:lnTo>
                    <a:pt x="3916111" y="0"/>
                  </a:lnTo>
                  <a:close/>
                </a:path>
              </a:pathLst>
            </a:custGeom>
            <a:solidFill>
              <a:srgbClr val="0365C0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770727" y="4836345"/>
              <a:ext cx="2339975" cy="2245995"/>
            </a:xfrm>
            <a:custGeom>
              <a:avLst/>
              <a:gdLst/>
              <a:ahLst/>
              <a:cxnLst/>
              <a:rect l="l" t="t" r="r" b="b"/>
              <a:pathLst>
                <a:path w="2339975" h="2245995">
                  <a:moveTo>
                    <a:pt x="0" y="2236584"/>
                  </a:moveTo>
                  <a:lnTo>
                    <a:pt x="49744" y="2240560"/>
                  </a:lnTo>
                  <a:lnTo>
                    <a:pt x="99440" y="2243376"/>
                  </a:lnTo>
                  <a:lnTo>
                    <a:pt x="149068" y="2245036"/>
                  </a:lnTo>
                  <a:lnTo>
                    <a:pt x="198610" y="2245549"/>
                  </a:lnTo>
                  <a:lnTo>
                    <a:pt x="248049" y="2244920"/>
                  </a:lnTo>
                  <a:lnTo>
                    <a:pt x="297365" y="2243157"/>
                  </a:lnTo>
                  <a:lnTo>
                    <a:pt x="346542" y="2240265"/>
                  </a:lnTo>
                  <a:lnTo>
                    <a:pt x="395560" y="2236253"/>
                  </a:lnTo>
                  <a:lnTo>
                    <a:pt x="444402" y="2231126"/>
                  </a:lnTo>
                  <a:lnTo>
                    <a:pt x="493050" y="2224892"/>
                  </a:lnTo>
                  <a:lnTo>
                    <a:pt x="541485" y="2217556"/>
                  </a:lnTo>
                  <a:lnTo>
                    <a:pt x="589690" y="2209127"/>
                  </a:lnTo>
                  <a:lnTo>
                    <a:pt x="637646" y="2199609"/>
                  </a:lnTo>
                  <a:lnTo>
                    <a:pt x="685336" y="2189011"/>
                  </a:lnTo>
                  <a:lnTo>
                    <a:pt x="732740" y="2177338"/>
                  </a:lnTo>
                  <a:lnTo>
                    <a:pt x="779842" y="2164599"/>
                  </a:lnTo>
                  <a:lnTo>
                    <a:pt x="826622" y="2150798"/>
                  </a:lnTo>
                  <a:lnTo>
                    <a:pt x="873063" y="2135943"/>
                  </a:lnTo>
                  <a:lnTo>
                    <a:pt x="919147" y="2120041"/>
                  </a:lnTo>
                  <a:lnTo>
                    <a:pt x="964856" y="2103099"/>
                  </a:lnTo>
                  <a:lnTo>
                    <a:pt x="1010171" y="2085122"/>
                  </a:lnTo>
                  <a:lnTo>
                    <a:pt x="1055074" y="2066119"/>
                  </a:lnTo>
                  <a:lnTo>
                    <a:pt x="1099548" y="2046095"/>
                  </a:lnTo>
                  <a:lnTo>
                    <a:pt x="1143573" y="2025057"/>
                  </a:lnTo>
                  <a:lnTo>
                    <a:pt x="1187133" y="2003012"/>
                  </a:lnTo>
                  <a:lnTo>
                    <a:pt x="1230209" y="1979967"/>
                  </a:lnTo>
                  <a:lnTo>
                    <a:pt x="1272782" y="1955928"/>
                  </a:lnTo>
                  <a:lnTo>
                    <a:pt x="1314836" y="1930902"/>
                  </a:lnTo>
                  <a:lnTo>
                    <a:pt x="1356350" y="1904896"/>
                  </a:lnTo>
                  <a:lnTo>
                    <a:pt x="1397309" y="1877917"/>
                  </a:lnTo>
                  <a:lnTo>
                    <a:pt x="1437693" y="1849970"/>
                  </a:lnTo>
                  <a:lnTo>
                    <a:pt x="1477484" y="1821064"/>
                  </a:lnTo>
                  <a:lnTo>
                    <a:pt x="1516664" y="1791205"/>
                  </a:lnTo>
                  <a:lnTo>
                    <a:pt x="1555215" y="1760398"/>
                  </a:lnTo>
                  <a:lnTo>
                    <a:pt x="1593119" y="1728652"/>
                  </a:lnTo>
                  <a:lnTo>
                    <a:pt x="1630358" y="1695973"/>
                  </a:lnTo>
                  <a:lnTo>
                    <a:pt x="1666914" y="1662367"/>
                  </a:lnTo>
                  <a:lnTo>
                    <a:pt x="1702769" y="1627841"/>
                  </a:lnTo>
                  <a:lnTo>
                    <a:pt x="1737904" y="1592402"/>
                  </a:lnTo>
                  <a:lnTo>
                    <a:pt x="1772707" y="1555612"/>
                  </a:lnTo>
                  <a:lnTo>
                    <a:pt x="1806549" y="1518099"/>
                  </a:lnTo>
                  <a:lnTo>
                    <a:pt x="1839423" y="1479880"/>
                  </a:lnTo>
                  <a:lnTo>
                    <a:pt x="1871322" y="1440977"/>
                  </a:lnTo>
                  <a:lnTo>
                    <a:pt x="1902238" y="1401407"/>
                  </a:lnTo>
                  <a:lnTo>
                    <a:pt x="1932165" y="1361190"/>
                  </a:lnTo>
                  <a:lnTo>
                    <a:pt x="1961094" y="1320346"/>
                  </a:lnTo>
                  <a:lnTo>
                    <a:pt x="1989019" y="1278893"/>
                  </a:lnTo>
                  <a:lnTo>
                    <a:pt x="2015932" y="1236851"/>
                  </a:lnTo>
                  <a:lnTo>
                    <a:pt x="2041826" y="1194240"/>
                  </a:lnTo>
                  <a:lnTo>
                    <a:pt x="2066695" y="1151077"/>
                  </a:lnTo>
                  <a:lnTo>
                    <a:pt x="2090530" y="1107383"/>
                  </a:lnTo>
                  <a:lnTo>
                    <a:pt x="2113325" y="1063177"/>
                  </a:lnTo>
                  <a:lnTo>
                    <a:pt x="2135072" y="1018478"/>
                  </a:lnTo>
                  <a:lnTo>
                    <a:pt x="2155764" y="973306"/>
                  </a:lnTo>
                  <a:lnTo>
                    <a:pt x="2175393" y="927678"/>
                  </a:lnTo>
                  <a:lnTo>
                    <a:pt x="2193953" y="881616"/>
                  </a:lnTo>
                  <a:lnTo>
                    <a:pt x="2211437" y="835138"/>
                  </a:lnTo>
                  <a:lnTo>
                    <a:pt x="2227836" y="788262"/>
                  </a:lnTo>
                  <a:lnTo>
                    <a:pt x="2243145" y="741010"/>
                  </a:lnTo>
                  <a:lnTo>
                    <a:pt x="2257355" y="693399"/>
                  </a:lnTo>
                  <a:lnTo>
                    <a:pt x="2270459" y="645449"/>
                  </a:lnTo>
                  <a:lnTo>
                    <a:pt x="2282451" y="597179"/>
                  </a:lnTo>
                  <a:lnTo>
                    <a:pt x="2293322" y="548609"/>
                  </a:lnTo>
                  <a:lnTo>
                    <a:pt x="2303066" y="499757"/>
                  </a:lnTo>
                  <a:lnTo>
                    <a:pt x="2311675" y="450643"/>
                  </a:lnTo>
                  <a:lnTo>
                    <a:pt x="2319143" y="401286"/>
                  </a:lnTo>
                  <a:lnTo>
                    <a:pt x="2325461" y="351706"/>
                  </a:lnTo>
                  <a:lnTo>
                    <a:pt x="2330623" y="301922"/>
                  </a:lnTo>
                  <a:lnTo>
                    <a:pt x="2334622" y="251952"/>
                  </a:lnTo>
                  <a:lnTo>
                    <a:pt x="2337450" y="201816"/>
                  </a:lnTo>
                  <a:lnTo>
                    <a:pt x="2339100" y="151534"/>
                  </a:lnTo>
                  <a:lnTo>
                    <a:pt x="2339564" y="101124"/>
                  </a:lnTo>
                  <a:lnTo>
                    <a:pt x="2338836" y="50606"/>
                  </a:lnTo>
                  <a:lnTo>
                    <a:pt x="2336908" y="0"/>
                  </a:lnTo>
                </a:path>
              </a:pathLst>
            </a:custGeom>
            <a:ln w="240830">
              <a:solidFill>
                <a:srgbClr val="0365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81377" y="4273520"/>
              <a:ext cx="447675" cy="574675"/>
            </a:xfrm>
            <a:custGeom>
              <a:avLst/>
              <a:gdLst/>
              <a:ahLst/>
              <a:cxnLst/>
              <a:rect l="l" t="t" r="r" b="b"/>
              <a:pathLst>
                <a:path w="447675" h="574675">
                  <a:moveTo>
                    <a:pt x="194235" y="0"/>
                  </a:moveTo>
                  <a:lnTo>
                    <a:pt x="0" y="574354"/>
                  </a:lnTo>
                  <a:lnTo>
                    <a:pt x="447443" y="550904"/>
                  </a:lnTo>
                  <a:lnTo>
                    <a:pt x="194235" y="0"/>
                  </a:lnTo>
                  <a:close/>
                </a:path>
              </a:pathLst>
            </a:custGeom>
            <a:solidFill>
              <a:srgbClr val="0365C0">
                <a:alpha val="5026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549386" y="6886241"/>
              <a:ext cx="4411980" cy="415290"/>
            </a:xfrm>
            <a:custGeom>
              <a:avLst/>
              <a:gdLst/>
              <a:ahLst/>
              <a:cxnLst/>
              <a:rect l="l" t="t" r="r" b="b"/>
              <a:pathLst>
                <a:path w="4411980" h="415290">
                  <a:moveTo>
                    <a:pt x="3905640" y="0"/>
                  </a:moveTo>
                  <a:lnTo>
                    <a:pt x="3905640" y="87368"/>
                  </a:lnTo>
                  <a:lnTo>
                    <a:pt x="0" y="87368"/>
                  </a:lnTo>
                  <a:lnTo>
                    <a:pt x="0" y="328198"/>
                  </a:lnTo>
                  <a:lnTo>
                    <a:pt x="3905640" y="328198"/>
                  </a:lnTo>
                  <a:lnTo>
                    <a:pt x="3905640" y="415199"/>
                  </a:lnTo>
                  <a:lnTo>
                    <a:pt x="4411834" y="207599"/>
                  </a:lnTo>
                  <a:lnTo>
                    <a:pt x="3905640" y="0"/>
                  </a:lnTo>
                  <a:close/>
                </a:path>
              </a:pathLst>
            </a:custGeom>
            <a:solidFill>
              <a:srgbClr val="0365C0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772919" y="7061299"/>
              <a:ext cx="11772900" cy="2084705"/>
            </a:xfrm>
            <a:custGeom>
              <a:avLst/>
              <a:gdLst/>
              <a:ahLst/>
              <a:cxnLst/>
              <a:rect l="l" t="t" r="r" b="b"/>
              <a:pathLst>
                <a:path w="11772900" h="2084704">
                  <a:moveTo>
                    <a:pt x="0" y="9356"/>
                  </a:moveTo>
                  <a:lnTo>
                    <a:pt x="51222" y="6710"/>
                  </a:lnTo>
                  <a:lnTo>
                    <a:pt x="102446" y="4501"/>
                  </a:lnTo>
                  <a:lnTo>
                    <a:pt x="153669" y="2729"/>
                  </a:lnTo>
                  <a:lnTo>
                    <a:pt x="204888" y="1393"/>
                  </a:lnTo>
                  <a:lnTo>
                    <a:pt x="256100" y="493"/>
                  </a:lnTo>
                  <a:lnTo>
                    <a:pt x="307302" y="29"/>
                  </a:lnTo>
                  <a:lnTo>
                    <a:pt x="358493" y="0"/>
                  </a:lnTo>
                  <a:lnTo>
                    <a:pt x="409668" y="405"/>
                  </a:lnTo>
                  <a:lnTo>
                    <a:pt x="460825" y="1245"/>
                  </a:lnTo>
                  <a:lnTo>
                    <a:pt x="511962" y="2519"/>
                  </a:lnTo>
                  <a:lnTo>
                    <a:pt x="563076" y="4227"/>
                  </a:lnTo>
                  <a:lnTo>
                    <a:pt x="614163" y="6368"/>
                  </a:lnTo>
                  <a:lnTo>
                    <a:pt x="665222" y="8942"/>
                  </a:lnTo>
                  <a:lnTo>
                    <a:pt x="716250" y="11949"/>
                  </a:lnTo>
                  <a:lnTo>
                    <a:pt x="767243" y="15388"/>
                  </a:lnTo>
                  <a:lnTo>
                    <a:pt x="818200" y="19259"/>
                  </a:lnTo>
                  <a:lnTo>
                    <a:pt x="869117" y="23561"/>
                  </a:lnTo>
                  <a:lnTo>
                    <a:pt x="919991" y="28295"/>
                  </a:lnTo>
                  <a:lnTo>
                    <a:pt x="970820" y="33459"/>
                  </a:lnTo>
                  <a:lnTo>
                    <a:pt x="1021601" y="39054"/>
                  </a:lnTo>
                  <a:lnTo>
                    <a:pt x="1072332" y="45080"/>
                  </a:lnTo>
                  <a:lnTo>
                    <a:pt x="1123010" y="51535"/>
                  </a:lnTo>
                  <a:lnTo>
                    <a:pt x="1173631" y="58419"/>
                  </a:lnTo>
                  <a:lnTo>
                    <a:pt x="1224193" y="65732"/>
                  </a:lnTo>
                  <a:lnTo>
                    <a:pt x="1274694" y="73474"/>
                  </a:lnTo>
                  <a:lnTo>
                    <a:pt x="1325131" y="81645"/>
                  </a:lnTo>
                  <a:lnTo>
                    <a:pt x="1375500" y="90243"/>
                  </a:lnTo>
                  <a:lnTo>
                    <a:pt x="1425800" y="99269"/>
                  </a:lnTo>
                  <a:lnTo>
                    <a:pt x="1476027" y="108722"/>
                  </a:lnTo>
                  <a:lnTo>
                    <a:pt x="1526179" y="118603"/>
                  </a:lnTo>
                  <a:lnTo>
                    <a:pt x="1576253" y="128909"/>
                  </a:lnTo>
                  <a:lnTo>
                    <a:pt x="1626246" y="139642"/>
                  </a:lnTo>
                  <a:lnTo>
                    <a:pt x="1676156" y="150801"/>
                  </a:lnTo>
                  <a:lnTo>
                    <a:pt x="1725979" y="162385"/>
                  </a:lnTo>
                  <a:lnTo>
                    <a:pt x="1775714" y="174394"/>
                  </a:lnTo>
                  <a:lnTo>
                    <a:pt x="1825356" y="186828"/>
                  </a:lnTo>
                  <a:lnTo>
                    <a:pt x="1873679" y="199361"/>
                  </a:lnTo>
                  <a:lnTo>
                    <a:pt x="1921868" y="212278"/>
                  </a:lnTo>
                  <a:lnTo>
                    <a:pt x="1969925" y="225569"/>
                  </a:lnTo>
                  <a:lnTo>
                    <a:pt x="2017854" y="239227"/>
                  </a:lnTo>
                  <a:lnTo>
                    <a:pt x="2065657" y="253243"/>
                  </a:lnTo>
                  <a:lnTo>
                    <a:pt x="2113338" y="267608"/>
                  </a:lnTo>
                  <a:lnTo>
                    <a:pt x="2160899" y="282314"/>
                  </a:lnTo>
                  <a:lnTo>
                    <a:pt x="2208344" y="297352"/>
                  </a:lnTo>
                  <a:lnTo>
                    <a:pt x="2255676" y="312715"/>
                  </a:lnTo>
                  <a:lnTo>
                    <a:pt x="2302898" y="328394"/>
                  </a:lnTo>
                  <a:lnTo>
                    <a:pt x="2350012" y="344379"/>
                  </a:lnTo>
                  <a:lnTo>
                    <a:pt x="2397022" y="360664"/>
                  </a:lnTo>
                  <a:lnTo>
                    <a:pt x="2443931" y="377239"/>
                  </a:lnTo>
                  <a:lnTo>
                    <a:pt x="2490742" y="394096"/>
                  </a:lnTo>
                  <a:lnTo>
                    <a:pt x="2537458" y="411226"/>
                  </a:lnTo>
                  <a:lnTo>
                    <a:pt x="2584082" y="428622"/>
                  </a:lnTo>
                  <a:lnTo>
                    <a:pt x="2630616" y="446274"/>
                  </a:lnTo>
                  <a:lnTo>
                    <a:pt x="2677065" y="464175"/>
                  </a:lnTo>
                  <a:lnTo>
                    <a:pt x="2723431" y="482315"/>
                  </a:lnTo>
                  <a:lnTo>
                    <a:pt x="2769717" y="500686"/>
                  </a:lnTo>
                  <a:lnTo>
                    <a:pt x="2815926" y="519281"/>
                  </a:lnTo>
                  <a:lnTo>
                    <a:pt x="2862061" y="538089"/>
                  </a:lnTo>
                  <a:lnTo>
                    <a:pt x="2908125" y="557104"/>
                  </a:lnTo>
                  <a:lnTo>
                    <a:pt x="2954121" y="576317"/>
                  </a:lnTo>
                  <a:lnTo>
                    <a:pt x="3000053" y="595718"/>
                  </a:lnTo>
                  <a:lnTo>
                    <a:pt x="3045922" y="615301"/>
                  </a:lnTo>
                  <a:lnTo>
                    <a:pt x="3091733" y="635055"/>
                  </a:lnTo>
                  <a:lnTo>
                    <a:pt x="3137489" y="654974"/>
                  </a:lnTo>
                  <a:lnTo>
                    <a:pt x="3183191" y="675047"/>
                  </a:lnTo>
                  <a:lnTo>
                    <a:pt x="3228845" y="695268"/>
                  </a:lnTo>
                  <a:lnTo>
                    <a:pt x="3274451" y="715627"/>
                  </a:lnTo>
                  <a:lnTo>
                    <a:pt x="3320014" y="736117"/>
                  </a:lnTo>
                  <a:lnTo>
                    <a:pt x="3365536" y="756728"/>
                  </a:lnTo>
                  <a:lnTo>
                    <a:pt x="3411021" y="777452"/>
                  </a:lnTo>
                  <a:lnTo>
                    <a:pt x="3456472" y="798281"/>
                  </a:lnTo>
                  <a:lnTo>
                    <a:pt x="3501890" y="819206"/>
                  </a:lnTo>
                  <a:lnTo>
                    <a:pt x="3547281" y="840219"/>
                  </a:lnTo>
                  <a:lnTo>
                    <a:pt x="3592646" y="861312"/>
                  </a:lnTo>
                  <a:lnTo>
                    <a:pt x="3637989" y="882475"/>
                  </a:lnTo>
                  <a:lnTo>
                    <a:pt x="3683312" y="903702"/>
                  </a:lnTo>
                  <a:lnTo>
                    <a:pt x="3728620" y="924982"/>
                  </a:lnTo>
                  <a:lnTo>
                    <a:pt x="3773914" y="946308"/>
                  </a:lnTo>
                  <a:lnTo>
                    <a:pt x="3819197" y="967671"/>
                  </a:lnTo>
                  <a:lnTo>
                    <a:pt x="3864474" y="989063"/>
                  </a:lnTo>
                  <a:lnTo>
                    <a:pt x="3909746" y="1010476"/>
                  </a:lnTo>
                  <a:lnTo>
                    <a:pt x="3955017" y="1031900"/>
                  </a:lnTo>
                  <a:lnTo>
                    <a:pt x="4000290" y="1053328"/>
                  </a:lnTo>
                  <a:lnTo>
                    <a:pt x="4045568" y="1074752"/>
                  </a:lnTo>
                  <a:lnTo>
                    <a:pt x="4090854" y="1096161"/>
                  </a:lnTo>
                  <a:lnTo>
                    <a:pt x="4136151" y="1117549"/>
                  </a:lnTo>
                  <a:lnTo>
                    <a:pt x="4181462" y="1138907"/>
                  </a:lnTo>
                  <a:lnTo>
                    <a:pt x="4226790" y="1160226"/>
                  </a:lnTo>
                  <a:lnTo>
                    <a:pt x="4272139" y="1181498"/>
                  </a:lnTo>
                  <a:lnTo>
                    <a:pt x="4317510" y="1202714"/>
                  </a:lnTo>
                  <a:lnTo>
                    <a:pt x="4362907" y="1223867"/>
                  </a:lnTo>
                  <a:lnTo>
                    <a:pt x="4408334" y="1244947"/>
                  </a:lnTo>
                  <a:lnTo>
                    <a:pt x="4453793" y="1265946"/>
                  </a:lnTo>
                  <a:lnTo>
                    <a:pt x="4499287" y="1286855"/>
                  </a:lnTo>
                  <a:lnTo>
                    <a:pt x="4544819" y="1307667"/>
                  </a:lnTo>
                  <a:lnTo>
                    <a:pt x="4590392" y="1328373"/>
                  </a:lnTo>
                  <a:lnTo>
                    <a:pt x="4636010" y="1348965"/>
                  </a:lnTo>
                  <a:lnTo>
                    <a:pt x="4681676" y="1369433"/>
                  </a:lnTo>
                  <a:lnTo>
                    <a:pt x="4727391" y="1389770"/>
                  </a:lnTo>
                  <a:lnTo>
                    <a:pt x="4773161" y="1409966"/>
                  </a:lnTo>
                  <a:lnTo>
                    <a:pt x="4818986" y="1430015"/>
                  </a:lnTo>
                  <a:lnTo>
                    <a:pt x="4864871" y="1449907"/>
                  </a:lnTo>
                  <a:lnTo>
                    <a:pt x="4910819" y="1469633"/>
                  </a:lnTo>
                  <a:lnTo>
                    <a:pt x="4956832" y="1489186"/>
                  </a:lnTo>
                  <a:lnTo>
                    <a:pt x="5002914" y="1508556"/>
                  </a:lnTo>
                  <a:lnTo>
                    <a:pt x="5049067" y="1527737"/>
                  </a:lnTo>
                  <a:lnTo>
                    <a:pt x="5095295" y="1546718"/>
                  </a:lnTo>
                  <a:lnTo>
                    <a:pt x="5141601" y="1565491"/>
                  </a:lnTo>
                  <a:lnTo>
                    <a:pt x="5187987" y="1584049"/>
                  </a:lnTo>
                  <a:lnTo>
                    <a:pt x="5234457" y="1602383"/>
                  </a:lnTo>
                  <a:lnTo>
                    <a:pt x="5281014" y="1620484"/>
                  </a:lnTo>
                  <a:lnTo>
                    <a:pt x="5327660" y="1638343"/>
                  </a:lnTo>
                  <a:lnTo>
                    <a:pt x="5374400" y="1655953"/>
                  </a:lnTo>
                  <a:lnTo>
                    <a:pt x="5421235" y="1673305"/>
                  </a:lnTo>
                  <a:lnTo>
                    <a:pt x="5468170" y="1690391"/>
                  </a:lnTo>
                  <a:lnTo>
                    <a:pt x="5515206" y="1707201"/>
                  </a:lnTo>
                  <a:lnTo>
                    <a:pt x="5562347" y="1723728"/>
                  </a:lnTo>
                  <a:lnTo>
                    <a:pt x="5609596" y="1739964"/>
                  </a:lnTo>
                  <a:lnTo>
                    <a:pt x="5656956" y="1755899"/>
                  </a:lnTo>
                  <a:lnTo>
                    <a:pt x="5704430" y="1771525"/>
                  </a:lnTo>
                  <a:lnTo>
                    <a:pt x="5752021" y="1786835"/>
                  </a:lnTo>
                  <a:lnTo>
                    <a:pt x="5799733" y="1801819"/>
                  </a:lnTo>
                  <a:lnTo>
                    <a:pt x="5847567" y="1816468"/>
                  </a:lnTo>
                  <a:lnTo>
                    <a:pt x="5895528" y="1830776"/>
                  </a:lnTo>
                  <a:lnTo>
                    <a:pt x="5943618" y="1844732"/>
                  </a:lnTo>
                  <a:lnTo>
                    <a:pt x="5991840" y="1858330"/>
                  </a:lnTo>
                  <a:lnTo>
                    <a:pt x="6040197" y="1871559"/>
                  </a:lnTo>
                  <a:lnTo>
                    <a:pt x="6088693" y="1884412"/>
                  </a:lnTo>
                  <a:lnTo>
                    <a:pt x="6137330" y="1896881"/>
                  </a:lnTo>
                  <a:lnTo>
                    <a:pt x="6185553" y="1908827"/>
                  </a:lnTo>
                  <a:lnTo>
                    <a:pt x="6233820" y="1920375"/>
                  </a:lnTo>
                  <a:lnTo>
                    <a:pt x="6282130" y="1931525"/>
                  </a:lnTo>
                  <a:lnTo>
                    <a:pt x="6330480" y="1942278"/>
                  </a:lnTo>
                  <a:lnTo>
                    <a:pt x="6378867" y="1952634"/>
                  </a:lnTo>
                  <a:lnTo>
                    <a:pt x="6427290" y="1962595"/>
                  </a:lnTo>
                  <a:lnTo>
                    <a:pt x="6475747" y="1972159"/>
                  </a:lnTo>
                  <a:lnTo>
                    <a:pt x="6524234" y="1981329"/>
                  </a:lnTo>
                  <a:lnTo>
                    <a:pt x="6572751" y="1990104"/>
                  </a:lnTo>
                  <a:lnTo>
                    <a:pt x="6621295" y="1998485"/>
                  </a:lnTo>
                  <a:lnTo>
                    <a:pt x="6669863" y="2006473"/>
                  </a:lnTo>
                  <a:lnTo>
                    <a:pt x="6718453" y="2014068"/>
                  </a:lnTo>
                  <a:lnTo>
                    <a:pt x="6767064" y="2021270"/>
                  </a:lnTo>
                  <a:lnTo>
                    <a:pt x="6815693" y="2028081"/>
                  </a:lnTo>
                  <a:lnTo>
                    <a:pt x="6864337" y="2034501"/>
                  </a:lnTo>
                  <a:lnTo>
                    <a:pt x="6912996" y="2040530"/>
                  </a:lnTo>
                  <a:lnTo>
                    <a:pt x="6961665" y="2046168"/>
                  </a:lnTo>
                  <a:lnTo>
                    <a:pt x="7010344" y="2051418"/>
                  </a:lnTo>
                  <a:lnTo>
                    <a:pt x="7059030" y="2056278"/>
                  </a:lnTo>
                  <a:lnTo>
                    <a:pt x="7107720" y="2060749"/>
                  </a:lnTo>
                  <a:lnTo>
                    <a:pt x="7156413" y="2064833"/>
                  </a:lnTo>
                  <a:lnTo>
                    <a:pt x="7205107" y="2068529"/>
                  </a:lnTo>
                  <a:lnTo>
                    <a:pt x="7253798" y="2071839"/>
                  </a:lnTo>
                  <a:lnTo>
                    <a:pt x="7302486" y="2074762"/>
                  </a:lnTo>
                  <a:lnTo>
                    <a:pt x="7351167" y="2077299"/>
                  </a:lnTo>
                  <a:lnTo>
                    <a:pt x="7399840" y="2079451"/>
                  </a:lnTo>
                  <a:lnTo>
                    <a:pt x="7448503" y="2081218"/>
                  </a:lnTo>
                  <a:lnTo>
                    <a:pt x="7497152" y="2082601"/>
                  </a:lnTo>
                  <a:lnTo>
                    <a:pt x="7545786" y="2083600"/>
                  </a:lnTo>
                  <a:lnTo>
                    <a:pt x="7594404" y="2084217"/>
                  </a:lnTo>
                  <a:lnTo>
                    <a:pt x="7643001" y="2084451"/>
                  </a:lnTo>
                  <a:lnTo>
                    <a:pt x="7691577" y="2084302"/>
                  </a:lnTo>
                  <a:lnTo>
                    <a:pt x="7740130" y="2083773"/>
                  </a:lnTo>
                  <a:lnTo>
                    <a:pt x="7788656" y="2082862"/>
                  </a:lnTo>
                  <a:lnTo>
                    <a:pt x="7837154" y="2081571"/>
                  </a:lnTo>
                  <a:lnTo>
                    <a:pt x="7885621" y="2079900"/>
                  </a:lnTo>
                  <a:lnTo>
                    <a:pt x="7934056" y="2077850"/>
                  </a:lnTo>
                  <a:lnTo>
                    <a:pt x="7982456" y="2075421"/>
                  </a:lnTo>
                  <a:lnTo>
                    <a:pt x="8030819" y="2072614"/>
                  </a:lnTo>
                  <a:lnTo>
                    <a:pt x="8079143" y="2069429"/>
                  </a:lnTo>
                  <a:lnTo>
                    <a:pt x="8127425" y="2065868"/>
                  </a:lnTo>
                  <a:lnTo>
                    <a:pt x="8175663" y="2061929"/>
                  </a:lnTo>
                  <a:lnTo>
                    <a:pt x="8223856" y="2057615"/>
                  </a:lnTo>
                  <a:lnTo>
                    <a:pt x="8272000" y="2052925"/>
                  </a:lnTo>
                  <a:lnTo>
                    <a:pt x="8320094" y="2047860"/>
                  </a:lnTo>
                  <a:lnTo>
                    <a:pt x="8368136" y="2042420"/>
                  </a:lnTo>
                  <a:lnTo>
                    <a:pt x="8416123" y="2036607"/>
                  </a:lnTo>
                  <a:lnTo>
                    <a:pt x="8464053" y="2030421"/>
                  </a:lnTo>
                  <a:lnTo>
                    <a:pt x="8511924" y="2023861"/>
                  </a:lnTo>
                  <a:lnTo>
                    <a:pt x="8559734" y="2016930"/>
                  </a:lnTo>
                  <a:lnTo>
                    <a:pt x="8607480" y="2009626"/>
                  </a:lnTo>
                  <a:lnTo>
                    <a:pt x="8655161" y="2001952"/>
                  </a:lnTo>
                  <a:lnTo>
                    <a:pt x="8702774" y="1993907"/>
                  </a:lnTo>
                  <a:lnTo>
                    <a:pt x="8750316" y="1985492"/>
                  </a:lnTo>
                  <a:lnTo>
                    <a:pt x="8797786" y="1976707"/>
                  </a:lnTo>
                  <a:lnTo>
                    <a:pt x="8845182" y="1967554"/>
                  </a:lnTo>
                  <a:lnTo>
                    <a:pt x="8892501" y="1958031"/>
                  </a:lnTo>
                  <a:lnTo>
                    <a:pt x="8939741" y="1948141"/>
                  </a:lnTo>
                  <a:lnTo>
                    <a:pt x="8986900" y="1937884"/>
                  </a:lnTo>
                  <a:lnTo>
                    <a:pt x="9033976" y="1927260"/>
                  </a:lnTo>
                  <a:lnTo>
                    <a:pt x="9080966" y="1916269"/>
                  </a:lnTo>
                  <a:lnTo>
                    <a:pt x="9127868" y="1904913"/>
                  </a:lnTo>
                  <a:lnTo>
                    <a:pt x="9174681" y="1893192"/>
                  </a:lnTo>
                  <a:lnTo>
                    <a:pt x="9221401" y="1881106"/>
                  </a:lnTo>
                  <a:lnTo>
                    <a:pt x="9268027" y="1868656"/>
                  </a:lnTo>
                  <a:lnTo>
                    <a:pt x="9314557" y="1855842"/>
                  </a:lnTo>
                  <a:lnTo>
                    <a:pt x="9360987" y="1842665"/>
                  </a:lnTo>
                  <a:lnTo>
                    <a:pt x="9407317" y="1829126"/>
                  </a:lnTo>
                  <a:lnTo>
                    <a:pt x="9453544" y="1815225"/>
                  </a:lnTo>
                  <a:lnTo>
                    <a:pt x="9499665" y="1800962"/>
                  </a:lnTo>
                  <a:lnTo>
                    <a:pt x="9545679" y="1786339"/>
                  </a:lnTo>
                  <a:lnTo>
                    <a:pt x="9591583" y="1771355"/>
                  </a:lnTo>
                  <a:lnTo>
                    <a:pt x="9637375" y="1756012"/>
                  </a:lnTo>
                  <a:lnTo>
                    <a:pt x="9683052" y="1740309"/>
                  </a:lnTo>
                  <a:lnTo>
                    <a:pt x="9728614" y="1724248"/>
                  </a:lnTo>
                  <a:lnTo>
                    <a:pt x="9774057" y="1707828"/>
                  </a:lnTo>
                  <a:lnTo>
                    <a:pt x="9819379" y="1691051"/>
                  </a:lnTo>
                  <a:lnTo>
                    <a:pt x="9864578" y="1673917"/>
                  </a:lnTo>
                  <a:lnTo>
                    <a:pt x="9909652" y="1656426"/>
                  </a:lnTo>
                  <a:lnTo>
                    <a:pt x="9954599" y="1638579"/>
                  </a:lnTo>
                  <a:lnTo>
                    <a:pt x="9999416" y="1620377"/>
                  </a:lnTo>
                  <a:lnTo>
                    <a:pt x="10044101" y="1601820"/>
                  </a:lnTo>
                  <a:lnTo>
                    <a:pt x="10088652" y="1582909"/>
                  </a:lnTo>
                  <a:lnTo>
                    <a:pt x="10133067" y="1563644"/>
                  </a:lnTo>
                  <a:lnTo>
                    <a:pt x="10177344" y="1544025"/>
                  </a:lnTo>
                  <a:lnTo>
                    <a:pt x="10221480" y="1524054"/>
                  </a:lnTo>
                  <a:lnTo>
                    <a:pt x="10265473" y="1503731"/>
                  </a:lnTo>
                  <a:lnTo>
                    <a:pt x="10309322" y="1483056"/>
                  </a:lnTo>
                  <a:lnTo>
                    <a:pt x="10353023" y="1462030"/>
                  </a:lnTo>
                  <a:lnTo>
                    <a:pt x="10396574" y="1440653"/>
                  </a:lnTo>
                  <a:lnTo>
                    <a:pt x="10439974" y="1418927"/>
                  </a:lnTo>
                  <a:lnTo>
                    <a:pt x="10483221" y="1396851"/>
                  </a:lnTo>
                  <a:lnTo>
                    <a:pt x="10526311" y="1374426"/>
                  </a:lnTo>
                  <a:lnTo>
                    <a:pt x="10569243" y="1351652"/>
                  </a:lnTo>
                  <a:lnTo>
                    <a:pt x="10612015" y="1328531"/>
                  </a:lnTo>
                  <a:lnTo>
                    <a:pt x="10654624" y="1305063"/>
                  </a:lnTo>
                  <a:lnTo>
                    <a:pt x="10697068" y="1281247"/>
                  </a:lnTo>
                  <a:lnTo>
                    <a:pt x="10739345" y="1257086"/>
                  </a:lnTo>
                  <a:lnTo>
                    <a:pt x="10781453" y="1232579"/>
                  </a:lnTo>
                  <a:lnTo>
                    <a:pt x="10823389" y="1207727"/>
                  </a:lnTo>
                  <a:lnTo>
                    <a:pt x="10865152" y="1182530"/>
                  </a:lnTo>
                  <a:lnTo>
                    <a:pt x="10906739" y="1156989"/>
                  </a:lnTo>
                  <a:lnTo>
                    <a:pt x="10948148" y="1131104"/>
                  </a:lnTo>
                  <a:lnTo>
                    <a:pt x="10989377" y="1104877"/>
                  </a:lnTo>
                  <a:lnTo>
                    <a:pt x="11030423" y="1078307"/>
                  </a:lnTo>
                  <a:lnTo>
                    <a:pt x="11071285" y="1051396"/>
                  </a:lnTo>
                  <a:lnTo>
                    <a:pt x="11111960" y="1024143"/>
                  </a:lnTo>
                  <a:lnTo>
                    <a:pt x="11152446" y="996549"/>
                  </a:lnTo>
                  <a:lnTo>
                    <a:pt x="11192740" y="968615"/>
                  </a:lnTo>
                  <a:lnTo>
                    <a:pt x="11232841" y="940341"/>
                  </a:lnTo>
                  <a:lnTo>
                    <a:pt x="11272747" y="911729"/>
                  </a:lnTo>
                  <a:lnTo>
                    <a:pt x="11312454" y="882777"/>
                  </a:lnTo>
                  <a:lnTo>
                    <a:pt x="11351961" y="853487"/>
                  </a:lnTo>
                  <a:lnTo>
                    <a:pt x="11391267" y="823860"/>
                  </a:lnTo>
                  <a:lnTo>
                    <a:pt x="11430367" y="793896"/>
                  </a:lnTo>
                  <a:lnTo>
                    <a:pt x="11469261" y="763596"/>
                  </a:lnTo>
                  <a:lnTo>
                    <a:pt x="11507947" y="732959"/>
                  </a:lnTo>
                  <a:lnTo>
                    <a:pt x="11546421" y="701988"/>
                  </a:lnTo>
                  <a:lnTo>
                    <a:pt x="11584681" y="670681"/>
                  </a:lnTo>
                  <a:lnTo>
                    <a:pt x="11622727" y="639040"/>
                  </a:lnTo>
                  <a:lnTo>
                    <a:pt x="11660554" y="607065"/>
                  </a:lnTo>
                  <a:lnTo>
                    <a:pt x="11698162" y="574758"/>
                  </a:lnTo>
                  <a:lnTo>
                    <a:pt x="11735548" y="542117"/>
                  </a:lnTo>
                  <a:lnTo>
                    <a:pt x="11772709" y="509144"/>
                  </a:lnTo>
                </a:path>
              </a:pathLst>
            </a:custGeom>
            <a:ln w="240830">
              <a:solidFill>
                <a:srgbClr val="0365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390044" y="7190813"/>
              <a:ext cx="568960" cy="543560"/>
            </a:xfrm>
            <a:custGeom>
              <a:avLst/>
              <a:gdLst/>
              <a:ahLst/>
              <a:cxnLst/>
              <a:rect l="l" t="t" r="r" b="b"/>
              <a:pathLst>
                <a:path w="568959" h="543559">
                  <a:moveTo>
                    <a:pt x="568715" y="0"/>
                  </a:moveTo>
                  <a:lnTo>
                    <a:pt x="0" y="210157"/>
                  </a:lnTo>
                  <a:lnTo>
                    <a:pt x="299603" y="543311"/>
                  </a:lnTo>
                  <a:lnTo>
                    <a:pt x="568715" y="0"/>
                  </a:lnTo>
                  <a:close/>
                </a:path>
              </a:pathLst>
            </a:custGeom>
            <a:solidFill>
              <a:srgbClr val="0365C0">
                <a:alpha val="5026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59361" y="8711776"/>
              <a:ext cx="1863817" cy="80625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0659357" y="8711777"/>
              <a:ext cx="1864360" cy="806450"/>
            </a:xfrm>
            <a:custGeom>
              <a:avLst/>
              <a:gdLst/>
              <a:ahLst/>
              <a:cxnLst/>
              <a:rect l="l" t="t" r="r" b="b"/>
              <a:pathLst>
                <a:path w="1864359" h="806450">
                  <a:moveTo>
                    <a:pt x="4526" y="653879"/>
                  </a:moveTo>
                  <a:lnTo>
                    <a:pt x="0" y="152077"/>
                  </a:lnTo>
                  <a:lnTo>
                    <a:pt x="8477" y="102952"/>
                  </a:lnTo>
                  <a:lnTo>
                    <a:pt x="31897" y="61073"/>
                  </a:lnTo>
                  <a:lnTo>
                    <a:pt x="67237" y="28549"/>
                  </a:lnTo>
                  <a:lnTo>
                    <a:pt x="111475" y="7488"/>
                  </a:lnTo>
                  <a:lnTo>
                    <a:pt x="161589" y="0"/>
                  </a:lnTo>
                  <a:lnTo>
                    <a:pt x="1707537" y="0"/>
                  </a:lnTo>
                  <a:lnTo>
                    <a:pt x="1757100" y="7488"/>
                  </a:lnTo>
                  <a:lnTo>
                    <a:pt x="1800021" y="28549"/>
                  </a:lnTo>
                  <a:lnTo>
                    <a:pt x="1833789" y="61073"/>
                  </a:lnTo>
                  <a:lnTo>
                    <a:pt x="1855892" y="102952"/>
                  </a:lnTo>
                  <a:lnTo>
                    <a:pt x="1863817" y="152077"/>
                  </a:lnTo>
                  <a:lnTo>
                    <a:pt x="1863817" y="653879"/>
                  </a:lnTo>
                  <a:lnTo>
                    <a:pt x="1855892" y="703036"/>
                  </a:lnTo>
                  <a:lnTo>
                    <a:pt x="1833789" y="744990"/>
                  </a:lnTo>
                  <a:lnTo>
                    <a:pt x="1800021" y="777603"/>
                  </a:lnTo>
                  <a:lnTo>
                    <a:pt x="1757100" y="798738"/>
                  </a:lnTo>
                  <a:lnTo>
                    <a:pt x="1707537" y="806258"/>
                  </a:lnTo>
                  <a:lnTo>
                    <a:pt x="161589" y="806258"/>
                  </a:lnTo>
                  <a:lnTo>
                    <a:pt x="111945" y="798738"/>
                  </a:lnTo>
                  <a:lnTo>
                    <a:pt x="68830" y="777603"/>
                  </a:lnTo>
                  <a:lnTo>
                    <a:pt x="34830" y="744990"/>
                  </a:lnTo>
                  <a:lnTo>
                    <a:pt x="12533" y="703036"/>
                  </a:lnTo>
                  <a:lnTo>
                    <a:pt x="4526" y="653879"/>
                  </a:lnTo>
                  <a:close/>
                </a:path>
              </a:pathLst>
            </a:custGeom>
            <a:ln w="20941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028656" y="3531360"/>
            <a:ext cx="2153285" cy="498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dirty="0">
                <a:solidFill>
                  <a:srgbClr val="53585F"/>
                </a:solidFill>
                <a:latin typeface="Courier New"/>
                <a:cs typeface="Courier New"/>
              </a:rPr>
              <a:t>run(this)</a:t>
            </a:r>
            <a:endParaRPr sz="31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0869251" y="8799574"/>
            <a:ext cx="144970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90" dirty="0">
                <a:latin typeface="Calibri"/>
                <a:cs typeface="Calibri"/>
              </a:rPr>
              <a:t>Upda</a:t>
            </a:r>
            <a:r>
              <a:rPr sz="3600" spc="15" dirty="0">
                <a:latin typeface="Calibri"/>
                <a:cs typeface="Calibri"/>
              </a:rPr>
              <a:t>t</a:t>
            </a:r>
            <a:r>
              <a:rPr sz="3600" spc="5" dirty="0">
                <a:latin typeface="Calibri"/>
                <a:cs typeface="Calibri"/>
              </a:rPr>
              <a:t>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088307" y="6809476"/>
            <a:ext cx="1936114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spc="15" dirty="0">
                <a:latin typeface="Courier New"/>
                <a:cs typeface="Courier New"/>
              </a:rPr>
              <a:t>output$y</a:t>
            </a:r>
            <a:endParaRPr sz="3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0256" y="3585906"/>
            <a:ext cx="15344140" cy="3683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11070"/>
              </a:lnSpc>
              <a:spcBef>
                <a:spcPts val="95"/>
              </a:spcBef>
            </a:pPr>
            <a:r>
              <a:rPr sz="10700" u="none" spc="70" dirty="0">
                <a:solidFill>
                  <a:srgbClr val="C0C0C0"/>
                </a:solidFill>
                <a:latin typeface="Verdana"/>
                <a:cs typeface="Verdana"/>
              </a:rPr>
              <a:t>Begin</a:t>
            </a:r>
            <a:r>
              <a:rPr sz="10700" u="none" spc="-1090" dirty="0">
                <a:solidFill>
                  <a:srgbClr val="C0C0C0"/>
                </a:solidFill>
                <a:latin typeface="Verdana"/>
                <a:cs typeface="Verdana"/>
              </a:rPr>
              <a:t> </a:t>
            </a:r>
            <a:r>
              <a:rPr sz="10700" u="none" spc="280" dirty="0">
                <a:solidFill>
                  <a:srgbClr val="C0C0C0"/>
                </a:solidFill>
                <a:latin typeface="Verdana"/>
                <a:cs typeface="Verdana"/>
              </a:rPr>
              <a:t>with</a:t>
            </a:r>
            <a:endParaRPr sz="10700">
              <a:latin typeface="Verdana"/>
              <a:cs typeface="Verdana"/>
            </a:endParaRPr>
          </a:p>
          <a:p>
            <a:pPr algn="ctr">
              <a:lnSpc>
                <a:spcPts val="17730"/>
              </a:lnSpc>
            </a:pPr>
            <a:r>
              <a:rPr sz="16250" u="none" spc="-120" dirty="0">
                <a:solidFill>
                  <a:srgbClr val="FFFFFF"/>
                </a:solidFill>
                <a:latin typeface="Verdana"/>
                <a:cs typeface="Verdana"/>
              </a:rPr>
              <a:t>reactive</a:t>
            </a:r>
            <a:r>
              <a:rPr sz="16250" u="none" spc="-16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250" u="none" spc="35" dirty="0">
                <a:solidFill>
                  <a:srgbClr val="FFFFFF"/>
                </a:solidFill>
                <a:latin typeface="Verdana"/>
                <a:cs typeface="Verdana"/>
              </a:rPr>
              <a:t>values</a:t>
            </a:r>
            <a:endParaRPr sz="162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72439" y="2655327"/>
            <a:ext cx="7211934" cy="238468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1847075" y="19948"/>
            <a:ext cx="817435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solidFill>
                  <a:srgbClr val="53585F"/>
                </a:solidFill>
                <a:latin typeface="Arial"/>
                <a:cs typeface="Arial"/>
              </a:rPr>
              <a:t>Slides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spc="35" dirty="0">
                <a:solidFill>
                  <a:srgbClr val="53585F"/>
                </a:solidFill>
                <a:latin typeface="Arial"/>
                <a:cs typeface="Arial"/>
              </a:rPr>
              <a:t>at: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u="sng" spc="80" dirty="0">
                <a:solidFill>
                  <a:srgbClr val="53585F"/>
                </a:solidFill>
                <a:uFill>
                  <a:solidFill>
                    <a:srgbClr val="53585F"/>
                  </a:solidFill>
                </a:uFill>
                <a:latin typeface="Arial"/>
                <a:cs typeface="Arial"/>
              </a:rPr>
              <a:t>bit.ly/shiny-quickstart-2</a:t>
            </a:r>
            <a:endParaRPr sz="42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912787" y="1239279"/>
            <a:ext cx="227901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50" u="none" spc="25" dirty="0">
                <a:solidFill>
                  <a:srgbClr val="000000"/>
                </a:solidFill>
              </a:rPr>
              <a:t>Syntax</a:t>
            </a:r>
            <a:endParaRPr sz="5750"/>
          </a:p>
        </p:txBody>
      </p:sp>
      <p:sp>
        <p:nvSpPr>
          <p:cNvPr id="9" name="object 9"/>
          <p:cNvSpPr txBox="1"/>
          <p:nvPr/>
        </p:nvSpPr>
        <p:spPr>
          <a:xfrm>
            <a:off x="1438314" y="5916472"/>
            <a:ext cx="1824672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0" dirty="0">
                <a:latin typeface="Courier New"/>
                <a:cs typeface="Courier New"/>
              </a:rPr>
              <a:t>sliderInput(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inputId</a:t>
            </a:r>
            <a:r>
              <a:rPr sz="4100" spc="1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=</a:t>
            </a:r>
            <a:r>
              <a:rPr sz="4100" spc="1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100" spc="10" dirty="0">
                <a:solidFill>
                  <a:srgbClr val="0365C0"/>
                </a:solidFill>
                <a:latin typeface="Courier New"/>
                <a:cs typeface="Courier New"/>
              </a:rPr>
              <a:t>"num"</a:t>
            </a:r>
            <a:r>
              <a:rPr sz="4100" spc="10" dirty="0">
                <a:latin typeface="Courier New"/>
                <a:cs typeface="Courier New"/>
              </a:rPr>
              <a:t>,</a:t>
            </a:r>
            <a:r>
              <a:rPr sz="4100" spc="15" dirty="0">
                <a:latin typeface="Courier New"/>
                <a:cs typeface="Courier New"/>
              </a:rPr>
              <a:t> </a:t>
            </a:r>
            <a:r>
              <a:rPr sz="4100" spc="5" dirty="0">
                <a:latin typeface="Courier New"/>
                <a:cs typeface="Courier New"/>
              </a:rPr>
              <a:t>label</a:t>
            </a:r>
            <a:r>
              <a:rPr sz="4100" spc="2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=</a:t>
            </a:r>
            <a:r>
              <a:rPr sz="4100" spc="15" dirty="0">
                <a:latin typeface="Courier New"/>
                <a:cs typeface="Courier New"/>
              </a:rPr>
              <a:t> </a:t>
            </a:r>
            <a:r>
              <a:rPr sz="4100" spc="5" dirty="0">
                <a:latin typeface="Courier New"/>
                <a:cs typeface="Courier New"/>
              </a:rPr>
              <a:t>"Choose</a:t>
            </a:r>
            <a:r>
              <a:rPr sz="4100" spc="15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a</a:t>
            </a:r>
            <a:r>
              <a:rPr sz="4100" spc="15" dirty="0">
                <a:latin typeface="Courier New"/>
                <a:cs typeface="Courier New"/>
              </a:rPr>
              <a:t> </a:t>
            </a:r>
            <a:r>
              <a:rPr sz="4100" spc="5" dirty="0">
                <a:latin typeface="Courier New"/>
                <a:cs typeface="Courier New"/>
              </a:rPr>
              <a:t>number",</a:t>
            </a:r>
            <a:r>
              <a:rPr sz="4100" spc="20" dirty="0">
                <a:latin typeface="Courier New"/>
                <a:cs typeface="Courier New"/>
              </a:rPr>
              <a:t> </a:t>
            </a:r>
            <a:r>
              <a:rPr sz="4100" spc="10" dirty="0">
                <a:latin typeface="Courier New"/>
                <a:cs typeface="Courier New"/>
              </a:rPr>
              <a:t>…)</a:t>
            </a:r>
            <a:endParaRPr sz="4100" dirty="0">
              <a:latin typeface="Courier New"/>
              <a:cs typeface="Courier New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214561" y="6983263"/>
            <a:ext cx="8628380" cy="2660650"/>
            <a:chOff x="3214561" y="6983263"/>
            <a:chExt cx="8628380" cy="2660650"/>
          </a:xfrm>
        </p:grpSpPr>
        <p:sp>
          <p:nvSpPr>
            <p:cNvPr id="11" name="object 11"/>
            <p:cNvSpPr/>
            <p:nvPr/>
          </p:nvSpPr>
          <p:spPr>
            <a:xfrm>
              <a:off x="3214561" y="6983263"/>
              <a:ext cx="8628380" cy="2660650"/>
            </a:xfrm>
            <a:custGeom>
              <a:avLst/>
              <a:gdLst/>
              <a:ahLst/>
              <a:cxnLst/>
              <a:rect l="l" t="t" r="r" b="b"/>
              <a:pathLst>
                <a:path w="8628380" h="2660650">
                  <a:moveTo>
                    <a:pt x="8458925" y="492948"/>
                  </a:moveTo>
                  <a:lnTo>
                    <a:pt x="163041" y="492948"/>
                  </a:lnTo>
                  <a:lnTo>
                    <a:pt x="119205" y="499236"/>
                  </a:lnTo>
                  <a:lnTo>
                    <a:pt x="80119" y="516863"/>
                  </a:lnTo>
                  <a:lnTo>
                    <a:pt x="47221" y="543970"/>
                  </a:lnTo>
                  <a:lnTo>
                    <a:pt x="21944" y="578700"/>
                  </a:lnTo>
                  <a:lnTo>
                    <a:pt x="5725" y="619193"/>
                  </a:lnTo>
                  <a:lnTo>
                    <a:pt x="0" y="663592"/>
                  </a:lnTo>
                  <a:lnTo>
                    <a:pt x="0" y="2494688"/>
                  </a:lnTo>
                  <a:lnTo>
                    <a:pt x="5725" y="2538723"/>
                  </a:lnTo>
                  <a:lnTo>
                    <a:pt x="21944" y="2578307"/>
                  </a:lnTo>
                  <a:lnTo>
                    <a:pt x="47221" y="2611854"/>
                  </a:lnTo>
                  <a:lnTo>
                    <a:pt x="80119" y="2637779"/>
                  </a:lnTo>
                  <a:lnTo>
                    <a:pt x="119205" y="2654496"/>
                  </a:lnTo>
                  <a:lnTo>
                    <a:pt x="163041" y="2660421"/>
                  </a:lnTo>
                  <a:lnTo>
                    <a:pt x="8458925" y="2660421"/>
                  </a:lnTo>
                  <a:lnTo>
                    <a:pt x="8503208" y="2654496"/>
                  </a:lnTo>
                  <a:lnTo>
                    <a:pt x="8543412" y="2637779"/>
                  </a:lnTo>
                  <a:lnTo>
                    <a:pt x="8577766" y="2611854"/>
                  </a:lnTo>
                  <a:lnTo>
                    <a:pt x="8604498" y="2578307"/>
                  </a:lnTo>
                  <a:lnTo>
                    <a:pt x="8621836" y="2538723"/>
                  </a:lnTo>
                  <a:lnTo>
                    <a:pt x="8628009" y="2494688"/>
                  </a:lnTo>
                  <a:lnTo>
                    <a:pt x="8628009" y="663592"/>
                  </a:lnTo>
                  <a:lnTo>
                    <a:pt x="8621836" y="619193"/>
                  </a:lnTo>
                  <a:lnTo>
                    <a:pt x="8604498" y="578700"/>
                  </a:lnTo>
                  <a:lnTo>
                    <a:pt x="8577766" y="543970"/>
                  </a:lnTo>
                  <a:lnTo>
                    <a:pt x="8543412" y="516863"/>
                  </a:lnTo>
                  <a:lnTo>
                    <a:pt x="8503208" y="499236"/>
                  </a:lnTo>
                  <a:lnTo>
                    <a:pt x="8458925" y="492948"/>
                  </a:lnTo>
                  <a:close/>
                </a:path>
                <a:path w="8628380" h="2660650">
                  <a:moveTo>
                    <a:pt x="4349431" y="0"/>
                  </a:moveTo>
                  <a:lnTo>
                    <a:pt x="4244723" y="492948"/>
                  </a:lnTo>
                  <a:lnTo>
                    <a:pt x="4453813" y="492948"/>
                  </a:lnTo>
                  <a:lnTo>
                    <a:pt x="4349431" y="0"/>
                  </a:lnTo>
                  <a:close/>
                </a:path>
              </a:pathLst>
            </a:custGeom>
            <a:solidFill>
              <a:srgbClr val="0365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17164" y="7968343"/>
              <a:ext cx="7601862" cy="60731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74723" y="8690834"/>
              <a:ext cx="2376890" cy="49213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87736" y="8628009"/>
              <a:ext cx="2973731" cy="659665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738971" y="7813605"/>
            <a:ext cx="7573645" cy="144907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055370" marR="5080" indent="-1043305">
              <a:lnSpc>
                <a:spcPts val="5670"/>
              </a:lnSpc>
              <a:spcBef>
                <a:spcPts val="65"/>
              </a:spcBef>
            </a:pPr>
            <a:r>
              <a:rPr sz="4600" spc="45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4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75" dirty="0">
                <a:solidFill>
                  <a:srgbClr val="FFFFFF"/>
                </a:solidFill>
                <a:latin typeface="Arial"/>
                <a:cs typeface="Arial"/>
              </a:rPr>
              <a:t>input</a:t>
            </a:r>
            <a:r>
              <a:rPr sz="4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45" dirty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4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40" dirty="0">
                <a:solidFill>
                  <a:srgbClr val="FFFFFF"/>
                </a:solidFill>
                <a:latin typeface="Arial"/>
                <a:cs typeface="Arial"/>
              </a:rPr>
              <a:t>provide</a:t>
            </a:r>
            <a:r>
              <a:rPr sz="4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-8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4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-30" dirty="0">
                <a:solidFill>
                  <a:srgbClr val="FFFFFF"/>
                </a:solidFill>
                <a:latin typeface="Arial"/>
                <a:cs typeface="Arial"/>
              </a:rPr>
              <a:t>value </a:t>
            </a:r>
            <a:r>
              <a:rPr sz="4600" spc="-1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5" dirty="0">
                <a:solidFill>
                  <a:srgbClr val="FFFFFF"/>
                </a:solidFill>
                <a:latin typeface="Arial"/>
                <a:cs typeface="Arial"/>
              </a:rPr>
              <a:t>saved</a:t>
            </a:r>
            <a:r>
              <a:rPr sz="4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-4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4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b="1" spc="-20" dirty="0">
                <a:solidFill>
                  <a:srgbClr val="FFFFFF"/>
                </a:solidFill>
                <a:latin typeface="Arial"/>
                <a:cs typeface="Arial"/>
              </a:rPr>
              <a:t>input$num</a:t>
            </a:r>
            <a:endParaRPr sz="46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1776710">
              <a:lnSpc>
                <a:spcPct val="100000"/>
              </a:lnSpc>
              <a:spcBef>
                <a:spcPts val="135"/>
              </a:spcBef>
            </a:pPr>
            <a:r>
              <a:rPr u="none" spc="15" dirty="0"/>
              <a:t>Slides</a:t>
            </a:r>
            <a:r>
              <a:rPr u="none" spc="-10" dirty="0"/>
              <a:t> </a:t>
            </a:r>
            <a:r>
              <a:rPr u="none" spc="35" dirty="0"/>
              <a:t>at:</a:t>
            </a:r>
            <a:r>
              <a:rPr u="none" spc="-10" dirty="0"/>
              <a:t> </a:t>
            </a:r>
            <a:r>
              <a:rPr spc="80" dirty="0"/>
              <a:t>bit.ly/shiny-quickstart-2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11329497" y="4743311"/>
            <a:ext cx="3926840" cy="1340485"/>
            <a:chOff x="11329497" y="4743311"/>
            <a:chExt cx="3926840" cy="1340485"/>
          </a:xfrm>
        </p:grpSpPr>
        <p:sp>
          <p:nvSpPr>
            <p:cNvPr id="8" name="object 8"/>
            <p:cNvSpPr/>
            <p:nvPr/>
          </p:nvSpPr>
          <p:spPr>
            <a:xfrm>
              <a:off x="11329492" y="5005088"/>
              <a:ext cx="3665220" cy="1078865"/>
            </a:xfrm>
            <a:custGeom>
              <a:avLst/>
              <a:gdLst/>
              <a:ahLst/>
              <a:cxnLst/>
              <a:rect l="l" t="t" r="r" b="b"/>
              <a:pathLst>
                <a:path w="3665219" h="1078864">
                  <a:moveTo>
                    <a:pt x="3664813" y="0"/>
                  </a:moveTo>
                  <a:lnTo>
                    <a:pt x="0" y="0"/>
                  </a:lnTo>
                  <a:lnTo>
                    <a:pt x="0" y="816724"/>
                  </a:lnTo>
                  <a:lnTo>
                    <a:pt x="0" y="1078496"/>
                  </a:lnTo>
                  <a:lnTo>
                    <a:pt x="3664813" y="1078496"/>
                  </a:lnTo>
                  <a:lnTo>
                    <a:pt x="3664813" y="816724"/>
                  </a:lnTo>
                  <a:lnTo>
                    <a:pt x="3664813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591269" y="4743311"/>
              <a:ext cx="3665220" cy="1078865"/>
            </a:xfrm>
            <a:custGeom>
              <a:avLst/>
              <a:gdLst/>
              <a:ahLst/>
              <a:cxnLst/>
              <a:rect l="l" t="t" r="r" b="b"/>
              <a:pathLst>
                <a:path w="3665219" h="1078864">
                  <a:moveTo>
                    <a:pt x="0" y="0"/>
                  </a:moveTo>
                  <a:lnTo>
                    <a:pt x="3664809" y="0"/>
                  </a:lnTo>
                  <a:lnTo>
                    <a:pt x="3664809" y="1078501"/>
                  </a:lnTo>
                  <a:lnTo>
                    <a:pt x="0" y="1078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858490" y="4575776"/>
            <a:ext cx="5120640" cy="1832610"/>
            <a:chOff x="4858490" y="4575776"/>
            <a:chExt cx="5120640" cy="1832610"/>
          </a:xfrm>
        </p:grpSpPr>
        <p:sp>
          <p:nvSpPr>
            <p:cNvPr id="11" name="object 11"/>
            <p:cNvSpPr/>
            <p:nvPr/>
          </p:nvSpPr>
          <p:spPr>
            <a:xfrm>
              <a:off x="4858486" y="4774736"/>
              <a:ext cx="4953000" cy="1633855"/>
            </a:xfrm>
            <a:custGeom>
              <a:avLst/>
              <a:gdLst/>
              <a:ahLst/>
              <a:cxnLst/>
              <a:rect l="l" t="t" r="r" b="b"/>
              <a:pathLst>
                <a:path w="4953000" h="1633854">
                  <a:moveTo>
                    <a:pt x="4952720" y="0"/>
                  </a:moveTo>
                  <a:lnTo>
                    <a:pt x="0" y="0"/>
                  </a:lnTo>
                  <a:lnTo>
                    <a:pt x="0" y="1439735"/>
                  </a:lnTo>
                  <a:lnTo>
                    <a:pt x="0" y="1633448"/>
                  </a:lnTo>
                  <a:lnTo>
                    <a:pt x="4952720" y="1633448"/>
                  </a:lnTo>
                  <a:lnTo>
                    <a:pt x="4952720" y="1439735"/>
                  </a:lnTo>
                  <a:lnTo>
                    <a:pt x="4952720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041731" y="4581012"/>
              <a:ext cx="4932045" cy="1633855"/>
            </a:xfrm>
            <a:custGeom>
              <a:avLst/>
              <a:gdLst/>
              <a:ahLst/>
              <a:cxnLst/>
              <a:rect l="l" t="t" r="r" b="b"/>
              <a:pathLst>
                <a:path w="4932045" h="1633854">
                  <a:moveTo>
                    <a:pt x="0" y="0"/>
                  </a:moveTo>
                  <a:lnTo>
                    <a:pt x="4931787" y="0"/>
                  </a:lnTo>
                  <a:lnTo>
                    <a:pt x="4931787" y="1633458"/>
                  </a:lnTo>
                  <a:lnTo>
                    <a:pt x="0" y="16334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41731" y="4581012"/>
              <a:ext cx="4932045" cy="1633855"/>
            </a:xfrm>
            <a:custGeom>
              <a:avLst/>
              <a:gdLst/>
              <a:ahLst/>
              <a:cxnLst/>
              <a:rect l="l" t="t" r="r" b="b"/>
              <a:pathLst>
                <a:path w="4932045" h="1633854">
                  <a:moveTo>
                    <a:pt x="0" y="0"/>
                  </a:moveTo>
                  <a:lnTo>
                    <a:pt x="4931786" y="0"/>
                  </a:lnTo>
                  <a:lnTo>
                    <a:pt x="4931786" y="1633458"/>
                  </a:lnTo>
                  <a:lnTo>
                    <a:pt x="0" y="1633458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0622" y="4680485"/>
              <a:ext cx="4251179" cy="1486865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4858490" y="6806076"/>
            <a:ext cx="5120640" cy="1832610"/>
            <a:chOff x="4858490" y="6806076"/>
            <a:chExt cx="5120640" cy="1832610"/>
          </a:xfrm>
        </p:grpSpPr>
        <p:sp>
          <p:nvSpPr>
            <p:cNvPr id="16" name="object 16"/>
            <p:cNvSpPr/>
            <p:nvPr/>
          </p:nvSpPr>
          <p:spPr>
            <a:xfrm>
              <a:off x="4858486" y="7005034"/>
              <a:ext cx="4953000" cy="1633855"/>
            </a:xfrm>
            <a:custGeom>
              <a:avLst/>
              <a:gdLst/>
              <a:ahLst/>
              <a:cxnLst/>
              <a:rect l="l" t="t" r="r" b="b"/>
              <a:pathLst>
                <a:path w="4953000" h="1633854">
                  <a:moveTo>
                    <a:pt x="4952720" y="0"/>
                  </a:moveTo>
                  <a:lnTo>
                    <a:pt x="0" y="0"/>
                  </a:lnTo>
                  <a:lnTo>
                    <a:pt x="0" y="1429270"/>
                  </a:lnTo>
                  <a:lnTo>
                    <a:pt x="0" y="1633448"/>
                  </a:lnTo>
                  <a:lnTo>
                    <a:pt x="4952720" y="1633448"/>
                  </a:lnTo>
                  <a:lnTo>
                    <a:pt x="4952720" y="1429270"/>
                  </a:lnTo>
                  <a:lnTo>
                    <a:pt x="4952720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041731" y="6811311"/>
              <a:ext cx="4932045" cy="1623060"/>
            </a:xfrm>
            <a:custGeom>
              <a:avLst/>
              <a:gdLst/>
              <a:ahLst/>
              <a:cxnLst/>
              <a:rect l="l" t="t" r="r" b="b"/>
              <a:pathLst>
                <a:path w="4932045" h="1623059">
                  <a:moveTo>
                    <a:pt x="0" y="0"/>
                  </a:moveTo>
                  <a:lnTo>
                    <a:pt x="4931787" y="0"/>
                  </a:lnTo>
                  <a:lnTo>
                    <a:pt x="4931787" y="1622987"/>
                  </a:lnTo>
                  <a:lnTo>
                    <a:pt x="0" y="1622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041731" y="6811311"/>
              <a:ext cx="4932045" cy="1623060"/>
            </a:xfrm>
            <a:custGeom>
              <a:avLst/>
              <a:gdLst/>
              <a:ahLst/>
              <a:cxnLst/>
              <a:rect l="l" t="t" r="r" b="b"/>
              <a:pathLst>
                <a:path w="4932045" h="1623059">
                  <a:moveTo>
                    <a:pt x="0" y="0"/>
                  </a:moveTo>
                  <a:lnTo>
                    <a:pt x="4931786" y="0"/>
                  </a:lnTo>
                  <a:lnTo>
                    <a:pt x="4931786" y="1622987"/>
                  </a:lnTo>
                  <a:lnTo>
                    <a:pt x="0" y="1622987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40151" y="6900313"/>
              <a:ext cx="4272121" cy="1486865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4858490" y="9036374"/>
            <a:ext cx="5120640" cy="1832610"/>
            <a:chOff x="4858490" y="9036374"/>
            <a:chExt cx="5120640" cy="1832610"/>
          </a:xfrm>
        </p:grpSpPr>
        <p:sp>
          <p:nvSpPr>
            <p:cNvPr id="21" name="object 21"/>
            <p:cNvSpPr/>
            <p:nvPr/>
          </p:nvSpPr>
          <p:spPr>
            <a:xfrm>
              <a:off x="4858486" y="9235331"/>
              <a:ext cx="4953000" cy="1633855"/>
            </a:xfrm>
            <a:custGeom>
              <a:avLst/>
              <a:gdLst/>
              <a:ahLst/>
              <a:cxnLst/>
              <a:rect l="l" t="t" r="r" b="b"/>
              <a:pathLst>
                <a:path w="4953000" h="1633854">
                  <a:moveTo>
                    <a:pt x="4952720" y="0"/>
                  </a:moveTo>
                  <a:lnTo>
                    <a:pt x="0" y="0"/>
                  </a:lnTo>
                  <a:lnTo>
                    <a:pt x="0" y="1429270"/>
                  </a:lnTo>
                  <a:lnTo>
                    <a:pt x="0" y="1633448"/>
                  </a:lnTo>
                  <a:lnTo>
                    <a:pt x="4952720" y="1633448"/>
                  </a:lnTo>
                  <a:lnTo>
                    <a:pt x="4952720" y="1429270"/>
                  </a:lnTo>
                  <a:lnTo>
                    <a:pt x="4952720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041731" y="9041609"/>
              <a:ext cx="4932045" cy="1623060"/>
            </a:xfrm>
            <a:custGeom>
              <a:avLst/>
              <a:gdLst/>
              <a:ahLst/>
              <a:cxnLst/>
              <a:rect l="l" t="t" r="r" b="b"/>
              <a:pathLst>
                <a:path w="4932045" h="1623059">
                  <a:moveTo>
                    <a:pt x="0" y="0"/>
                  </a:moveTo>
                  <a:lnTo>
                    <a:pt x="4931787" y="0"/>
                  </a:lnTo>
                  <a:lnTo>
                    <a:pt x="4931787" y="1622987"/>
                  </a:lnTo>
                  <a:lnTo>
                    <a:pt x="0" y="1622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041731" y="9041609"/>
              <a:ext cx="4932045" cy="1623060"/>
            </a:xfrm>
            <a:custGeom>
              <a:avLst/>
              <a:gdLst/>
              <a:ahLst/>
              <a:cxnLst/>
              <a:rect l="l" t="t" r="r" b="b"/>
              <a:pathLst>
                <a:path w="4932045" h="1623059">
                  <a:moveTo>
                    <a:pt x="0" y="0"/>
                  </a:moveTo>
                  <a:lnTo>
                    <a:pt x="4931786" y="0"/>
                  </a:lnTo>
                  <a:lnTo>
                    <a:pt x="4931786" y="1622986"/>
                  </a:lnTo>
                  <a:lnTo>
                    <a:pt x="0" y="1622986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08738" y="9120140"/>
              <a:ext cx="4334946" cy="1486865"/>
            </a:xfrm>
            <a:prstGeom prst="rect">
              <a:avLst/>
            </a:prstGeom>
          </p:spPr>
        </p:pic>
      </p:grpSp>
      <p:sp>
        <p:nvSpPr>
          <p:cNvPr id="25" name="object 25"/>
          <p:cNvSpPr/>
          <p:nvPr/>
        </p:nvSpPr>
        <p:spPr>
          <a:xfrm>
            <a:off x="10230054" y="4908927"/>
            <a:ext cx="986155" cy="976630"/>
          </a:xfrm>
          <a:custGeom>
            <a:avLst/>
            <a:gdLst/>
            <a:ahLst/>
            <a:cxnLst/>
            <a:rect l="l" t="t" r="r" b="b"/>
            <a:pathLst>
              <a:path w="986154" h="976629">
                <a:moveTo>
                  <a:pt x="712020" y="0"/>
                </a:moveTo>
                <a:lnTo>
                  <a:pt x="712020" y="253219"/>
                </a:lnTo>
                <a:lnTo>
                  <a:pt x="0" y="253219"/>
                </a:lnTo>
                <a:lnTo>
                  <a:pt x="0" y="724409"/>
                </a:lnTo>
                <a:lnTo>
                  <a:pt x="712020" y="724409"/>
                </a:lnTo>
                <a:lnTo>
                  <a:pt x="712020" y="976112"/>
                </a:lnTo>
                <a:lnTo>
                  <a:pt x="985624" y="488056"/>
                </a:lnTo>
                <a:lnTo>
                  <a:pt x="712020" y="0"/>
                </a:lnTo>
                <a:close/>
              </a:path>
            </a:pathLst>
          </a:custGeom>
          <a:solidFill>
            <a:srgbClr val="00882B">
              <a:alpha val="5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901108" y="1161690"/>
            <a:ext cx="10233025" cy="4302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9215" algn="ctr">
              <a:lnSpc>
                <a:spcPct val="100000"/>
              </a:lnSpc>
              <a:spcBef>
                <a:spcPts val="95"/>
              </a:spcBef>
              <a:tabLst>
                <a:tab pos="2211070" algn="l"/>
              </a:tabLst>
            </a:pPr>
            <a:r>
              <a:rPr sz="6600" spc="70" dirty="0">
                <a:latin typeface="Arial"/>
                <a:cs typeface="Arial"/>
              </a:rPr>
              <a:t>Input	</a:t>
            </a:r>
            <a:r>
              <a:rPr sz="6600" spc="-45" dirty="0">
                <a:latin typeface="Arial"/>
                <a:cs typeface="Arial"/>
              </a:rPr>
              <a:t>values</a:t>
            </a:r>
            <a:endParaRPr sz="6600">
              <a:latin typeface="Arial"/>
              <a:cs typeface="Arial"/>
            </a:endParaRPr>
          </a:p>
          <a:p>
            <a:pPr marL="12700" marR="524510">
              <a:lnSpc>
                <a:spcPct val="110400"/>
              </a:lnSpc>
              <a:spcBef>
                <a:spcPts val="3965"/>
              </a:spcBef>
            </a:pPr>
            <a:r>
              <a:rPr sz="4100" spc="-65" dirty="0">
                <a:latin typeface="Arial"/>
                <a:cs typeface="Arial"/>
              </a:rPr>
              <a:t>The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spc="70" dirty="0">
                <a:latin typeface="Arial"/>
                <a:cs typeface="Arial"/>
              </a:rPr>
              <a:t>input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spc="-25" dirty="0">
                <a:latin typeface="Arial"/>
                <a:cs typeface="Arial"/>
              </a:rPr>
              <a:t>value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spc="20" dirty="0">
                <a:latin typeface="Arial"/>
                <a:cs typeface="Arial"/>
              </a:rPr>
              <a:t>changes</a:t>
            </a:r>
            <a:r>
              <a:rPr sz="4100" dirty="0">
                <a:latin typeface="Arial"/>
                <a:cs typeface="Arial"/>
              </a:rPr>
              <a:t> whenever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spc="-70" dirty="0">
                <a:latin typeface="Arial"/>
                <a:cs typeface="Arial"/>
              </a:rPr>
              <a:t>a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spc="-10" dirty="0">
                <a:latin typeface="Arial"/>
                <a:cs typeface="Arial"/>
              </a:rPr>
              <a:t>user </a:t>
            </a:r>
            <a:r>
              <a:rPr sz="4100" spc="-1120" dirty="0">
                <a:latin typeface="Arial"/>
                <a:cs typeface="Arial"/>
              </a:rPr>
              <a:t> </a:t>
            </a:r>
            <a:r>
              <a:rPr sz="4100" spc="20" dirty="0">
                <a:latin typeface="Arial"/>
                <a:cs typeface="Arial"/>
              </a:rPr>
              <a:t>changes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30" dirty="0">
                <a:latin typeface="Arial"/>
                <a:cs typeface="Arial"/>
              </a:rPr>
              <a:t>the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55" dirty="0">
                <a:latin typeface="Arial"/>
                <a:cs typeface="Arial"/>
              </a:rPr>
              <a:t>input.</a:t>
            </a:r>
            <a:endParaRPr sz="4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62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3100" spc="-5" dirty="0">
                <a:latin typeface="Courier New"/>
                <a:cs typeface="Courier New"/>
              </a:rPr>
              <a:t>input$num</a:t>
            </a:r>
            <a:r>
              <a:rPr sz="3100" spc="-35" dirty="0">
                <a:latin typeface="Courier New"/>
                <a:cs typeface="Courier New"/>
              </a:rPr>
              <a:t> </a:t>
            </a:r>
            <a:r>
              <a:rPr sz="3100" dirty="0">
                <a:latin typeface="Courier New"/>
                <a:cs typeface="Courier New"/>
              </a:rPr>
              <a:t>=</a:t>
            </a:r>
            <a:r>
              <a:rPr sz="3100" spc="-30" dirty="0">
                <a:latin typeface="Courier New"/>
                <a:cs typeface="Courier New"/>
              </a:rPr>
              <a:t> </a:t>
            </a:r>
            <a:r>
              <a:rPr sz="3100" dirty="0">
                <a:latin typeface="Courier New"/>
                <a:cs typeface="Courier New"/>
              </a:rPr>
              <a:t>25</a:t>
            </a:r>
            <a:endParaRPr sz="3100">
              <a:latin typeface="Courier New"/>
              <a:cs typeface="Courier New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1339969" y="6963138"/>
            <a:ext cx="3926840" cy="1319530"/>
            <a:chOff x="11339969" y="6963138"/>
            <a:chExt cx="3926840" cy="1319530"/>
          </a:xfrm>
        </p:grpSpPr>
        <p:sp>
          <p:nvSpPr>
            <p:cNvPr id="28" name="object 28"/>
            <p:cNvSpPr/>
            <p:nvPr/>
          </p:nvSpPr>
          <p:spPr>
            <a:xfrm>
              <a:off x="11339957" y="7214444"/>
              <a:ext cx="3665220" cy="1068070"/>
            </a:xfrm>
            <a:custGeom>
              <a:avLst/>
              <a:gdLst/>
              <a:ahLst/>
              <a:cxnLst/>
              <a:rect l="l" t="t" r="r" b="b"/>
              <a:pathLst>
                <a:path w="3665219" h="1068070">
                  <a:moveTo>
                    <a:pt x="3664813" y="0"/>
                  </a:moveTo>
                  <a:lnTo>
                    <a:pt x="0" y="0"/>
                  </a:lnTo>
                  <a:lnTo>
                    <a:pt x="0" y="827201"/>
                  </a:lnTo>
                  <a:lnTo>
                    <a:pt x="0" y="1068031"/>
                  </a:lnTo>
                  <a:lnTo>
                    <a:pt x="3664813" y="1068031"/>
                  </a:lnTo>
                  <a:lnTo>
                    <a:pt x="3664813" y="827201"/>
                  </a:lnTo>
                  <a:lnTo>
                    <a:pt x="3664813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1601741" y="6963138"/>
              <a:ext cx="3665220" cy="1078865"/>
            </a:xfrm>
            <a:custGeom>
              <a:avLst/>
              <a:gdLst/>
              <a:ahLst/>
              <a:cxnLst/>
              <a:rect l="l" t="t" r="r" b="b"/>
              <a:pathLst>
                <a:path w="3665219" h="1078865">
                  <a:moveTo>
                    <a:pt x="0" y="0"/>
                  </a:moveTo>
                  <a:lnTo>
                    <a:pt x="3664809" y="0"/>
                  </a:lnTo>
                  <a:lnTo>
                    <a:pt x="3664809" y="1078501"/>
                  </a:lnTo>
                  <a:lnTo>
                    <a:pt x="0" y="1078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1809338" y="7178039"/>
            <a:ext cx="3301365" cy="4933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50" spc="10" dirty="0">
                <a:latin typeface="Courier New"/>
                <a:cs typeface="Courier New"/>
              </a:rPr>
              <a:t>input$num</a:t>
            </a:r>
            <a:r>
              <a:rPr sz="3050" spc="-30" dirty="0">
                <a:latin typeface="Courier New"/>
                <a:cs typeface="Courier New"/>
              </a:rPr>
              <a:t> </a:t>
            </a:r>
            <a:r>
              <a:rPr sz="3050" spc="10" dirty="0">
                <a:latin typeface="Courier New"/>
                <a:cs typeface="Courier New"/>
              </a:rPr>
              <a:t>=</a:t>
            </a:r>
            <a:r>
              <a:rPr sz="3050" spc="-25" dirty="0">
                <a:latin typeface="Courier New"/>
                <a:cs typeface="Courier New"/>
              </a:rPr>
              <a:t> </a:t>
            </a:r>
            <a:r>
              <a:rPr sz="3050" spc="10" dirty="0">
                <a:latin typeface="Courier New"/>
                <a:cs typeface="Courier New"/>
              </a:rPr>
              <a:t>50</a:t>
            </a:r>
            <a:endParaRPr sz="3050">
              <a:latin typeface="Courier New"/>
              <a:cs typeface="Courier New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0230054" y="7126185"/>
            <a:ext cx="996315" cy="976630"/>
          </a:xfrm>
          <a:custGeom>
            <a:avLst/>
            <a:gdLst/>
            <a:ahLst/>
            <a:cxnLst/>
            <a:rect l="l" t="t" r="r" b="b"/>
            <a:pathLst>
              <a:path w="996315" h="976629">
                <a:moveTo>
                  <a:pt x="722491" y="0"/>
                </a:moveTo>
                <a:lnTo>
                  <a:pt x="722491" y="255788"/>
                </a:lnTo>
                <a:lnTo>
                  <a:pt x="0" y="255788"/>
                </a:lnTo>
                <a:lnTo>
                  <a:pt x="0" y="726977"/>
                </a:lnTo>
                <a:lnTo>
                  <a:pt x="722491" y="726977"/>
                </a:lnTo>
                <a:lnTo>
                  <a:pt x="722491" y="976112"/>
                </a:lnTo>
                <a:lnTo>
                  <a:pt x="995802" y="488056"/>
                </a:lnTo>
                <a:lnTo>
                  <a:pt x="722491" y="0"/>
                </a:lnTo>
                <a:close/>
              </a:path>
            </a:pathLst>
          </a:custGeom>
          <a:solidFill>
            <a:srgbClr val="00882B">
              <a:alpha val="5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/>
          <p:cNvGrpSpPr/>
          <p:nvPr/>
        </p:nvGrpSpPr>
        <p:grpSpPr>
          <a:xfrm>
            <a:off x="11339969" y="9235320"/>
            <a:ext cx="3926840" cy="1319530"/>
            <a:chOff x="11339969" y="9235320"/>
            <a:chExt cx="3926840" cy="1319530"/>
          </a:xfrm>
        </p:grpSpPr>
        <p:sp>
          <p:nvSpPr>
            <p:cNvPr id="33" name="object 33"/>
            <p:cNvSpPr/>
            <p:nvPr/>
          </p:nvSpPr>
          <p:spPr>
            <a:xfrm>
              <a:off x="11339957" y="9486626"/>
              <a:ext cx="3665220" cy="1068070"/>
            </a:xfrm>
            <a:custGeom>
              <a:avLst/>
              <a:gdLst/>
              <a:ahLst/>
              <a:cxnLst/>
              <a:rect l="l" t="t" r="r" b="b"/>
              <a:pathLst>
                <a:path w="3665219" h="1068070">
                  <a:moveTo>
                    <a:pt x="3664813" y="0"/>
                  </a:moveTo>
                  <a:lnTo>
                    <a:pt x="0" y="0"/>
                  </a:lnTo>
                  <a:lnTo>
                    <a:pt x="0" y="827201"/>
                  </a:lnTo>
                  <a:lnTo>
                    <a:pt x="0" y="1068031"/>
                  </a:lnTo>
                  <a:lnTo>
                    <a:pt x="3664813" y="1068031"/>
                  </a:lnTo>
                  <a:lnTo>
                    <a:pt x="3664813" y="827201"/>
                  </a:lnTo>
                  <a:lnTo>
                    <a:pt x="3664813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1601741" y="9235320"/>
              <a:ext cx="3665220" cy="1078865"/>
            </a:xfrm>
            <a:custGeom>
              <a:avLst/>
              <a:gdLst/>
              <a:ahLst/>
              <a:cxnLst/>
              <a:rect l="l" t="t" r="r" b="b"/>
              <a:pathLst>
                <a:path w="3665219" h="1078865">
                  <a:moveTo>
                    <a:pt x="0" y="0"/>
                  </a:moveTo>
                  <a:lnTo>
                    <a:pt x="3664809" y="0"/>
                  </a:lnTo>
                  <a:lnTo>
                    <a:pt x="3664809" y="1078501"/>
                  </a:lnTo>
                  <a:lnTo>
                    <a:pt x="0" y="1078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1809338" y="9450651"/>
            <a:ext cx="3301365" cy="4933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50" spc="10" dirty="0">
                <a:latin typeface="Courier New"/>
                <a:cs typeface="Courier New"/>
              </a:rPr>
              <a:t>input$num</a:t>
            </a:r>
            <a:r>
              <a:rPr sz="3050" spc="-30" dirty="0">
                <a:latin typeface="Courier New"/>
                <a:cs typeface="Courier New"/>
              </a:rPr>
              <a:t> </a:t>
            </a:r>
            <a:r>
              <a:rPr sz="3050" spc="10" dirty="0">
                <a:latin typeface="Courier New"/>
                <a:cs typeface="Courier New"/>
              </a:rPr>
              <a:t>=</a:t>
            </a:r>
            <a:r>
              <a:rPr sz="3050" spc="-25" dirty="0">
                <a:latin typeface="Courier New"/>
                <a:cs typeface="Courier New"/>
              </a:rPr>
              <a:t> </a:t>
            </a:r>
            <a:r>
              <a:rPr sz="3050" spc="10" dirty="0">
                <a:latin typeface="Courier New"/>
                <a:cs typeface="Courier New"/>
              </a:rPr>
              <a:t>75</a:t>
            </a:r>
            <a:endParaRPr sz="3050">
              <a:latin typeface="Courier New"/>
              <a:cs typeface="Courier New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0230054" y="9398797"/>
            <a:ext cx="996315" cy="976630"/>
          </a:xfrm>
          <a:custGeom>
            <a:avLst/>
            <a:gdLst/>
            <a:ahLst/>
            <a:cxnLst/>
            <a:rect l="l" t="t" r="r" b="b"/>
            <a:pathLst>
              <a:path w="996315" h="976629">
                <a:moveTo>
                  <a:pt x="722491" y="0"/>
                </a:moveTo>
                <a:lnTo>
                  <a:pt x="722491" y="255358"/>
                </a:lnTo>
                <a:lnTo>
                  <a:pt x="0" y="255358"/>
                </a:lnTo>
                <a:lnTo>
                  <a:pt x="0" y="726548"/>
                </a:lnTo>
                <a:lnTo>
                  <a:pt x="722491" y="726548"/>
                </a:lnTo>
                <a:lnTo>
                  <a:pt x="722491" y="976112"/>
                </a:lnTo>
                <a:lnTo>
                  <a:pt x="995802" y="488056"/>
                </a:lnTo>
                <a:lnTo>
                  <a:pt x="722491" y="0"/>
                </a:lnTo>
                <a:close/>
              </a:path>
            </a:pathLst>
          </a:custGeom>
          <a:solidFill>
            <a:srgbClr val="00882B">
              <a:alpha val="5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847075" y="19948"/>
            <a:ext cx="817435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solidFill>
                  <a:srgbClr val="53585F"/>
                </a:solidFill>
                <a:latin typeface="Arial"/>
                <a:cs typeface="Arial"/>
              </a:rPr>
              <a:t>Slides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spc="35" dirty="0">
                <a:solidFill>
                  <a:srgbClr val="53585F"/>
                </a:solidFill>
                <a:latin typeface="Arial"/>
                <a:cs typeface="Arial"/>
              </a:rPr>
              <a:t>at: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u="sng" spc="80" dirty="0">
                <a:solidFill>
                  <a:srgbClr val="53585F"/>
                </a:solidFill>
                <a:uFill>
                  <a:solidFill>
                    <a:srgbClr val="53585F"/>
                  </a:solidFill>
                </a:uFill>
                <a:latin typeface="Arial"/>
                <a:cs typeface="Arial"/>
              </a:rPr>
              <a:t>bit.ly/shiny-quickstart-2</a:t>
            </a:r>
            <a:endParaRPr sz="42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781418" y="2204947"/>
            <a:ext cx="15894685" cy="1749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800"/>
              </a:lnSpc>
              <a:spcBef>
                <a:spcPts val="100"/>
              </a:spcBef>
            </a:pPr>
            <a:r>
              <a:rPr sz="5200" u="none" spc="-20" dirty="0">
                <a:solidFill>
                  <a:srgbClr val="000000"/>
                </a:solidFill>
              </a:rPr>
              <a:t>Reactive</a:t>
            </a:r>
            <a:r>
              <a:rPr sz="5200" u="none" dirty="0">
                <a:solidFill>
                  <a:srgbClr val="000000"/>
                </a:solidFill>
              </a:rPr>
              <a:t> </a:t>
            </a:r>
            <a:r>
              <a:rPr sz="5200" u="none" spc="-40" dirty="0">
                <a:solidFill>
                  <a:srgbClr val="000000"/>
                </a:solidFill>
              </a:rPr>
              <a:t>values</a:t>
            </a:r>
            <a:r>
              <a:rPr sz="5200" u="none" spc="5" dirty="0">
                <a:solidFill>
                  <a:srgbClr val="000000"/>
                </a:solidFill>
              </a:rPr>
              <a:t> </a:t>
            </a:r>
            <a:r>
              <a:rPr sz="5200" u="none" spc="90" dirty="0">
                <a:solidFill>
                  <a:srgbClr val="000000"/>
                </a:solidFill>
              </a:rPr>
              <a:t>work</a:t>
            </a:r>
            <a:r>
              <a:rPr sz="5200" u="none" spc="5" dirty="0">
                <a:solidFill>
                  <a:srgbClr val="000000"/>
                </a:solidFill>
              </a:rPr>
              <a:t> </a:t>
            </a:r>
            <a:r>
              <a:rPr sz="5200" u="none" spc="40" dirty="0">
                <a:solidFill>
                  <a:srgbClr val="000000"/>
                </a:solidFill>
              </a:rPr>
              <a:t>together</a:t>
            </a:r>
            <a:r>
              <a:rPr sz="5200" u="none" dirty="0">
                <a:solidFill>
                  <a:srgbClr val="000000"/>
                </a:solidFill>
              </a:rPr>
              <a:t> </a:t>
            </a:r>
            <a:r>
              <a:rPr sz="5200" u="none" spc="90" dirty="0">
                <a:solidFill>
                  <a:srgbClr val="000000"/>
                </a:solidFill>
              </a:rPr>
              <a:t>with</a:t>
            </a:r>
            <a:r>
              <a:rPr sz="5200" u="none" spc="5" dirty="0">
                <a:solidFill>
                  <a:srgbClr val="000000"/>
                </a:solidFill>
              </a:rPr>
              <a:t> </a:t>
            </a:r>
            <a:r>
              <a:rPr sz="5200" u="none" spc="-5" dirty="0">
                <a:solidFill>
                  <a:srgbClr val="000000"/>
                </a:solidFill>
              </a:rPr>
              <a:t>reactive</a:t>
            </a:r>
            <a:r>
              <a:rPr sz="5200" u="none" spc="5" dirty="0">
                <a:solidFill>
                  <a:srgbClr val="000000"/>
                </a:solidFill>
              </a:rPr>
              <a:t> </a:t>
            </a:r>
            <a:r>
              <a:rPr sz="5200" u="none" spc="50" dirty="0">
                <a:solidFill>
                  <a:srgbClr val="000000"/>
                </a:solidFill>
              </a:rPr>
              <a:t>functions. </a:t>
            </a:r>
            <a:r>
              <a:rPr sz="5200" u="none" spc="-1430" dirty="0">
                <a:solidFill>
                  <a:srgbClr val="000000"/>
                </a:solidFill>
              </a:rPr>
              <a:t> </a:t>
            </a:r>
            <a:r>
              <a:rPr sz="5200" u="none" spc="-200" dirty="0">
                <a:solidFill>
                  <a:srgbClr val="000000"/>
                </a:solidFill>
              </a:rPr>
              <a:t>You</a:t>
            </a:r>
            <a:r>
              <a:rPr sz="5200" u="none" spc="-10" dirty="0">
                <a:solidFill>
                  <a:srgbClr val="000000"/>
                </a:solidFill>
              </a:rPr>
              <a:t> </a:t>
            </a:r>
            <a:r>
              <a:rPr sz="5200" u="none" spc="55" dirty="0">
                <a:solidFill>
                  <a:srgbClr val="000000"/>
                </a:solidFill>
              </a:rPr>
              <a:t>cannot</a:t>
            </a:r>
            <a:r>
              <a:rPr sz="5200" u="none" spc="-5" dirty="0">
                <a:solidFill>
                  <a:srgbClr val="000000"/>
                </a:solidFill>
              </a:rPr>
              <a:t> </a:t>
            </a:r>
            <a:r>
              <a:rPr sz="5200" u="none" spc="20" dirty="0">
                <a:solidFill>
                  <a:srgbClr val="000000"/>
                </a:solidFill>
              </a:rPr>
              <a:t>call</a:t>
            </a:r>
            <a:r>
              <a:rPr sz="5200" u="none" spc="-10" dirty="0">
                <a:solidFill>
                  <a:srgbClr val="000000"/>
                </a:solidFill>
              </a:rPr>
              <a:t> </a:t>
            </a:r>
            <a:r>
              <a:rPr sz="5200" u="none" spc="-105" dirty="0">
                <a:solidFill>
                  <a:srgbClr val="000000"/>
                </a:solidFill>
              </a:rPr>
              <a:t>a</a:t>
            </a:r>
            <a:r>
              <a:rPr sz="5200" u="none" spc="-5" dirty="0">
                <a:solidFill>
                  <a:srgbClr val="000000"/>
                </a:solidFill>
              </a:rPr>
              <a:t> reactive</a:t>
            </a:r>
            <a:r>
              <a:rPr sz="5200" u="none" spc="-10" dirty="0">
                <a:solidFill>
                  <a:srgbClr val="000000"/>
                </a:solidFill>
              </a:rPr>
              <a:t> </a:t>
            </a:r>
            <a:r>
              <a:rPr sz="5200" u="none" spc="-45" dirty="0">
                <a:solidFill>
                  <a:srgbClr val="000000"/>
                </a:solidFill>
              </a:rPr>
              <a:t>value</a:t>
            </a:r>
            <a:r>
              <a:rPr sz="5200" u="none" spc="-5" dirty="0">
                <a:solidFill>
                  <a:srgbClr val="000000"/>
                </a:solidFill>
              </a:rPr>
              <a:t> </a:t>
            </a:r>
            <a:r>
              <a:rPr sz="5200" u="none" spc="45" dirty="0">
                <a:solidFill>
                  <a:srgbClr val="000000"/>
                </a:solidFill>
              </a:rPr>
              <a:t>from</a:t>
            </a:r>
            <a:r>
              <a:rPr sz="5200" u="none" spc="-10" dirty="0">
                <a:solidFill>
                  <a:srgbClr val="000000"/>
                </a:solidFill>
              </a:rPr>
              <a:t> </a:t>
            </a:r>
            <a:r>
              <a:rPr sz="5200" u="none" spc="50" dirty="0">
                <a:solidFill>
                  <a:srgbClr val="000000"/>
                </a:solidFill>
              </a:rPr>
              <a:t>outside</a:t>
            </a:r>
            <a:r>
              <a:rPr sz="5200" u="none" spc="-5" dirty="0">
                <a:solidFill>
                  <a:srgbClr val="000000"/>
                </a:solidFill>
              </a:rPr>
              <a:t> </a:t>
            </a:r>
            <a:r>
              <a:rPr sz="5200" u="none" spc="90" dirty="0">
                <a:solidFill>
                  <a:srgbClr val="000000"/>
                </a:solidFill>
              </a:rPr>
              <a:t>of</a:t>
            </a:r>
            <a:r>
              <a:rPr sz="5200" u="none" spc="-5" dirty="0">
                <a:solidFill>
                  <a:srgbClr val="000000"/>
                </a:solidFill>
              </a:rPr>
              <a:t> one.</a:t>
            </a:r>
            <a:endParaRPr sz="5200"/>
          </a:p>
        </p:txBody>
      </p:sp>
      <p:sp>
        <p:nvSpPr>
          <p:cNvPr id="8" name="object 8"/>
          <p:cNvSpPr txBox="1"/>
          <p:nvPr/>
        </p:nvSpPr>
        <p:spPr>
          <a:xfrm>
            <a:off x="2146675" y="7153079"/>
            <a:ext cx="1282065" cy="1533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900" spc="4385" dirty="0">
                <a:solidFill>
                  <a:srgbClr val="FF2600"/>
                </a:solidFill>
                <a:latin typeface="Arial"/>
                <a:cs typeface="Arial"/>
              </a:rPr>
              <a:t>#</a:t>
            </a:r>
            <a:endParaRPr sz="99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052232" y="7172556"/>
            <a:ext cx="13978890" cy="1874520"/>
            <a:chOff x="4052232" y="7172556"/>
            <a:chExt cx="13978890" cy="1874520"/>
          </a:xfrm>
        </p:grpSpPr>
        <p:sp>
          <p:nvSpPr>
            <p:cNvPr id="10" name="object 10"/>
            <p:cNvSpPr/>
            <p:nvPr/>
          </p:nvSpPr>
          <p:spPr>
            <a:xfrm>
              <a:off x="4052227" y="7423867"/>
              <a:ext cx="13769340" cy="1623060"/>
            </a:xfrm>
            <a:custGeom>
              <a:avLst/>
              <a:gdLst/>
              <a:ahLst/>
              <a:cxnLst/>
              <a:rect l="l" t="t" r="r" b="b"/>
              <a:pathLst>
                <a:path w="13769340" h="1623059">
                  <a:moveTo>
                    <a:pt x="13769213" y="0"/>
                  </a:moveTo>
                  <a:lnTo>
                    <a:pt x="0" y="0"/>
                  </a:lnTo>
                  <a:lnTo>
                    <a:pt x="0" y="1371688"/>
                  </a:lnTo>
                  <a:lnTo>
                    <a:pt x="0" y="1622983"/>
                  </a:lnTo>
                  <a:lnTo>
                    <a:pt x="13769213" y="1622983"/>
                  </a:lnTo>
                  <a:lnTo>
                    <a:pt x="13769213" y="1371688"/>
                  </a:lnTo>
                  <a:lnTo>
                    <a:pt x="13769213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261650" y="7172556"/>
              <a:ext cx="13769340" cy="1623060"/>
            </a:xfrm>
            <a:custGeom>
              <a:avLst/>
              <a:gdLst/>
              <a:ahLst/>
              <a:cxnLst/>
              <a:rect l="l" t="t" r="r" b="b"/>
              <a:pathLst>
                <a:path w="13769340" h="1623059">
                  <a:moveTo>
                    <a:pt x="0" y="0"/>
                  </a:moveTo>
                  <a:lnTo>
                    <a:pt x="13769214" y="0"/>
                  </a:lnTo>
                  <a:lnTo>
                    <a:pt x="13769214" y="1622987"/>
                  </a:lnTo>
                  <a:lnTo>
                    <a:pt x="0" y="1622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261650" y="7423857"/>
            <a:ext cx="13769340" cy="1372235"/>
          </a:xfrm>
          <a:prstGeom prst="rect">
            <a:avLst/>
          </a:prstGeom>
        </p:spPr>
        <p:txBody>
          <a:bodyPr vert="horz" wrap="square" lIns="0" tIns="163195" rIns="0" bIns="0" rtlCol="0">
            <a:spAutoFit/>
          </a:bodyPr>
          <a:lstStyle/>
          <a:p>
            <a:pPr marL="153670">
              <a:lnSpc>
                <a:spcPct val="100000"/>
              </a:lnSpc>
              <a:spcBef>
                <a:spcPts val="1285"/>
              </a:spcBef>
            </a:pPr>
            <a:r>
              <a:rPr sz="4100" spc="5" dirty="0">
                <a:latin typeface="Courier New"/>
                <a:cs typeface="Courier New"/>
              </a:rPr>
              <a:t>hist(rnorm(100, </a:t>
            </a:r>
            <a:r>
              <a:rPr sz="4100" spc="10" dirty="0">
                <a:solidFill>
                  <a:srgbClr val="FF2600"/>
                </a:solidFill>
                <a:latin typeface="Courier New"/>
                <a:cs typeface="Courier New"/>
              </a:rPr>
              <a:t>input$num</a:t>
            </a:r>
            <a:r>
              <a:rPr sz="4100" spc="10" dirty="0">
                <a:latin typeface="Courier New"/>
                <a:cs typeface="Courier New"/>
              </a:rPr>
              <a:t>))</a:t>
            </a:r>
            <a:endParaRPr sz="4100">
              <a:latin typeface="Courier New"/>
              <a:cs typeface="Courier New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999878" y="4732840"/>
            <a:ext cx="13989685" cy="1874520"/>
            <a:chOff x="3999878" y="4732840"/>
            <a:chExt cx="13989685" cy="1874520"/>
          </a:xfrm>
        </p:grpSpPr>
        <p:sp>
          <p:nvSpPr>
            <p:cNvPr id="14" name="object 14"/>
            <p:cNvSpPr/>
            <p:nvPr/>
          </p:nvSpPr>
          <p:spPr>
            <a:xfrm>
              <a:off x="3999878" y="4984146"/>
              <a:ext cx="13769340" cy="1623060"/>
            </a:xfrm>
            <a:custGeom>
              <a:avLst/>
              <a:gdLst/>
              <a:ahLst/>
              <a:cxnLst/>
              <a:rect l="l" t="t" r="r" b="b"/>
              <a:pathLst>
                <a:path w="13769340" h="1623059">
                  <a:moveTo>
                    <a:pt x="13769213" y="0"/>
                  </a:moveTo>
                  <a:lnTo>
                    <a:pt x="0" y="0"/>
                  </a:lnTo>
                  <a:lnTo>
                    <a:pt x="0" y="1371688"/>
                  </a:lnTo>
                  <a:lnTo>
                    <a:pt x="0" y="1622983"/>
                  </a:lnTo>
                  <a:lnTo>
                    <a:pt x="13769213" y="1622983"/>
                  </a:lnTo>
                  <a:lnTo>
                    <a:pt x="13769213" y="1371688"/>
                  </a:lnTo>
                  <a:lnTo>
                    <a:pt x="13769213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219766" y="4732840"/>
              <a:ext cx="13769340" cy="1623060"/>
            </a:xfrm>
            <a:custGeom>
              <a:avLst/>
              <a:gdLst/>
              <a:ahLst/>
              <a:cxnLst/>
              <a:rect l="l" t="t" r="r" b="b"/>
              <a:pathLst>
                <a:path w="13769340" h="1623060">
                  <a:moveTo>
                    <a:pt x="0" y="0"/>
                  </a:moveTo>
                  <a:lnTo>
                    <a:pt x="13769214" y="0"/>
                  </a:lnTo>
                  <a:lnTo>
                    <a:pt x="13769214" y="1622987"/>
                  </a:lnTo>
                  <a:lnTo>
                    <a:pt x="0" y="1622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219766" y="4984141"/>
            <a:ext cx="13769340" cy="1372235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1235"/>
              </a:spcBef>
            </a:pPr>
            <a:r>
              <a:rPr sz="4050" spc="15" dirty="0">
                <a:solidFill>
                  <a:srgbClr val="00882B"/>
                </a:solidFill>
                <a:latin typeface="Courier New"/>
                <a:cs typeface="Courier New"/>
              </a:rPr>
              <a:t>renderPlot(</a:t>
            </a:r>
            <a:r>
              <a:rPr sz="4050" spc="15" dirty="0">
                <a:latin typeface="Courier New"/>
                <a:cs typeface="Courier New"/>
              </a:rPr>
              <a:t>{</a:t>
            </a:r>
            <a:r>
              <a:rPr sz="4050" spc="25" dirty="0">
                <a:latin typeface="Courier New"/>
                <a:cs typeface="Courier New"/>
              </a:rPr>
              <a:t> </a:t>
            </a:r>
            <a:r>
              <a:rPr sz="4050" spc="10" dirty="0">
                <a:latin typeface="Courier New"/>
                <a:cs typeface="Courier New"/>
              </a:rPr>
              <a:t>hist(rnorm(100,</a:t>
            </a:r>
            <a:r>
              <a:rPr sz="4050" spc="30" dirty="0">
                <a:latin typeface="Courier New"/>
                <a:cs typeface="Courier New"/>
              </a:rPr>
              <a:t> </a:t>
            </a:r>
            <a:r>
              <a:rPr sz="4050" spc="15" dirty="0">
                <a:solidFill>
                  <a:srgbClr val="00882B"/>
                </a:solidFill>
                <a:latin typeface="Courier New"/>
                <a:cs typeface="Courier New"/>
              </a:rPr>
              <a:t>input$num</a:t>
            </a:r>
            <a:r>
              <a:rPr sz="4050" spc="15" dirty="0">
                <a:latin typeface="Courier New"/>
                <a:cs typeface="Courier New"/>
              </a:rPr>
              <a:t>))</a:t>
            </a:r>
            <a:r>
              <a:rPr sz="4050" spc="25" dirty="0">
                <a:latin typeface="Courier New"/>
                <a:cs typeface="Courier New"/>
              </a:rPr>
              <a:t> </a:t>
            </a:r>
            <a:r>
              <a:rPr sz="4050" spc="15" dirty="0">
                <a:latin typeface="Courier New"/>
                <a:cs typeface="Courier New"/>
              </a:rPr>
              <a:t>}</a:t>
            </a:r>
            <a:r>
              <a:rPr sz="4050" spc="15" dirty="0">
                <a:solidFill>
                  <a:srgbClr val="00882B"/>
                </a:solidFill>
                <a:latin typeface="Courier New"/>
                <a:cs typeface="Courier New"/>
              </a:rPr>
              <a:t>)</a:t>
            </a:r>
            <a:endParaRPr sz="4050" dirty="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190658" y="4709424"/>
            <a:ext cx="1102995" cy="1533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900" spc="2970" dirty="0">
                <a:solidFill>
                  <a:srgbClr val="00882B"/>
                </a:solidFill>
                <a:latin typeface="Arial"/>
                <a:cs typeface="Arial"/>
              </a:rPr>
              <a:t>$</a:t>
            </a:r>
            <a:endParaRPr sz="9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245670" y="3067969"/>
            <a:ext cx="6858634" cy="8241030"/>
            <a:chOff x="13245670" y="3067969"/>
            <a:chExt cx="6858634" cy="82410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50026" y="3072008"/>
              <a:ext cx="6854074" cy="823654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51928" y="4139850"/>
              <a:ext cx="3884698" cy="109559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45670" y="3067969"/>
              <a:ext cx="6858429" cy="8240586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8292941" y="3937053"/>
            <a:ext cx="2534285" cy="4241165"/>
            <a:chOff x="8292941" y="3937053"/>
            <a:chExt cx="2534285" cy="4241165"/>
          </a:xfrm>
        </p:grpSpPr>
        <p:sp>
          <p:nvSpPr>
            <p:cNvPr id="7" name="object 7"/>
            <p:cNvSpPr/>
            <p:nvPr/>
          </p:nvSpPr>
          <p:spPr>
            <a:xfrm>
              <a:off x="9559918" y="4868961"/>
              <a:ext cx="0" cy="3288029"/>
            </a:xfrm>
            <a:custGeom>
              <a:avLst/>
              <a:gdLst/>
              <a:ahLst/>
              <a:cxnLst/>
              <a:rect l="l" t="t" r="r" b="b"/>
              <a:pathLst>
                <a:path h="3288029">
                  <a:moveTo>
                    <a:pt x="0" y="3287858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326371" y="4931787"/>
              <a:ext cx="474345" cy="3091180"/>
            </a:xfrm>
            <a:custGeom>
              <a:avLst/>
              <a:gdLst/>
              <a:ahLst/>
              <a:cxnLst/>
              <a:rect l="l" t="t" r="r" b="b"/>
              <a:pathLst>
                <a:path w="474345" h="3091179">
                  <a:moveTo>
                    <a:pt x="474298" y="2659604"/>
                  </a:moveTo>
                  <a:lnTo>
                    <a:pt x="0" y="2659604"/>
                  </a:lnTo>
                  <a:lnTo>
                    <a:pt x="237149" y="3091069"/>
                  </a:lnTo>
                  <a:lnTo>
                    <a:pt x="474298" y="2659604"/>
                  </a:lnTo>
                  <a:close/>
                </a:path>
                <a:path w="474345" h="3091179">
                  <a:moveTo>
                    <a:pt x="359197" y="0"/>
                  </a:moveTo>
                  <a:lnTo>
                    <a:pt x="107896" y="0"/>
                  </a:lnTo>
                  <a:lnTo>
                    <a:pt x="107896" y="2659604"/>
                  </a:lnTo>
                  <a:lnTo>
                    <a:pt x="359197" y="2659604"/>
                  </a:lnTo>
                  <a:lnTo>
                    <a:pt x="359197" y="0"/>
                  </a:lnTo>
                  <a:close/>
                </a:path>
              </a:pathLst>
            </a:custGeom>
            <a:solidFill>
              <a:srgbClr val="000000">
                <a:alpha val="68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292941" y="3937053"/>
              <a:ext cx="2534285" cy="932180"/>
            </a:xfrm>
            <a:custGeom>
              <a:avLst/>
              <a:gdLst/>
              <a:ahLst/>
              <a:cxnLst/>
              <a:rect l="l" t="t" r="r" b="b"/>
              <a:pathLst>
                <a:path w="2534284" h="932179">
                  <a:moveTo>
                    <a:pt x="2385194" y="0"/>
                  </a:moveTo>
                  <a:lnTo>
                    <a:pt x="155965" y="0"/>
                  </a:lnTo>
                  <a:lnTo>
                    <a:pt x="107308" y="8326"/>
                  </a:lnTo>
                  <a:lnTo>
                    <a:pt x="64574" y="31302"/>
                  </a:lnTo>
                  <a:lnTo>
                    <a:pt x="30572" y="65918"/>
                  </a:lnTo>
                  <a:lnTo>
                    <a:pt x="8111" y="109166"/>
                  </a:lnTo>
                  <a:lnTo>
                    <a:pt x="0" y="158039"/>
                  </a:lnTo>
                  <a:lnTo>
                    <a:pt x="3018" y="783188"/>
                  </a:lnTo>
                  <a:lnTo>
                    <a:pt x="10816" y="831092"/>
                  </a:lnTo>
                  <a:lnTo>
                    <a:pt x="32528" y="872029"/>
                  </a:lnTo>
                  <a:lnTo>
                    <a:pt x="65637" y="903887"/>
                  </a:lnTo>
                  <a:lnTo>
                    <a:pt x="107622" y="924551"/>
                  </a:lnTo>
                  <a:lnTo>
                    <a:pt x="155965" y="931908"/>
                  </a:lnTo>
                  <a:lnTo>
                    <a:pt x="2385194" y="931908"/>
                  </a:lnTo>
                  <a:lnTo>
                    <a:pt x="2433101" y="924551"/>
                  </a:lnTo>
                  <a:lnTo>
                    <a:pt x="2474048" y="903887"/>
                  </a:lnTo>
                  <a:lnTo>
                    <a:pt x="2505917" y="872029"/>
                  </a:lnTo>
                  <a:lnTo>
                    <a:pt x="2526592" y="831092"/>
                  </a:lnTo>
                  <a:lnTo>
                    <a:pt x="2533954" y="783188"/>
                  </a:lnTo>
                  <a:lnTo>
                    <a:pt x="2533954" y="158039"/>
                  </a:lnTo>
                  <a:lnTo>
                    <a:pt x="2526592" y="109166"/>
                  </a:lnTo>
                  <a:lnTo>
                    <a:pt x="2505917" y="65918"/>
                  </a:lnTo>
                  <a:lnTo>
                    <a:pt x="2474048" y="31302"/>
                  </a:lnTo>
                  <a:lnTo>
                    <a:pt x="2433101" y="8326"/>
                  </a:lnTo>
                  <a:lnTo>
                    <a:pt x="2385194" y="0"/>
                  </a:lnTo>
                  <a:close/>
                </a:path>
              </a:pathLst>
            </a:custGeom>
            <a:solidFill>
              <a:srgbClr val="008F00">
                <a:alpha val="68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504609" y="4140052"/>
            <a:ext cx="211836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dirty="0">
                <a:solidFill>
                  <a:srgbClr val="FFFFFF"/>
                </a:solidFill>
                <a:latin typeface="Courier New"/>
                <a:cs typeface="Courier New"/>
              </a:rPr>
              <a:t>input$num</a:t>
            </a:r>
            <a:endParaRPr sz="305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628070" y="8083523"/>
            <a:ext cx="5864225" cy="1948180"/>
          </a:xfrm>
          <a:custGeom>
            <a:avLst/>
            <a:gdLst/>
            <a:ahLst/>
            <a:cxnLst/>
            <a:rect l="l" t="t" r="r" b="b"/>
            <a:pathLst>
              <a:path w="5864225" h="1948179">
                <a:moveTo>
                  <a:pt x="5414714" y="0"/>
                </a:moveTo>
                <a:lnTo>
                  <a:pt x="456189" y="0"/>
                </a:lnTo>
                <a:lnTo>
                  <a:pt x="409753" y="2353"/>
                </a:lnTo>
                <a:lnTo>
                  <a:pt x="364612" y="9258"/>
                </a:lnTo>
                <a:lnTo>
                  <a:pt x="320999" y="20486"/>
                </a:lnTo>
                <a:lnTo>
                  <a:pt x="279150" y="35804"/>
                </a:lnTo>
                <a:lnTo>
                  <a:pt x="239300" y="54983"/>
                </a:lnTo>
                <a:lnTo>
                  <a:pt x="201682" y="77792"/>
                </a:lnTo>
                <a:lnTo>
                  <a:pt x="166533" y="104000"/>
                </a:lnTo>
                <a:lnTo>
                  <a:pt x="134086" y="133376"/>
                </a:lnTo>
                <a:lnTo>
                  <a:pt x="104578" y="165691"/>
                </a:lnTo>
                <a:lnTo>
                  <a:pt x="78241" y="200712"/>
                </a:lnTo>
                <a:lnTo>
                  <a:pt x="55313" y="238209"/>
                </a:lnTo>
                <a:lnTo>
                  <a:pt x="36026" y="277953"/>
                </a:lnTo>
                <a:lnTo>
                  <a:pt x="20617" y="319711"/>
                </a:lnTo>
                <a:lnTo>
                  <a:pt x="9319" y="363254"/>
                </a:lnTo>
                <a:lnTo>
                  <a:pt x="2369" y="408350"/>
                </a:lnTo>
                <a:lnTo>
                  <a:pt x="0" y="454770"/>
                </a:lnTo>
                <a:lnTo>
                  <a:pt x="2278" y="1493232"/>
                </a:lnTo>
                <a:lnTo>
                  <a:pt x="4621" y="1539646"/>
                </a:lnTo>
                <a:lnTo>
                  <a:pt x="11500" y="1584729"/>
                </a:lnTo>
                <a:lnTo>
                  <a:pt x="22685" y="1628251"/>
                </a:lnTo>
                <a:lnTo>
                  <a:pt x="37949" y="1669983"/>
                </a:lnTo>
                <a:lnTo>
                  <a:pt x="57063" y="1709695"/>
                </a:lnTo>
                <a:lnTo>
                  <a:pt x="79799" y="1747157"/>
                </a:lnTo>
                <a:lnTo>
                  <a:pt x="105929" y="1782141"/>
                </a:lnTo>
                <a:lnTo>
                  <a:pt x="135225" y="1814416"/>
                </a:lnTo>
                <a:lnTo>
                  <a:pt x="167459" y="1843753"/>
                </a:lnTo>
                <a:lnTo>
                  <a:pt x="202403" y="1869923"/>
                </a:lnTo>
                <a:lnTo>
                  <a:pt x="239828" y="1892697"/>
                </a:lnTo>
                <a:lnTo>
                  <a:pt x="279506" y="1911845"/>
                </a:lnTo>
                <a:lnTo>
                  <a:pt x="321210" y="1927136"/>
                </a:lnTo>
                <a:lnTo>
                  <a:pt x="364710" y="1938343"/>
                </a:lnTo>
                <a:lnTo>
                  <a:pt x="409779" y="1945236"/>
                </a:lnTo>
                <a:lnTo>
                  <a:pt x="456189" y="1947584"/>
                </a:lnTo>
                <a:lnTo>
                  <a:pt x="5414714" y="1947584"/>
                </a:lnTo>
                <a:lnTo>
                  <a:pt x="5464109" y="1944915"/>
                </a:lnTo>
                <a:lnTo>
                  <a:pt x="5511848" y="1937093"/>
                </a:lnTo>
                <a:lnTo>
                  <a:pt x="5557671" y="1924398"/>
                </a:lnTo>
                <a:lnTo>
                  <a:pt x="5601318" y="1907106"/>
                </a:lnTo>
                <a:lnTo>
                  <a:pt x="5642532" y="1885497"/>
                </a:lnTo>
                <a:lnTo>
                  <a:pt x="5681051" y="1859850"/>
                </a:lnTo>
                <a:lnTo>
                  <a:pt x="5716617" y="1830443"/>
                </a:lnTo>
                <a:lnTo>
                  <a:pt x="5748970" y="1797553"/>
                </a:lnTo>
                <a:lnTo>
                  <a:pt x="5777851" y="1761461"/>
                </a:lnTo>
                <a:lnTo>
                  <a:pt x="5803000" y="1722443"/>
                </a:lnTo>
                <a:lnTo>
                  <a:pt x="5824159" y="1680780"/>
                </a:lnTo>
                <a:lnTo>
                  <a:pt x="5841067" y="1636748"/>
                </a:lnTo>
                <a:lnTo>
                  <a:pt x="5853465" y="1590627"/>
                </a:lnTo>
                <a:lnTo>
                  <a:pt x="5861095" y="1542696"/>
                </a:lnTo>
                <a:lnTo>
                  <a:pt x="5863695" y="1493232"/>
                </a:lnTo>
                <a:lnTo>
                  <a:pt x="5863695" y="454770"/>
                </a:lnTo>
                <a:lnTo>
                  <a:pt x="5861095" y="405300"/>
                </a:lnTo>
                <a:lnTo>
                  <a:pt x="5853465" y="357353"/>
                </a:lnTo>
                <a:lnTo>
                  <a:pt x="5841067" y="311209"/>
                </a:lnTo>
                <a:lnTo>
                  <a:pt x="5824159" y="267148"/>
                </a:lnTo>
                <a:lnTo>
                  <a:pt x="5803000" y="225449"/>
                </a:lnTo>
                <a:lnTo>
                  <a:pt x="5777851" y="186393"/>
                </a:lnTo>
                <a:lnTo>
                  <a:pt x="5748970" y="150260"/>
                </a:lnTo>
                <a:lnTo>
                  <a:pt x="5716617" y="117329"/>
                </a:lnTo>
                <a:lnTo>
                  <a:pt x="5681051" y="87880"/>
                </a:lnTo>
                <a:lnTo>
                  <a:pt x="5642532" y="62194"/>
                </a:lnTo>
                <a:lnTo>
                  <a:pt x="5601318" y="40551"/>
                </a:lnTo>
                <a:lnTo>
                  <a:pt x="5557671" y="23230"/>
                </a:lnTo>
                <a:lnTo>
                  <a:pt x="5511848" y="10511"/>
                </a:lnTo>
                <a:lnTo>
                  <a:pt x="5464109" y="2674"/>
                </a:lnTo>
                <a:lnTo>
                  <a:pt x="5414714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686397" y="8307696"/>
            <a:ext cx="5635625" cy="1407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0050" marR="5080" indent="-376555">
              <a:lnSpc>
                <a:spcPct val="112000"/>
              </a:lnSpc>
              <a:spcBef>
                <a:spcPts val="95"/>
              </a:spcBef>
            </a:pPr>
            <a:r>
              <a:rPr sz="2700" spc="5" dirty="0">
                <a:solidFill>
                  <a:srgbClr val="FFFFFF"/>
                </a:solidFill>
                <a:latin typeface="Courier New"/>
                <a:cs typeface="Courier New"/>
              </a:rPr>
              <a:t>output$hist </a:t>
            </a:r>
            <a:r>
              <a:rPr sz="2700" spc="10" dirty="0">
                <a:solidFill>
                  <a:srgbClr val="FFFFFF"/>
                </a:solidFill>
                <a:latin typeface="Courier New"/>
                <a:cs typeface="Courier New"/>
              </a:rPr>
              <a:t>&lt;- </a:t>
            </a:r>
            <a:r>
              <a:rPr sz="2700" spc="5" dirty="0">
                <a:solidFill>
                  <a:srgbClr val="FFFFFF"/>
                </a:solidFill>
                <a:latin typeface="Courier New"/>
                <a:cs typeface="Courier New"/>
              </a:rPr>
              <a:t>renderPlot({ </a:t>
            </a:r>
            <a:r>
              <a:rPr sz="2700" spc="-16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700" spc="5" dirty="0">
                <a:solidFill>
                  <a:srgbClr val="FFFFFF"/>
                </a:solidFill>
                <a:latin typeface="Courier New"/>
                <a:cs typeface="Courier New"/>
              </a:rPr>
              <a:t>hist(rnorm(input$num))</a:t>
            </a:r>
            <a:endParaRPr sz="27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700" spc="10" dirty="0">
                <a:solidFill>
                  <a:srgbClr val="FFFFFF"/>
                </a:solidFill>
                <a:latin typeface="Courier New"/>
                <a:cs typeface="Courier New"/>
              </a:rPr>
              <a:t>})</a:t>
            </a:r>
            <a:endParaRPr sz="2700">
              <a:latin typeface="Courier New"/>
              <a:cs typeface="Courier New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554775" y="3863756"/>
            <a:ext cx="6010910" cy="6240780"/>
            <a:chOff x="6554775" y="3863756"/>
            <a:chExt cx="6010910" cy="6240780"/>
          </a:xfrm>
        </p:grpSpPr>
        <p:sp>
          <p:nvSpPr>
            <p:cNvPr id="14" name="object 14"/>
            <p:cNvSpPr/>
            <p:nvPr/>
          </p:nvSpPr>
          <p:spPr>
            <a:xfrm>
              <a:off x="8292941" y="3937052"/>
              <a:ext cx="2534285" cy="932180"/>
            </a:xfrm>
            <a:custGeom>
              <a:avLst/>
              <a:gdLst/>
              <a:ahLst/>
              <a:cxnLst/>
              <a:rect l="l" t="t" r="r" b="b"/>
              <a:pathLst>
                <a:path w="2534284" h="932179">
                  <a:moveTo>
                    <a:pt x="3018" y="783189"/>
                  </a:moveTo>
                  <a:lnTo>
                    <a:pt x="0" y="158039"/>
                  </a:lnTo>
                  <a:lnTo>
                    <a:pt x="8111" y="109166"/>
                  </a:lnTo>
                  <a:lnTo>
                    <a:pt x="30572" y="65917"/>
                  </a:lnTo>
                  <a:lnTo>
                    <a:pt x="64574" y="31302"/>
                  </a:lnTo>
                  <a:lnTo>
                    <a:pt x="107309" y="8326"/>
                  </a:lnTo>
                  <a:lnTo>
                    <a:pt x="155966" y="0"/>
                  </a:lnTo>
                  <a:lnTo>
                    <a:pt x="2385193" y="0"/>
                  </a:lnTo>
                  <a:lnTo>
                    <a:pt x="2433100" y="8326"/>
                  </a:lnTo>
                  <a:lnTo>
                    <a:pt x="2474048" y="31302"/>
                  </a:lnTo>
                  <a:lnTo>
                    <a:pt x="2505917" y="65917"/>
                  </a:lnTo>
                  <a:lnTo>
                    <a:pt x="2526591" y="109166"/>
                  </a:lnTo>
                  <a:lnTo>
                    <a:pt x="2533953" y="158039"/>
                  </a:lnTo>
                  <a:lnTo>
                    <a:pt x="2533953" y="783189"/>
                  </a:lnTo>
                  <a:lnTo>
                    <a:pt x="2526591" y="831092"/>
                  </a:lnTo>
                  <a:lnTo>
                    <a:pt x="2505917" y="872029"/>
                  </a:lnTo>
                  <a:lnTo>
                    <a:pt x="2474048" y="903887"/>
                  </a:lnTo>
                  <a:lnTo>
                    <a:pt x="2433100" y="924551"/>
                  </a:lnTo>
                  <a:lnTo>
                    <a:pt x="2385193" y="931908"/>
                  </a:lnTo>
                  <a:lnTo>
                    <a:pt x="155966" y="931908"/>
                  </a:lnTo>
                  <a:lnTo>
                    <a:pt x="107623" y="924551"/>
                  </a:lnTo>
                  <a:lnTo>
                    <a:pt x="65637" y="903887"/>
                  </a:lnTo>
                  <a:lnTo>
                    <a:pt x="32528" y="872029"/>
                  </a:lnTo>
                  <a:lnTo>
                    <a:pt x="10815" y="831092"/>
                  </a:lnTo>
                  <a:lnTo>
                    <a:pt x="3018" y="783189"/>
                  </a:lnTo>
                  <a:close/>
                </a:path>
              </a:pathLst>
            </a:custGeom>
            <a:ln w="1465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628071" y="8083523"/>
              <a:ext cx="5864225" cy="1948180"/>
            </a:xfrm>
            <a:custGeom>
              <a:avLst/>
              <a:gdLst/>
              <a:ahLst/>
              <a:cxnLst/>
              <a:rect l="l" t="t" r="r" b="b"/>
              <a:pathLst>
                <a:path w="5864225" h="1948179">
                  <a:moveTo>
                    <a:pt x="3602" y="1493231"/>
                  </a:moveTo>
                  <a:lnTo>
                    <a:pt x="0" y="454770"/>
                  </a:lnTo>
                  <a:lnTo>
                    <a:pt x="2383" y="408350"/>
                  </a:lnTo>
                  <a:lnTo>
                    <a:pt x="9376" y="363254"/>
                  </a:lnTo>
                  <a:lnTo>
                    <a:pt x="20739" y="319711"/>
                  </a:lnTo>
                  <a:lnTo>
                    <a:pt x="36233" y="277953"/>
                  </a:lnTo>
                  <a:lnTo>
                    <a:pt x="55620" y="238209"/>
                  </a:lnTo>
                  <a:lnTo>
                    <a:pt x="78660" y="200712"/>
                  </a:lnTo>
                  <a:lnTo>
                    <a:pt x="105116" y="165691"/>
                  </a:lnTo>
                  <a:lnTo>
                    <a:pt x="134748" y="133377"/>
                  </a:lnTo>
                  <a:lnTo>
                    <a:pt x="167318" y="104000"/>
                  </a:lnTo>
                  <a:lnTo>
                    <a:pt x="202587" y="77792"/>
                  </a:lnTo>
                  <a:lnTo>
                    <a:pt x="240317" y="54983"/>
                  </a:lnTo>
                  <a:lnTo>
                    <a:pt x="280268" y="35804"/>
                  </a:lnTo>
                  <a:lnTo>
                    <a:pt x="322202" y="20486"/>
                  </a:lnTo>
                  <a:lnTo>
                    <a:pt x="365880" y="9258"/>
                  </a:lnTo>
                  <a:lnTo>
                    <a:pt x="411063" y="2353"/>
                  </a:lnTo>
                  <a:lnTo>
                    <a:pt x="457513" y="0"/>
                  </a:lnTo>
                  <a:lnTo>
                    <a:pt x="5413386" y="0"/>
                  </a:lnTo>
                  <a:lnTo>
                    <a:pt x="5462799" y="2674"/>
                  </a:lnTo>
                  <a:lnTo>
                    <a:pt x="5510586" y="10511"/>
                  </a:lnTo>
                  <a:lnTo>
                    <a:pt x="5556483" y="23230"/>
                  </a:lnTo>
                  <a:lnTo>
                    <a:pt x="5600225" y="40551"/>
                  </a:lnTo>
                  <a:lnTo>
                    <a:pt x="5641550" y="62194"/>
                  </a:lnTo>
                  <a:lnTo>
                    <a:pt x="5680192" y="87880"/>
                  </a:lnTo>
                  <a:lnTo>
                    <a:pt x="5715888" y="117329"/>
                  </a:lnTo>
                  <a:lnTo>
                    <a:pt x="5748374" y="150260"/>
                  </a:lnTo>
                  <a:lnTo>
                    <a:pt x="5777384" y="186393"/>
                  </a:lnTo>
                  <a:lnTo>
                    <a:pt x="5802657" y="225449"/>
                  </a:lnTo>
                  <a:lnTo>
                    <a:pt x="5823926" y="267148"/>
                  </a:lnTo>
                  <a:lnTo>
                    <a:pt x="5840929" y="311209"/>
                  </a:lnTo>
                  <a:lnTo>
                    <a:pt x="5853401" y="357353"/>
                  </a:lnTo>
                  <a:lnTo>
                    <a:pt x="5861077" y="405300"/>
                  </a:lnTo>
                  <a:lnTo>
                    <a:pt x="5863695" y="454770"/>
                  </a:lnTo>
                  <a:lnTo>
                    <a:pt x="5863695" y="1493231"/>
                  </a:lnTo>
                  <a:lnTo>
                    <a:pt x="5861077" y="1542695"/>
                  </a:lnTo>
                  <a:lnTo>
                    <a:pt x="5853401" y="1590627"/>
                  </a:lnTo>
                  <a:lnTo>
                    <a:pt x="5840929" y="1636748"/>
                  </a:lnTo>
                  <a:lnTo>
                    <a:pt x="5823926" y="1680780"/>
                  </a:lnTo>
                  <a:lnTo>
                    <a:pt x="5802657" y="1722443"/>
                  </a:lnTo>
                  <a:lnTo>
                    <a:pt x="5777384" y="1761461"/>
                  </a:lnTo>
                  <a:lnTo>
                    <a:pt x="5748374" y="1797553"/>
                  </a:lnTo>
                  <a:lnTo>
                    <a:pt x="5715888" y="1830443"/>
                  </a:lnTo>
                  <a:lnTo>
                    <a:pt x="5680192" y="1859850"/>
                  </a:lnTo>
                  <a:lnTo>
                    <a:pt x="5641550" y="1885498"/>
                  </a:lnTo>
                  <a:lnTo>
                    <a:pt x="5600225" y="1907106"/>
                  </a:lnTo>
                  <a:lnTo>
                    <a:pt x="5556483" y="1924398"/>
                  </a:lnTo>
                  <a:lnTo>
                    <a:pt x="5510586" y="1937094"/>
                  </a:lnTo>
                  <a:lnTo>
                    <a:pt x="5462799" y="1944915"/>
                  </a:lnTo>
                  <a:lnTo>
                    <a:pt x="5413386" y="1947585"/>
                  </a:lnTo>
                  <a:lnTo>
                    <a:pt x="457513" y="1947585"/>
                  </a:lnTo>
                  <a:lnTo>
                    <a:pt x="411104" y="1945236"/>
                  </a:lnTo>
                  <a:lnTo>
                    <a:pt x="366034" y="1938344"/>
                  </a:lnTo>
                  <a:lnTo>
                    <a:pt x="322534" y="1927137"/>
                  </a:lnTo>
                  <a:lnTo>
                    <a:pt x="280831" y="1911845"/>
                  </a:lnTo>
                  <a:lnTo>
                    <a:pt x="241152" y="1892697"/>
                  </a:lnTo>
                  <a:lnTo>
                    <a:pt x="203727" y="1869924"/>
                  </a:lnTo>
                  <a:lnTo>
                    <a:pt x="168784" y="1843753"/>
                  </a:lnTo>
                  <a:lnTo>
                    <a:pt x="136550" y="1814416"/>
                  </a:lnTo>
                  <a:lnTo>
                    <a:pt x="107253" y="1782141"/>
                  </a:lnTo>
                  <a:lnTo>
                    <a:pt x="81123" y="1747157"/>
                  </a:lnTo>
                  <a:lnTo>
                    <a:pt x="58387" y="1709695"/>
                  </a:lnTo>
                  <a:lnTo>
                    <a:pt x="39273" y="1669983"/>
                  </a:lnTo>
                  <a:lnTo>
                    <a:pt x="24009" y="1628251"/>
                  </a:lnTo>
                  <a:lnTo>
                    <a:pt x="12824" y="1584729"/>
                  </a:lnTo>
                  <a:lnTo>
                    <a:pt x="5946" y="1539646"/>
                  </a:lnTo>
                  <a:lnTo>
                    <a:pt x="3602" y="1493231"/>
                  </a:lnTo>
                  <a:close/>
                </a:path>
              </a:pathLst>
            </a:custGeom>
            <a:ln w="146592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456198" y="1164434"/>
            <a:ext cx="13149580" cy="81406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150" u="none" spc="-10" dirty="0">
                <a:solidFill>
                  <a:srgbClr val="000000"/>
                </a:solidFill>
              </a:rPr>
              <a:t>Think</a:t>
            </a:r>
            <a:r>
              <a:rPr sz="5150" u="none" dirty="0">
                <a:solidFill>
                  <a:srgbClr val="000000"/>
                </a:solidFill>
              </a:rPr>
              <a:t> </a:t>
            </a:r>
            <a:r>
              <a:rPr sz="5150" u="none" spc="100" dirty="0">
                <a:solidFill>
                  <a:srgbClr val="000000"/>
                </a:solidFill>
              </a:rPr>
              <a:t>of</a:t>
            </a:r>
            <a:r>
              <a:rPr sz="5150" u="none" spc="-5" dirty="0">
                <a:solidFill>
                  <a:srgbClr val="000000"/>
                </a:solidFill>
              </a:rPr>
              <a:t> </a:t>
            </a:r>
            <a:r>
              <a:rPr sz="5150" u="none" spc="35" dirty="0">
                <a:solidFill>
                  <a:srgbClr val="000000"/>
                </a:solidFill>
              </a:rPr>
              <a:t>reactivity</a:t>
            </a:r>
            <a:r>
              <a:rPr sz="5150" u="none" dirty="0">
                <a:solidFill>
                  <a:srgbClr val="000000"/>
                </a:solidFill>
              </a:rPr>
              <a:t> </a:t>
            </a:r>
            <a:r>
              <a:rPr sz="5150" u="none" spc="5" dirty="0">
                <a:solidFill>
                  <a:srgbClr val="000000"/>
                </a:solidFill>
              </a:rPr>
              <a:t>in</a:t>
            </a:r>
            <a:r>
              <a:rPr sz="5150" u="none" dirty="0">
                <a:solidFill>
                  <a:srgbClr val="000000"/>
                </a:solidFill>
              </a:rPr>
              <a:t> </a:t>
            </a:r>
            <a:r>
              <a:rPr sz="5150" u="none" spc="-180" dirty="0">
                <a:solidFill>
                  <a:srgbClr val="000000"/>
                </a:solidFill>
              </a:rPr>
              <a:t>R</a:t>
            </a:r>
            <a:r>
              <a:rPr sz="5150" u="none" dirty="0">
                <a:solidFill>
                  <a:srgbClr val="000000"/>
                </a:solidFill>
              </a:rPr>
              <a:t> </a:t>
            </a:r>
            <a:r>
              <a:rPr sz="5150" u="none" spc="-40" dirty="0">
                <a:solidFill>
                  <a:srgbClr val="000000"/>
                </a:solidFill>
              </a:rPr>
              <a:t>as</a:t>
            </a:r>
            <a:r>
              <a:rPr sz="5150" u="none" dirty="0">
                <a:solidFill>
                  <a:srgbClr val="000000"/>
                </a:solidFill>
              </a:rPr>
              <a:t> </a:t>
            </a:r>
            <a:r>
              <a:rPr sz="5150" u="none" spc="-90" dirty="0">
                <a:solidFill>
                  <a:srgbClr val="000000"/>
                </a:solidFill>
              </a:rPr>
              <a:t>a</a:t>
            </a:r>
            <a:r>
              <a:rPr sz="5150" u="none" dirty="0">
                <a:solidFill>
                  <a:srgbClr val="000000"/>
                </a:solidFill>
              </a:rPr>
              <a:t> </a:t>
            </a:r>
            <a:r>
              <a:rPr sz="5150" u="none" spc="165" dirty="0">
                <a:solidFill>
                  <a:srgbClr val="000000"/>
                </a:solidFill>
              </a:rPr>
              <a:t>two</a:t>
            </a:r>
            <a:r>
              <a:rPr sz="5150" u="none" dirty="0">
                <a:solidFill>
                  <a:srgbClr val="000000"/>
                </a:solidFill>
              </a:rPr>
              <a:t> </a:t>
            </a:r>
            <a:r>
              <a:rPr sz="5150" u="none" spc="80" dirty="0">
                <a:solidFill>
                  <a:srgbClr val="000000"/>
                </a:solidFill>
              </a:rPr>
              <a:t>step</a:t>
            </a:r>
            <a:r>
              <a:rPr sz="5150" u="none" dirty="0">
                <a:solidFill>
                  <a:srgbClr val="000000"/>
                </a:solidFill>
              </a:rPr>
              <a:t> </a:t>
            </a:r>
            <a:r>
              <a:rPr sz="5150" u="none" spc="50" dirty="0">
                <a:solidFill>
                  <a:srgbClr val="000000"/>
                </a:solidFill>
              </a:rPr>
              <a:t>process</a:t>
            </a:r>
            <a:endParaRPr sz="5150"/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90473" y="3289416"/>
            <a:ext cx="623443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9225" spc="-1267" baseline="-9485" dirty="0">
                <a:solidFill>
                  <a:srgbClr val="00882B"/>
                </a:solidFill>
                <a:latin typeface="Verdana"/>
                <a:cs typeface="Verdana"/>
              </a:rPr>
              <a:t>1</a:t>
            </a:r>
            <a:r>
              <a:rPr sz="9225" spc="412" baseline="-9485" dirty="0">
                <a:solidFill>
                  <a:srgbClr val="00882B"/>
                </a:solidFill>
                <a:latin typeface="Verdana"/>
                <a:cs typeface="Verdana"/>
              </a:rPr>
              <a:t> </a:t>
            </a:r>
            <a:r>
              <a:rPr sz="4100" b="1" spc="25" dirty="0">
                <a:solidFill>
                  <a:srgbClr val="00882B"/>
                </a:solidFill>
                <a:latin typeface="Arial"/>
                <a:cs typeface="Arial"/>
              </a:rPr>
              <a:t>Reactive</a:t>
            </a:r>
            <a:r>
              <a:rPr sz="4100" b="1" spc="5" dirty="0">
                <a:solidFill>
                  <a:srgbClr val="00882B"/>
                </a:solidFill>
                <a:latin typeface="Arial"/>
                <a:cs typeface="Arial"/>
              </a:rPr>
              <a:t> </a:t>
            </a:r>
            <a:r>
              <a:rPr sz="4100" b="1" spc="-30" dirty="0">
                <a:solidFill>
                  <a:srgbClr val="00882B"/>
                </a:solidFill>
                <a:latin typeface="Arial"/>
                <a:cs typeface="Arial"/>
              </a:rPr>
              <a:t>values</a:t>
            </a:r>
            <a:r>
              <a:rPr sz="4100" b="1" spc="5" dirty="0">
                <a:solidFill>
                  <a:srgbClr val="00882B"/>
                </a:solidFill>
                <a:latin typeface="Arial"/>
                <a:cs typeface="Arial"/>
              </a:rPr>
              <a:t> </a:t>
            </a:r>
            <a:r>
              <a:rPr sz="4100" b="1" spc="-30" dirty="0">
                <a:solidFill>
                  <a:srgbClr val="00882B"/>
                </a:solidFill>
                <a:latin typeface="Arial"/>
                <a:cs typeface="Arial"/>
              </a:rPr>
              <a:t>notify</a:t>
            </a:r>
            <a:endParaRPr sz="41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15383" y="4183832"/>
            <a:ext cx="5267325" cy="10541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110"/>
              </a:spcBef>
            </a:pPr>
            <a:r>
              <a:rPr sz="3350" spc="30" dirty="0">
                <a:solidFill>
                  <a:srgbClr val="53585F"/>
                </a:solidFill>
                <a:latin typeface="Arial"/>
                <a:cs typeface="Arial"/>
              </a:rPr>
              <a:t>the</a:t>
            </a:r>
            <a:r>
              <a:rPr sz="3350" spc="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350" spc="50" dirty="0">
                <a:solidFill>
                  <a:srgbClr val="53585F"/>
                </a:solidFill>
                <a:latin typeface="Arial"/>
                <a:cs typeface="Arial"/>
              </a:rPr>
              <a:t>functions</a:t>
            </a:r>
            <a:r>
              <a:rPr sz="3350" spc="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350" spc="55" dirty="0">
                <a:solidFill>
                  <a:srgbClr val="53585F"/>
                </a:solidFill>
                <a:latin typeface="Arial"/>
                <a:cs typeface="Arial"/>
              </a:rPr>
              <a:t>that</a:t>
            </a:r>
            <a:r>
              <a:rPr sz="3350" spc="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350" spc="-10" dirty="0">
                <a:solidFill>
                  <a:srgbClr val="53585F"/>
                </a:solidFill>
                <a:latin typeface="Arial"/>
                <a:cs typeface="Arial"/>
              </a:rPr>
              <a:t>use</a:t>
            </a:r>
            <a:r>
              <a:rPr sz="3350" spc="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350" spc="45" dirty="0">
                <a:solidFill>
                  <a:srgbClr val="53585F"/>
                </a:solidFill>
                <a:latin typeface="Arial"/>
                <a:cs typeface="Arial"/>
              </a:rPr>
              <a:t>them </a:t>
            </a:r>
            <a:r>
              <a:rPr sz="3350" spc="-919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350" spc="30" dirty="0">
                <a:solidFill>
                  <a:srgbClr val="53585F"/>
                </a:solidFill>
                <a:latin typeface="Arial"/>
                <a:cs typeface="Arial"/>
              </a:rPr>
              <a:t>when</a:t>
            </a:r>
            <a:r>
              <a:rPr sz="3350" spc="-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350" spc="25" dirty="0">
                <a:solidFill>
                  <a:srgbClr val="53585F"/>
                </a:solidFill>
                <a:latin typeface="Arial"/>
                <a:cs typeface="Arial"/>
              </a:rPr>
              <a:t>they</a:t>
            </a:r>
            <a:r>
              <a:rPr sz="3350" spc="-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350" spc="55" dirty="0">
                <a:solidFill>
                  <a:srgbClr val="53585F"/>
                </a:solidFill>
                <a:latin typeface="Arial"/>
                <a:cs typeface="Arial"/>
              </a:rPr>
              <a:t>become</a:t>
            </a:r>
            <a:r>
              <a:rPr sz="3350" spc="-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350" spc="20" dirty="0">
                <a:solidFill>
                  <a:srgbClr val="53585F"/>
                </a:solidFill>
                <a:latin typeface="Arial"/>
                <a:cs typeface="Arial"/>
              </a:rPr>
              <a:t>invalid</a:t>
            </a:r>
            <a:endParaRPr sz="33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250025" y="3072008"/>
            <a:ext cx="6854190" cy="8236584"/>
            <a:chOff x="13250025" y="3072008"/>
            <a:chExt cx="6854190" cy="823658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50025" y="3072008"/>
              <a:ext cx="6854074" cy="823654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51927" y="4139850"/>
              <a:ext cx="3884698" cy="1095591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6628070" y="4848006"/>
            <a:ext cx="5864225" cy="5183505"/>
            <a:chOff x="6628070" y="4848006"/>
            <a:chExt cx="5864225" cy="5183505"/>
          </a:xfrm>
        </p:grpSpPr>
        <p:sp>
          <p:nvSpPr>
            <p:cNvPr id="6" name="object 6"/>
            <p:cNvSpPr/>
            <p:nvPr/>
          </p:nvSpPr>
          <p:spPr>
            <a:xfrm>
              <a:off x="9559918" y="4868961"/>
              <a:ext cx="0" cy="3288029"/>
            </a:xfrm>
            <a:custGeom>
              <a:avLst/>
              <a:gdLst/>
              <a:ahLst/>
              <a:cxnLst/>
              <a:rect l="l" t="t" r="r" b="b"/>
              <a:pathLst>
                <a:path h="3288029">
                  <a:moveTo>
                    <a:pt x="0" y="3287858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28070" y="8083523"/>
              <a:ext cx="5864225" cy="1948180"/>
            </a:xfrm>
            <a:custGeom>
              <a:avLst/>
              <a:gdLst/>
              <a:ahLst/>
              <a:cxnLst/>
              <a:rect l="l" t="t" r="r" b="b"/>
              <a:pathLst>
                <a:path w="5864225" h="1948179">
                  <a:moveTo>
                    <a:pt x="5414714" y="0"/>
                  </a:moveTo>
                  <a:lnTo>
                    <a:pt x="456189" y="0"/>
                  </a:lnTo>
                  <a:lnTo>
                    <a:pt x="409753" y="2353"/>
                  </a:lnTo>
                  <a:lnTo>
                    <a:pt x="364612" y="9258"/>
                  </a:lnTo>
                  <a:lnTo>
                    <a:pt x="320999" y="20486"/>
                  </a:lnTo>
                  <a:lnTo>
                    <a:pt x="279150" y="35804"/>
                  </a:lnTo>
                  <a:lnTo>
                    <a:pt x="239299" y="54983"/>
                  </a:lnTo>
                  <a:lnTo>
                    <a:pt x="201682" y="77792"/>
                  </a:lnTo>
                  <a:lnTo>
                    <a:pt x="166532" y="104000"/>
                  </a:lnTo>
                  <a:lnTo>
                    <a:pt x="134086" y="133376"/>
                  </a:lnTo>
                  <a:lnTo>
                    <a:pt x="104577" y="165691"/>
                  </a:lnTo>
                  <a:lnTo>
                    <a:pt x="78241" y="200712"/>
                  </a:lnTo>
                  <a:lnTo>
                    <a:pt x="55312" y="238209"/>
                  </a:lnTo>
                  <a:lnTo>
                    <a:pt x="36026" y="277953"/>
                  </a:lnTo>
                  <a:lnTo>
                    <a:pt x="20617" y="319711"/>
                  </a:lnTo>
                  <a:lnTo>
                    <a:pt x="9319" y="363254"/>
                  </a:lnTo>
                  <a:lnTo>
                    <a:pt x="2369" y="408350"/>
                  </a:lnTo>
                  <a:lnTo>
                    <a:pt x="0" y="454770"/>
                  </a:lnTo>
                  <a:lnTo>
                    <a:pt x="2277" y="1493232"/>
                  </a:lnTo>
                  <a:lnTo>
                    <a:pt x="4620" y="1539646"/>
                  </a:lnTo>
                  <a:lnTo>
                    <a:pt x="11499" y="1584729"/>
                  </a:lnTo>
                  <a:lnTo>
                    <a:pt x="22684" y="1628251"/>
                  </a:lnTo>
                  <a:lnTo>
                    <a:pt x="37948" y="1669983"/>
                  </a:lnTo>
                  <a:lnTo>
                    <a:pt x="57062" y="1709695"/>
                  </a:lnTo>
                  <a:lnTo>
                    <a:pt x="79798" y="1747157"/>
                  </a:lnTo>
                  <a:lnTo>
                    <a:pt x="105928" y="1782141"/>
                  </a:lnTo>
                  <a:lnTo>
                    <a:pt x="135225" y="1814416"/>
                  </a:lnTo>
                  <a:lnTo>
                    <a:pt x="167459" y="1843753"/>
                  </a:lnTo>
                  <a:lnTo>
                    <a:pt x="202402" y="1869923"/>
                  </a:lnTo>
                  <a:lnTo>
                    <a:pt x="239827" y="1892697"/>
                  </a:lnTo>
                  <a:lnTo>
                    <a:pt x="279506" y="1911845"/>
                  </a:lnTo>
                  <a:lnTo>
                    <a:pt x="321209" y="1927136"/>
                  </a:lnTo>
                  <a:lnTo>
                    <a:pt x="364710" y="1938343"/>
                  </a:lnTo>
                  <a:lnTo>
                    <a:pt x="409779" y="1945236"/>
                  </a:lnTo>
                  <a:lnTo>
                    <a:pt x="456189" y="1947584"/>
                  </a:lnTo>
                  <a:lnTo>
                    <a:pt x="5414714" y="1947584"/>
                  </a:lnTo>
                  <a:lnTo>
                    <a:pt x="5464109" y="1944915"/>
                  </a:lnTo>
                  <a:lnTo>
                    <a:pt x="5511848" y="1937093"/>
                  </a:lnTo>
                  <a:lnTo>
                    <a:pt x="5557671" y="1924398"/>
                  </a:lnTo>
                  <a:lnTo>
                    <a:pt x="5601318" y="1907106"/>
                  </a:lnTo>
                  <a:lnTo>
                    <a:pt x="5642532" y="1885497"/>
                  </a:lnTo>
                  <a:lnTo>
                    <a:pt x="5681051" y="1859850"/>
                  </a:lnTo>
                  <a:lnTo>
                    <a:pt x="5716617" y="1830443"/>
                  </a:lnTo>
                  <a:lnTo>
                    <a:pt x="5748970" y="1797553"/>
                  </a:lnTo>
                  <a:lnTo>
                    <a:pt x="5777851" y="1761461"/>
                  </a:lnTo>
                  <a:lnTo>
                    <a:pt x="5803000" y="1722443"/>
                  </a:lnTo>
                  <a:lnTo>
                    <a:pt x="5824159" y="1680780"/>
                  </a:lnTo>
                  <a:lnTo>
                    <a:pt x="5841067" y="1636748"/>
                  </a:lnTo>
                  <a:lnTo>
                    <a:pt x="5853465" y="1590627"/>
                  </a:lnTo>
                  <a:lnTo>
                    <a:pt x="5861095" y="1542696"/>
                  </a:lnTo>
                  <a:lnTo>
                    <a:pt x="5863695" y="1493232"/>
                  </a:lnTo>
                  <a:lnTo>
                    <a:pt x="5863695" y="454770"/>
                  </a:lnTo>
                  <a:lnTo>
                    <a:pt x="5861095" y="405300"/>
                  </a:lnTo>
                  <a:lnTo>
                    <a:pt x="5853465" y="357353"/>
                  </a:lnTo>
                  <a:lnTo>
                    <a:pt x="5841067" y="311209"/>
                  </a:lnTo>
                  <a:lnTo>
                    <a:pt x="5824159" y="267148"/>
                  </a:lnTo>
                  <a:lnTo>
                    <a:pt x="5803000" y="225449"/>
                  </a:lnTo>
                  <a:lnTo>
                    <a:pt x="5777851" y="186393"/>
                  </a:lnTo>
                  <a:lnTo>
                    <a:pt x="5748970" y="150260"/>
                  </a:lnTo>
                  <a:lnTo>
                    <a:pt x="5716617" y="117329"/>
                  </a:lnTo>
                  <a:lnTo>
                    <a:pt x="5681051" y="87880"/>
                  </a:lnTo>
                  <a:lnTo>
                    <a:pt x="5642532" y="62194"/>
                  </a:lnTo>
                  <a:lnTo>
                    <a:pt x="5601318" y="40551"/>
                  </a:lnTo>
                  <a:lnTo>
                    <a:pt x="5557671" y="23230"/>
                  </a:lnTo>
                  <a:lnTo>
                    <a:pt x="5511848" y="10511"/>
                  </a:lnTo>
                  <a:lnTo>
                    <a:pt x="5464109" y="2674"/>
                  </a:lnTo>
                  <a:lnTo>
                    <a:pt x="5414714" y="0"/>
                  </a:lnTo>
                  <a:close/>
                </a:path>
              </a:pathLst>
            </a:custGeom>
            <a:solidFill>
              <a:srgbClr val="78AA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686397" y="8307696"/>
            <a:ext cx="5635625" cy="1407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0050" marR="5080" indent="-376555">
              <a:lnSpc>
                <a:spcPct val="112000"/>
              </a:lnSpc>
              <a:spcBef>
                <a:spcPts val="95"/>
              </a:spcBef>
            </a:pPr>
            <a:r>
              <a:rPr sz="2700" spc="5" dirty="0">
                <a:solidFill>
                  <a:srgbClr val="FFFFFF"/>
                </a:solidFill>
                <a:latin typeface="Courier New"/>
                <a:cs typeface="Courier New"/>
              </a:rPr>
              <a:t>output$hist </a:t>
            </a:r>
            <a:r>
              <a:rPr sz="2700" spc="10" dirty="0">
                <a:solidFill>
                  <a:srgbClr val="FFFFFF"/>
                </a:solidFill>
                <a:latin typeface="Courier New"/>
                <a:cs typeface="Courier New"/>
              </a:rPr>
              <a:t>&lt;- </a:t>
            </a:r>
            <a:r>
              <a:rPr sz="2700" spc="5" dirty="0">
                <a:solidFill>
                  <a:srgbClr val="FFFFFF"/>
                </a:solidFill>
                <a:latin typeface="Courier New"/>
                <a:cs typeface="Courier New"/>
              </a:rPr>
              <a:t>renderPlot({ </a:t>
            </a:r>
            <a:r>
              <a:rPr sz="2700" spc="-16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700" spc="5" dirty="0">
                <a:solidFill>
                  <a:srgbClr val="FFFFFF"/>
                </a:solidFill>
                <a:latin typeface="Courier New"/>
                <a:cs typeface="Courier New"/>
              </a:rPr>
              <a:t>hist(rnorm(input$num))</a:t>
            </a:r>
            <a:endParaRPr sz="27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700" spc="10" dirty="0">
                <a:solidFill>
                  <a:srgbClr val="FFFFFF"/>
                </a:solidFill>
                <a:latin typeface="Courier New"/>
                <a:cs typeface="Courier New"/>
              </a:rPr>
              <a:t>})</a:t>
            </a:r>
            <a:endParaRPr sz="2700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554727" y="3937053"/>
            <a:ext cx="6010910" cy="6167755"/>
            <a:chOff x="6554727" y="3937053"/>
            <a:chExt cx="6010910" cy="6167755"/>
          </a:xfrm>
        </p:grpSpPr>
        <p:sp>
          <p:nvSpPr>
            <p:cNvPr id="10" name="object 10"/>
            <p:cNvSpPr/>
            <p:nvPr/>
          </p:nvSpPr>
          <p:spPr>
            <a:xfrm>
              <a:off x="6628070" y="8083523"/>
              <a:ext cx="5864225" cy="1948180"/>
            </a:xfrm>
            <a:custGeom>
              <a:avLst/>
              <a:gdLst/>
              <a:ahLst/>
              <a:cxnLst/>
              <a:rect l="l" t="t" r="r" b="b"/>
              <a:pathLst>
                <a:path w="5864225" h="1948179">
                  <a:moveTo>
                    <a:pt x="3601" y="1493231"/>
                  </a:moveTo>
                  <a:lnTo>
                    <a:pt x="0" y="454770"/>
                  </a:lnTo>
                  <a:lnTo>
                    <a:pt x="2383" y="408350"/>
                  </a:lnTo>
                  <a:lnTo>
                    <a:pt x="9376" y="363254"/>
                  </a:lnTo>
                  <a:lnTo>
                    <a:pt x="20739" y="319711"/>
                  </a:lnTo>
                  <a:lnTo>
                    <a:pt x="36233" y="277953"/>
                  </a:lnTo>
                  <a:lnTo>
                    <a:pt x="55620" y="238209"/>
                  </a:lnTo>
                  <a:lnTo>
                    <a:pt x="78660" y="200712"/>
                  </a:lnTo>
                  <a:lnTo>
                    <a:pt x="105116" y="165691"/>
                  </a:lnTo>
                  <a:lnTo>
                    <a:pt x="134748" y="133377"/>
                  </a:lnTo>
                  <a:lnTo>
                    <a:pt x="167318" y="104000"/>
                  </a:lnTo>
                  <a:lnTo>
                    <a:pt x="202587" y="77792"/>
                  </a:lnTo>
                  <a:lnTo>
                    <a:pt x="240316" y="54983"/>
                  </a:lnTo>
                  <a:lnTo>
                    <a:pt x="280267" y="35804"/>
                  </a:lnTo>
                  <a:lnTo>
                    <a:pt x="322201" y="20486"/>
                  </a:lnTo>
                  <a:lnTo>
                    <a:pt x="365879" y="9258"/>
                  </a:lnTo>
                  <a:lnTo>
                    <a:pt x="411062" y="2353"/>
                  </a:lnTo>
                  <a:lnTo>
                    <a:pt x="457513" y="0"/>
                  </a:lnTo>
                  <a:lnTo>
                    <a:pt x="5413385" y="0"/>
                  </a:lnTo>
                  <a:lnTo>
                    <a:pt x="5462798" y="2674"/>
                  </a:lnTo>
                  <a:lnTo>
                    <a:pt x="5510585" y="10511"/>
                  </a:lnTo>
                  <a:lnTo>
                    <a:pt x="5556482" y="23230"/>
                  </a:lnTo>
                  <a:lnTo>
                    <a:pt x="5600225" y="40551"/>
                  </a:lnTo>
                  <a:lnTo>
                    <a:pt x="5641550" y="62194"/>
                  </a:lnTo>
                  <a:lnTo>
                    <a:pt x="5680192" y="87880"/>
                  </a:lnTo>
                  <a:lnTo>
                    <a:pt x="5715888" y="117329"/>
                  </a:lnTo>
                  <a:lnTo>
                    <a:pt x="5748374" y="150260"/>
                  </a:lnTo>
                  <a:lnTo>
                    <a:pt x="5777385" y="186393"/>
                  </a:lnTo>
                  <a:lnTo>
                    <a:pt x="5802657" y="225449"/>
                  </a:lnTo>
                  <a:lnTo>
                    <a:pt x="5823926" y="267148"/>
                  </a:lnTo>
                  <a:lnTo>
                    <a:pt x="5840929" y="311209"/>
                  </a:lnTo>
                  <a:lnTo>
                    <a:pt x="5853401" y="357353"/>
                  </a:lnTo>
                  <a:lnTo>
                    <a:pt x="5861078" y="405300"/>
                  </a:lnTo>
                  <a:lnTo>
                    <a:pt x="5863695" y="454770"/>
                  </a:lnTo>
                  <a:lnTo>
                    <a:pt x="5863695" y="1493231"/>
                  </a:lnTo>
                  <a:lnTo>
                    <a:pt x="5861078" y="1542695"/>
                  </a:lnTo>
                  <a:lnTo>
                    <a:pt x="5853401" y="1590627"/>
                  </a:lnTo>
                  <a:lnTo>
                    <a:pt x="5840929" y="1636748"/>
                  </a:lnTo>
                  <a:lnTo>
                    <a:pt x="5823926" y="1680780"/>
                  </a:lnTo>
                  <a:lnTo>
                    <a:pt x="5802657" y="1722443"/>
                  </a:lnTo>
                  <a:lnTo>
                    <a:pt x="5777385" y="1761461"/>
                  </a:lnTo>
                  <a:lnTo>
                    <a:pt x="5748374" y="1797553"/>
                  </a:lnTo>
                  <a:lnTo>
                    <a:pt x="5715888" y="1830443"/>
                  </a:lnTo>
                  <a:lnTo>
                    <a:pt x="5680192" y="1859850"/>
                  </a:lnTo>
                  <a:lnTo>
                    <a:pt x="5641550" y="1885498"/>
                  </a:lnTo>
                  <a:lnTo>
                    <a:pt x="5600225" y="1907106"/>
                  </a:lnTo>
                  <a:lnTo>
                    <a:pt x="5556482" y="1924398"/>
                  </a:lnTo>
                  <a:lnTo>
                    <a:pt x="5510585" y="1937094"/>
                  </a:lnTo>
                  <a:lnTo>
                    <a:pt x="5462798" y="1944915"/>
                  </a:lnTo>
                  <a:lnTo>
                    <a:pt x="5413385" y="1947585"/>
                  </a:lnTo>
                  <a:lnTo>
                    <a:pt x="457513" y="1947585"/>
                  </a:lnTo>
                  <a:lnTo>
                    <a:pt x="411103" y="1945236"/>
                  </a:lnTo>
                  <a:lnTo>
                    <a:pt x="366034" y="1938344"/>
                  </a:lnTo>
                  <a:lnTo>
                    <a:pt x="322533" y="1927137"/>
                  </a:lnTo>
                  <a:lnTo>
                    <a:pt x="280830" y="1911845"/>
                  </a:lnTo>
                  <a:lnTo>
                    <a:pt x="241152" y="1892697"/>
                  </a:lnTo>
                  <a:lnTo>
                    <a:pt x="203727" y="1869924"/>
                  </a:lnTo>
                  <a:lnTo>
                    <a:pt x="168783" y="1843753"/>
                  </a:lnTo>
                  <a:lnTo>
                    <a:pt x="136549" y="1814416"/>
                  </a:lnTo>
                  <a:lnTo>
                    <a:pt x="107253" y="1782141"/>
                  </a:lnTo>
                  <a:lnTo>
                    <a:pt x="81122" y="1747157"/>
                  </a:lnTo>
                  <a:lnTo>
                    <a:pt x="58386" y="1709695"/>
                  </a:lnTo>
                  <a:lnTo>
                    <a:pt x="39272" y="1669983"/>
                  </a:lnTo>
                  <a:lnTo>
                    <a:pt x="24008" y="1628251"/>
                  </a:lnTo>
                  <a:lnTo>
                    <a:pt x="12823" y="1584729"/>
                  </a:lnTo>
                  <a:lnTo>
                    <a:pt x="5945" y="1539646"/>
                  </a:lnTo>
                  <a:lnTo>
                    <a:pt x="3601" y="1493231"/>
                  </a:lnTo>
                  <a:close/>
                </a:path>
              </a:pathLst>
            </a:custGeom>
            <a:ln w="146592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326371" y="4934715"/>
              <a:ext cx="474345" cy="3086100"/>
            </a:xfrm>
            <a:custGeom>
              <a:avLst/>
              <a:gdLst/>
              <a:ahLst/>
              <a:cxnLst/>
              <a:rect l="l" t="t" r="r" b="b"/>
              <a:pathLst>
                <a:path w="474345" h="3086100">
                  <a:moveTo>
                    <a:pt x="359197" y="436848"/>
                  </a:moveTo>
                  <a:lnTo>
                    <a:pt x="107896" y="436848"/>
                  </a:lnTo>
                  <a:lnTo>
                    <a:pt x="107896" y="3085982"/>
                  </a:lnTo>
                  <a:lnTo>
                    <a:pt x="359197" y="3085982"/>
                  </a:lnTo>
                  <a:lnTo>
                    <a:pt x="359197" y="436848"/>
                  </a:lnTo>
                  <a:close/>
                </a:path>
                <a:path w="474345" h="3086100">
                  <a:moveTo>
                    <a:pt x="237149" y="0"/>
                  </a:moveTo>
                  <a:lnTo>
                    <a:pt x="0" y="436848"/>
                  </a:lnTo>
                  <a:lnTo>
                    <a:pt x="474298" y="436848"/>
                  </a:lnTo>
                  <a:lnTo>
                    <a:pt x="237149" y="0"/>
                  </a:lnTo>
                  <a:close/>
                </a:path>
              </a:pathLst>
            </a:custGeom>
            <a:solidFill>
              <a:srgbClr val="53585F">
                <a:alpha val="68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92940" y="3937053"/>
              <a:ext cx="2534285" cy="932180"/>
            </a:xfrm>
            <a:custGeom>
              <a:avLst/>
              <a:gdLst/>
              <a:ahLst/>
              <a:cxnLst/>
              <a:rect l="l" t="t" r="r" b="b"/>
              <a:pathLst>
                <a:path w="2534284" h="932179">
                  <a:moveTo>
                    <a:pt x="2385194" y="0"/>
                  </a:moveTo>
                  <a:lnTo>
                    <a:pt x="155965" y="0"/>
                  </a:lnTo>
                  <a:lnTo>
                    <a:pt x="107308" y="8326"/>
                  </a:lnTo>
                  <a:lnTo>
                    <a:pt x="64574" y="31302"/>
                  </a:lnTo>
                  <a:lnTo>
                    <a:pt x="30572" y="65918"/>
                  </a:lnTo>
                  <a:lnTo>
                    <a:pt x="8111" y="109166"/>
                  </a:lnTo>
                  <a:lnTo>
                    <a:pt x="0" y="158039"/>
                  </a:lnTo>
                  <a:lnTo>
                    <a:pt x="3017" y="783188"/>
                  </a:lnTo>
                  <a:lnTo>
                    <a:pt x="10815" y="831092"/>
                  </a:lnTo>
                  <a:lnTo>
                    <a:pt x="32527" y="872029"/>
                  </a:lnTo>
                  <a:lnTo>
                    <a:pt x="65636" y="903887"/>
                  </a:lnTo>
                  <a:lnTo>
                    <a:pt x="107622" y="924551"/>
                  </a:lnTo>
                  <a:lnTo>
                    <a:pt x="155965" y="931908"/>
                  </a:lnTo>
                  <a:lnTo>
                    <a:pt x="2385194" y="931908"/>
                  </a:lnTo>
                  <a:lnTo>
                    <a:pt x="2433101" y="924551"/>
                  </a:lnTo>
                  <a:lnTo>
                    <a:pt x="2474048" y="903887"/>
                  </a:lnTo>
                  <a:lnTo>
                    <a:pt x="2505917" y="872029"/>
                  </a:lnTo>
                  <a:lnTo>
                    <a:pt x="2526592" y="831092"/>
                  </a:lnTo>
                  <a:lnTo>
                    <a:pt x="2533954" y="783188"/>
                  </a:lnTo>
                  <a:lnTo>
                    <a:pt x="2533954" y="158039"/>
                  </a:lnTo>
                  <a:lnTo>
                    <a:pt x="2526592" y="109166"/>
                  </a:lnTo>
                  <a:lnTo>
                    <a:pt x="2505917" y="65918"/>
                  </a:lnTo>
                  <a:lnTo>
                    <a:pt x="2474048" y="31302"/>
                  </a:lnTo>
                  <a:lnTo>
                    <a:pt x="2433101" y="8326"/>
                  </a:lnTo>
                  <a:lnTo>
                    <a:pt x="2385194" y="0"/>
                  </a:lnTo>
                  <a:close/>
                </a:path>
              </a:pathLst>
            </a:custGeom>
            <a:solidFill>
              <a:srgbClr val="008F00">
                <a:alpha val="68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04608" y="4140052"/>
            <a:ext cx="211836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dirty="0">
                <a:solidFill>
                  <a:srgbClr val="FFFFFF"/>
                </a:solidFill>
                <a:latin typeface="Courier New"/>
                <a:cs typeface="Courier New"/>
              </a:rPr>
              <a:t>input$num</a:t>
            </a:r>
            <a:endParaRPr sz="305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292941" y="3937052"/>
            <a:ext cx="2534285" cy="932180"/>
          </a:xfrm>
          <a:custGeom>
            <a:avLst/>
            <a:gdLst/>
            <a:ahLst/>
            <a:cxnLst/>
            <a:rect l="l" t="t" r="r" b="b"/>
            <a:pathLst>
              <a:path w="2534284" h="932179">
                <a:moveTo>
                  <a:pt x="3018" y="783189"/>
                </a:moveTo>
                <a:lnTo>
                  <a:pt x="0" y="158039"/>
                </a:lnTo>
                <a:lnTo>
                  <a:pt x="8111" y="109166"/>
                </a:lnTo>
                <a:lnTo>
                  <a:pt x="30572" y="65917"/>
                </a:lnTo>
                <a:lnTo>
                  <a:pt x="64574" y="31302"/>
                </a:lnTo>
                <a:lnTo>
                  <a:pt x="107309" y="8326"/>
                </a:lnTo>
                <a:lnTo>
                  <a:pt x="155966" y="0"/>
                </a:lnTo>
                <a:lnTo>
                  <a:pt x="2385193" y="0"/>
                </a:lnTo>
                <a:lnTo>
                  <a:pt x="2433100" y="8326"/>
                </a:lnTo>
                <a:lnTo>
                  <a:pt x="2474048" y="31302"/>
                </a:lnTo>
                <a:lnTo>
                  <a:pt x="2505917" y="65917"/>
                </a:lnTo>
                <a:lnTo>
                  <a:pt x="2526591" y="109166"/>
                </a:lnTo>
                <a:lnTo>
                  <a:pt x="2533953" y="158039"/>
                </a:lnTo>
                <a:lnTo>
                  <a:pt x="2533953" y="783189"/>
                </a:lnTo>
                <a:lnTo>
                  <a:pt x="2526591" y="831092"/>
                </a:lnTo>
                <a:lnTo>
                  <a:pt x="2505917" y="872029"/>
                </a:lnTo>
                <a:lnTo>
                  <a:pt x="2474048" y="903887"/>
                </a:lnTo>
                <a:lnTo>
                  <a:pt x="2433100" y="924551"/>
                </a:lnTo>
                <a:lnTo>
                  <a:pt x="2385193" y="931908"/>
                </a:lnTo>
                <a:lnTo>
                  <a:pt x="155966" y="931908"/>
                </a:lnTo>
                <a:lnTo>
                  <a:pt x="107623" y="924551"/>
                </a:lnTo>
                <a:lnTo>
                  <a:pt x="65637" y="903887"/>
                </a:lnTo>
                <a:lnTo>
                  <a:pt x="32528" y="872029"/>
                </a:lnTo>
                <a:lnTo>
                  <a:pt x="10815" y="831092"/>
                </a:lnTo>
                <a:lnTo>
                  <a:pt x="3018" y="783189"/>
                </a:lnTo>
                <a:close/>
              </a:path>
            </a:pathLst>
          </a:custGeom>
          <a:ln w="1465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13246937" y="3072008"/>
            <a:ext cx="6857365" cy="8236584"/>
            <a:chOff x="13246937" y="3072008"/>
            <a:chExt cx="6857365" cy="8236584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46937" y="3072008"/>
              <a:ext cx="6857163" cy="823654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46054" y="4139850"/>
              <a:ext cx="3890572" cy="109559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55875" y="5402976"/>
              <a:ext cx="4891997" cy="4992404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456198" y="1164434"/>
            <a:ext cx="13149580" cy="81406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150" u="none" spc="-10" dirty="0">
                <a:solidFill>
                  <a:srgbClr val="000000"/>
                </a:solidFill>
              </a:rPr>
              <a:t>Think</a:t>
            </a:r>
            <a:r>
              <a:rPr sz="5150" u="none" dirty="0">
                <a:solidFill>
                  <a:srgbClr val="000000"/>
                </a:solidFill>
              </a:rPr>
              <a:t> </a:t>
            </a:r>
            <a:r>
              <a:rPr sz="5150" u="none" spc="100" dirty="0">
                <a:solidFill>
                  <a:srgbClr val="000000"/>
                </a:solidFill>
              </a:rPr>
              <a:t>of</a:t>
            </a:r>
            <a:r>
              <a:rPr sz="5150" u="none" spc="-5" dirty="0">
                <a:solidFill>
                  <a:srgbClr val="000000"/>
                </a:solidFill>
              </a:rPr>
              <a:t> </a:t>
            </a:r>
            <a:r>
              <a:rPr sz="5150" u="none" spc="35" dirty="0">
                <a:solidFill>
                  <a:srgbClr val="000000"/>
                </a:solidFill>
              </a:rPr>
              <a:t>reactivity</a:t>
            </a:r>
            <a:r>
              <a:rPr sz="5150" u="none" dirty="0">
                <a:solidFill>
                  <a:srgbClr val="000000"/>
                </a:solidFill>
              </a:rPr>
              <a:t> </a:t>
            </a:r>
            <a:r>
              <a:rPr sz="5150" u="none" spc="5" dirty="0">
                <a:solidFill>
                  <a:srgbClr val="000000"/>
                </a:solidFill>
              </a:rPr>
              <a:t>in</a:t>
            </a:r>
            <a:r>
              <a:rPr sz="5150" u="none" dirty="0">
                <a:solidFill>
                  <a:srgbClr val="000000"/>
                </a:solidFill>
              </a:rPr>
              <a:t> </a:t>
            </a:r>
            <a:r>
              <a:rPr sz="5150" u="none" spc="-180" dirty="0">
                <a:solidFill>
                  <a:srgbClr val="000000"/>
                </a:solidFill>
              </a:rPr>
              <a:t>R</a:t>
            </a:r>
            <a:r>
              <a:rPr sz="5150" u="none" dirty="0">
                <a:solidFill>
                  <a:srgbClr val="000000"/>
                </a:solidFill>
              </a:rPr>
              <a:t> </a:t>
            </a:r>
            <a:r>
              <a:rPr sz="5150" u="none" spc="-40" dirty="0">
                <a:solidFill>
                  <a:srgbClr val="000000"/>
                </a:solidFill>
              </a:rPr>
              <a:t>as</a:t>
            </a:r>
            <a:r>
              <a:rPr sz="5150" u="none" dirty="0">
                <a:solidFill>
                  <a:srgbClr val="000000"/>
                </a:solidFill>
              </a:rPr>
              <a:t> </a:t>
            </a:r>
            <a:r>
              <a:rPr sz="5150" u="none" spc="-90" dirty="0">
                <a:solidFill>
                  <a:srgbClr val="000000"/>
                </a:solidFill>
              </a:rPr>
              <a:t>a</a:t>
            </a:r>
            <a:r>
              <a:rPr sz="5150" u="none" dirty="0">
                <a:solidFill>
                  <a:srgbClr val="000000"/>
                </a:solidFill>
              </a:rPr>
              <a:t> </a:t>
            </a:r>
            <a:r>
              <a:rPr sz="5150" u="none" spc="165" dirty="0">
                <a:solidFill>
                  <a:srgbClr val="000000"/>
                </a:solidFill>
              </a:rPr>
              <a:t>two</a:t>
            </a:r>
            <a:r>
              <a:rPr sz="5150" u="none" dirty="0">
                <a:solidFill>
                  <a:srgbClr val="000000"/>
                </a:solidFill>
              </a:rPr>
              <a:t> </a:t>
            </a:r>
            <a:r>
              <a:rPr sz="5150" u="none" spc="80" dirty="0">
                <a:solidFill>
                  <a:srgbClr val="000000"/>
                </a:solidFill>
              </a:rPr>
              <a:t>step</a:t>
            </a:r>
            <a:r>
              <a:rPr sz="5150" u="none" dirty="0">
                <a:solidFill>
                  <a:srgbClr val="000000"/>
                </a:solidFill>
              </a:rPr>
              <a:t> </a:t>
            </a:r>
            <a:r>
              <a:rPr sz="5150" u="none" spc="50" dirty="0">
                <a:solidFill>
                  <a:srgbClr val="000000"/>
                </a:solidFill>
              </a:rPr>
              <a:t>process</a:t>
            </a:r>
            <a:endParaRPr sz="5150"/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290473" y="3289416"/>
            <a:ext cx="6234430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9225" spc="-1267" baseline="-9485" dirty="0">
                <a:solidFill>
                  <a:srgbClr val="00882B"/>
                </a:solidFill>
                <a:latin typeface="Verdana"/>
                <a:cs typeface="Verdana"/>
              </a:rPr>
              <a:t>1</a:t>
            </a:r>
            <a:r>
              <a:rPr sz="9225" spc="412" baseline="-9485" dirty="0">
                <a:solidFill>
                  <a:srgbClr val="00882B"/>
                </a:solidFill>
                <a:latin typeface="Verdana"/>
                <a:cs typeface="Verdana"/>
              </a:rPr>
              <a:t> </a:t>
            </a:r>
            <a:r>
              <a:rPr sz="4100" b="1" spc="25" dirty="0">
                <a:solidFill>
                  <a:srgbClr val="00882B"/>
                </a:solidFill>
                <a:latin typeface="Arial"/>
                <a:cs typeface="Arial"/>
              </a:rPr>
              <a:t>Reactive</a:t>
            </a:r>
            <a:r>
              <a:rPr sz="4100" b="1" spc="5" dirty="0">
                <a:solidFill>
                  <a:srgbClr val="00882B"/>
                </a:solidFill>
                <a:latin typeface="Arial"/>
                <a:cs typeface="Arial"/>
              </a:rPr>
              <a:t> </a:t>
            </a:r>
            <a:r>
              <a:rPr sz="4100" b="1" spc="-30" dirty="0">
                <a:solidFill>
                  <a:srgbClr val="00882B"/>
                </a:solidFill>
                <a:latin typeface="Arial"/>
                <a:cs typeface="Arial"/>
              </a:rPr>
              <a:t>values</a:t>
            </a:r>
            <a:r>
              <a:rPr sz="4100" b="1" spc="5" dirty="0">
                <a:solidFill>
                  <a:srgbClr val="00882B"/>
                </a:solidFill>
                <a:latin typeface="Arial"/>
                <a:cs typeface="Arial"/>
              </a:rPr>
              <a:t> </a:t>
            </a:r>
            <a:r>
              <a:rPr sz="4100" b="1" spc="-30" dirty="0">
                <a:solidFill>
                  <a:srgbClr val="00882B"/>
                </a:solidFill>
                <a:latin typeface="Arial"/>
                <a:cs typeface="Arial"/>
              </a:rPr>
              <a:t>notify</a:t>
            </a:r>
            <a:endParaRPr sz="41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15383" y="4183832"/>
            <a:ext cx="5267325" cy="10541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110"/>
              </a:spcBef>
            </a:pPr>
            <a:r>
              <a:rPr sz="3350" spc="30" dirty="0">
                <a:solidFill>
                  <a:srgbClr val="53585F"/>
                </a:solidFill>
                <a:latin typeface="Arial"/>
                <a:cs typeface="Arial"/>
              </a:rPr>
              <a:t>the</a:t>
            </a:r>
            <a:r>
              <a:rPr sz="3350" spc="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350" spc="50" dirty="0">
                <a:solidFill>
                  <a:srgbClr val="53585F"/>
                </a:solidFill>
                <a:latin typeface="Arial"/>
                <a:cs typeface="Arial"/>
              </a:rPr>
              <a:t>functions</a:t>
            </a:r>
            <a:r>
              <a:rPr sz="3350" spc="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350" spc="55" dirty="0">
                <a:solidFill>
                  <a:srgbClr val="53585F"/>
                </a:solidFill>
                <a:latin typeface="Arial"/>
                <a:cs typeface="Arial"/>
              </a:rPr>
              <a:t>that</a:t>
            </a:r>
            <a:r>
              <a:rPr sz="3350" spc="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350" spc="-10" dirty="0">
                <a:solidFill>
                  <a:srgbClr val="53585F"/>
                </a:solidFill>
                <a:latin typeface="Arial"/>
                <a:cs typeface="Arial"/>
              </a:rPr>
              <a:t>use</a:t>
            </a:r>
            <a:r>
              <a:rPr sz="3350" spc="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350" spc="45" dirty="0">
                <a:solidFill>
                  <a:srgbClr val="53585F"/>
                </a:solidFill>
                <a:latin typeface="Arial"/>
                <a:cs typeface="Arial"/>
              </a:rPr>
              <a:t>them </a:t>
            </a:r>
            <a:r>
              <a:rPr sz="3350" spc="-919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350" spc="30" dirty="0">
                <a:solidFill>
                  <a:srgbClr val="53585F"/>
                </a:solidFill>
                <a:latin typeface="Arial"/>
                <a:cs typeface="Arial"/>
              </a:rPr>
              <a:t>when</a:t>
            </a:r>
            <a:r>
              <a:rPr sz="3350" spc="-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350" spc="25" dirty="0">
                <a:solidFill>
                  <a:srgbClr val="53585F"/>
                </a:solidFill>
                <a:latin typeface="Arial"/>
                <a:cs typeface="Arial"/>
              </a:rPr>
              <a:t>they</a:t>
            </a:r>
            <a:r>
              <a:rPr sz="3350" spc="-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350" spc="55" dirty="0">
                <a:solidFill>
                  <a:srgbClr val="53585F"/>
                </a:solidFill>
                <a:latin typeface="Arial"/>
                <a:cs typeface="Arial"/>
              </a:rPr>
              <a:t>become</a:t>
            </a:r>
            <a:r>
              <a:rPr sz="3350" spc="-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350" spc="20" dirty="0">
                <a:solidFill>
                  <a:srgbClr val="53585F"/>
                </a:solidFill>
                <a:latin typeface="Arial"/>
                <a:cs typeface="Arial"/>
              </a:rPr>
              <a:t>invalid</a:t>
            </a:r>
            <a:endParaRPr sz="33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0473" y="6874767"/>
            <a:ext cx="5173345" cy="968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9225" spc="-397" baseline="-18066" dirty="0">
                <a:solidFill>
                  <a:srgbClr val="0365C0"/>
                </a:solidFill>
                <a:latin typeface="Verdana"/>
                <a:cs typeface="Verdana"/>
              </a:rPr>
              <a:t>2</a:t>
            </a:r>
            <a:r>
              <a:rPr sz="9225" spc="-457" baseline="-18066" dirty="0">
                <a:solidFill>
                  <a:srgbClr val="0365C0"/>
                </a:solidFill>
                <a:latin typeface="Verdana"/>
                <a:cs typeface="Verdana"/>
              </a:rPr>
              <a:t> </a:t>
            </a:r>
            <a:r>
              <a:rPr sz="3350" spc="-50" dirty="0">
                <a:solidFill>
                  <a:srgbClr val="53585F"/>
                </a:solidFill>
                <a:latin typeface="Arial"/>
                <a:cs typeface="Arial"/>
              </a:rPr>
              <a:t>The</a:t>
            </a:r>
            <a:r>
              <a:rPr sz="3350" spc="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350" spc="65" dirty="0">
                <a:solidFill>
                  <a:srgbClr val="53585F"/>
                </a:solidFill>
                <a:latin typeface="Arial"/>
                <a:cs typeface="Arial"/>
              </a:rPr>
              <a:t>objects</a:t>
            </a:r>
            <a:r>
              <a:rPr sz="3350" spc="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350" spc="90" dirty="0">
                <a:solidFill>
                  <a:srgbClr val="53585F"/>
                </a:solidFill>
                <a:latin typeface="Arial"/>
                <a:cs typeface="Arial"/>
              </a:rPr>
              <a:t>c</a:t>
            </a:r>
            <a:r>
              <a:rPr sz="3350" spc="-5" dirty="0">
                <a:solidFill>
                  <a:srgbClr val="53585F"/>
                </a:solidFill>
                <a:latin typeface="Arial"/>
                <a:cs typeface="Arial"/>
              </a:rPr>
              <a:t>r</a:t>
            </a:r>
            <a:r>
              <a:rPr sz="3350" spc="25" dirty="0">
                <a:solidFill>
                  <a:srgbClr val="53585F"/>
                </a:solidFill>
                <a:latin typeface="Arial"/>
                <a:cs typeface="Arial"/>
              </a:rPr>
              <a:t>eated</a:t>
            </a:r>
            <a:r>
              <a:rPr sz="3350" spc="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350" spc="75" dirty="0">
                <a:solidFill>
                  <a:srgbClr val="53585F"/>
                </a:solidFill>
                <a:latin typeface="Arial"/>
                <a:cs typeface="Arial"/>
              </a:rPr>
              <a:t>by</a:t>
            </a:r>
            <a:endParaRPr sz="33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15383" y="7752173"/>
            <a:ext cx="5480050" cy="9048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50" b="1" spc="20" dirty="0">
                <a:solidFill>
                  <a:srgbClr val="0365C0"/>
                </a:solidFill>
                <a:latin typeface="Arial"/>
                <a:cs typeface="Arial"/>
              </a:rPr>
              <a:t>reactive</a:t>
            </a:r>
            <a:r>
              <a:rPr sz="3350" b="1" spc="-10" dirty="0">
                <a:solidFill>
                  <a:srgbClr val="0365C0"/>
                </a:solidFill>
                <a:latin typeface="Arial"/>
                <a:cs typeface="Arial"/>
              </a:rPr>
              <a:t> functions </a:t>
            </a:r>
            <a:r>
              <a:rPr sz="3350" b="1" spc="-5" dirty="0">
                <a:solidFill>
                  <a:srgbClr val="0365C0"/>
                </a:solidFill>
                <a:latin typeface="Arial"/>
                <a:cs typeface="Arial"/>
              </a:rPr>
              <a:t>respond</a:t>
            </a:r>
            <a:endParaRPr sz="3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5" dirty="0">
                <a:solidFill>
                  <a:srgbClr val="53585F"/>
                </a:solidFill>
                <a:latin typeface="Arial"/>
                <a:cs typeface="Arial"/>
              </a:rPr>
              <a:t>(diﬀerent</a:t>
            </a:r>
            <a:r>
              <a:rPr sz="230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2300" spc="40" dirty="0">
                <a:solidFill>
                  <a:srgbClr val="53585F"/>
                </a:solidFill>
                <a:latin typeface="Arial"/>
                <a:cs typeface="Arial"/>
              </a:rPr>
              <a:t>objects</a:t>
            </a:r>
            <a:r>
              <a:rPr sz="230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2300" spc="20" dirty="0">
                <a:solidFill>
                  <a:srgbClr val="53585F"/>
                </a:solidFill>
                <a:latin typeface="Arial"/>
                <a:cs typeface="Arial"/>
              </a:rPr>
              <a:t>respond</a:t>
            </a:r>
            <a:r>
              <a:rPr sz="230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53585F"/>
                </a:solidFill>
                <a:latin typeface="Arial"/>
                <a:cs typeface="Arial"/>
              </a:rPr>
              <a:t>diﬀerently)</a:t>
            </a:r>
            <a:endParaRPr sz="2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570929" y="1438785"/>
            <a:ext cx="10962640" cy="2378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619500" algn="l"/>
                <a:tab pos="7962900" algn="l"/>
              </a:tabLst>
            </a:pPr>
            <a:r>
              <a:rPr sz="8250" spc="-5" dirty="0">
                <a:latin typeface="Arial"/>
                <a:cs typeface="Arial"/>
              </a:rPr>
              <a:t>Recap:	</a:t>
            </a:r>
            <a:r>
              <a:rPr sz="8250" spc="-25" dirty="0">
                <a:latin typeface="Arial"/>
                <a:cs typeface="Arial"/>
              </a:rPr>
              <a:t>Reactive	</a:t>
            </a:r>
            <a:r>
              <a:rPr sz="8250" spc="-60" dirty="0">
                <a:latin typeface="Arial"/>
                <a:cs typeface="Arial"/>
              </a:rPr>
              <a:t>values</a:t>
            </a:r>
            <a:endParaRPr sz="8250">
              <a:latin typeface="Arial"/>
              <a:cs typeface="Arial"/>
            </a:endParaRPr>
          </a:p>
          <a:p>
            <a:pPr marL="416559" algn="ctr">
              <a:lnSpc>
                <a:spcPct val="100000"/>
              </a:lnSpc>
              <a:spcBef>
                <a:spcPts val="3700"/>
              </a:spcBef>
            </a:pPr>
            <a:r>
              <a:rPr sz="4100" dirty="0">
                <a:latin typeface="Arial"/>
                <a:cs typeface="Arial"/>
              </a:rPr>
              <a:t>Reactive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spc="-20" dirty="0">
                <a:latin typeface="Arial"/>
                <a:cs typeface="Arial"/>
              </a:rPr>
              <a:t>values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85" dirty="0">
                <a:latin typeface="Arial"/>
                <a:cs typeface="Arial"/>
              </a:rPr>
              <a:t>act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-30" dirty="0">
                <a:latin typeface="Arial"/>
                <a:cs typeface="Arial"/>
              </a:rPr>
              <a:t>as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spc="30" dirty="0">
                <a:latin typeface="Arial"/>
                <a:cs typeface="Arial"/>
              </a:rPr>
              <a:t>the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45" dirty="0">
                <a:latin typeface="Arial"/>
                <a:cs typeface="Arial"/>
              </a:rPr>
              <a:t>data</a:t>
            </a:r>
            <a:endParaRPr sz="41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1776710">
              <a:lnSpc>
                <a:spcPct val="100000"/>
              </a:lnSpc>
              <a:spcBef>
                <a:spcPts val="135"/>
              </a:spcBef>
            </a:pPr>
            <a:r>
              <a:rPr u="none" spc="15" dirty="0"/>
              <a:t>Slides</a:t>
            </a:r>
            <a:r>
              <a:rPr u="none" spc="-10" dirty="0"/>
              <a:t> </a:t>
            </a:r>
            <a:r>
              <a:rPr u="none" spc="35" dirty="0"/>
              <a:t>at:</a:t>
            </a:r>
            <a:r>
              <a:rPr u="none" spc="-10" dirty="0"/>
              <a:t> </a:t>
            </a:r>
            <a:r>
              <a:rPr spc="80" dirty="0"/>
              <a:t>bit.ly/shiny-quickstart-2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621453" y="7057531"/>
            <a:ext cx="981900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5"/>
              </a:spcBef>
            </a:pPr>
            <a:r>
              <a:rPr sz="4100" spc="-145" dirty="0">
                <a:latin typeface="Arial"/>
                <a:cs typeface="Arial"/>
              </a:rPr>
              <a:t>You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35" dirty="0">
                <a:latin typeface="Arial"/>
                <a:cs typeface="Arial"/>
              </a:rPr>
              <a:t>can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25" dirty="0">
                <a:latin typeface="Arial"/>
                <a:cs typeface="Arial"/>
              </a:rPr>
              <a:t>only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25" dirty="0">
                <a:latin typeface="Arial"/>
                <a:cs typeface="Arial"/>
              </a:rPr>
              <a:t>call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-70" dirty="0">
                <a:latin typeface="Arial"/>
                <a:cs typeface="Arial"/>
              </a:rPr>
              <a:t>a</a:t>
            </a:r>
            <a:r>
              <a:rPr sz="4100" spc="5" dirty="0">
                <a:latin typeface="Arial"/>
                <a:cs typeface="Arial"/>
              </a:rPr>
              <a:t> reactive </a:t>
            </a:r>
            <a:r>
              <a:rPr sz="4100" spc="-25" dirty="0">
                <a:latin typeface="Arial"/>
                <a:cs typeface="Arial"/>
              </a:rPr>
              <a:t>value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50" dirty="0">
                <a:latin typeface="Arial"/>
                <a:cs typeface="Arial"/>
              </a:rPr>
              <a:t>from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-70" dirty="0">
                <a:latin typeface="Arial"/>
                <a:cs typeface="Arial"/>
              </a:rPr>
              <a:t>a </a:t>
            </a:r>
            <a:r>
              <a:rPr sz="4100" spc="-65" dirty="0">
                <a:latin typeface="Arial"/>
                <a:cs typeface="Arial"/>
              </a:rPr>
              <a:t> </a:t>
            </a:r>
            <a:r>
              <a:rPr sz="4100" spc="65" dirty="0">
                <a:latin typeface="Arial"/>
                <a:cs typeface="Arial"/>
              </a:rPr>
              <a:t>function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65" dirty="0">
                <a:latin typeface="Arial"/>
                <a:cs typeface="Arial"/>
              </a:rPr>
              <a:t>that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5" dirty="0">
                <a:latin typeface="Arial"/>
                <a:cs typeface="Arial"/>
              </a:rPr>
              <a:t>is </a:t>
            </a:r>
            <a:r>
              <a:rPr sz="4100" spc="35" dirty="0">
                <a:latin typeface="Arial"/>
                <a:cs typeface="Arial"/>
              </a:rPr>
              <a:t>designed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120" dirty="0">
                <a:latin typeface="Arial"/>
                <a:cs typeface="Arial"/>
              </a:rPr>
              <a:t>to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85" dirty="0">
                <a:latin typeface="Arial"/>
                <a:cs typeface="Arial"/>
              </a:rPr>
              <a:t>work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80" dirty="0">
                <a:latin typeface="Arial"/>
                <a:cs typeface="Arial"/>
              </a:rPr>
              <a:t>with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10" dirty="0">
                <a:latin typeface="Arial"/>
                <a:cs typeface="Arial"/>
              </a:rPr>
              <a:t>one</a:t>
            </a:r>
            <a:endParaRPr sz="4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93327" y="7017302"/>
            <a:ext cx="107251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3654" dirty="0">
                <a:solidFill>
                  <a:srgbClr val="FF2600"/>
                </a:solidFill>
                <a:latin typeface="Arial"/>
                <a:cs typeface="Arial"/>
              </a:rPr>
              <a:t>#</a:t>
            </a:r>
            <a:endParaRPr sz="82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01878" y="5114296"/>
            <a:ext cx="10245090" cy="128460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70"/>
              </a:spcBef>
            </a:pPr>
            <a:r>
              <a:rPr sz="4100" spc="-65" dirty="0">
                <a:latin typeface="Arial"/>
                <a:cs typeface="Arial"/>
              </a:rPr>
              <a:t>The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b="1" spc="-20" dirty="0">
                <a:solidFill>
                  <a:srgbClr val="00882B"/>
                </a:solidFill>
                <a:latin typeface="Arial"/>
                <a:cs typeface="Arial"/>
              </a:rPr>
              <a:t>input</a:t>
            </a:r>
            <a:r>
              <a:rPr sz="4100" b="1" spc="5" dirty="0">
                <a:solidFill>
                  <a:srgbClr val="00882B"/>
                </a:solidFill>
                <a:latin typeface="Arial"/>
                <a:cs typeface="Arial"/>
              </a:rPr>
              <a:t> </a:t>
            </a:r>
            <a:r>
              <a:rPr sz="4100" spc="40" dirty="0">
                <a:latin typeface="Arial"/>
                <a:cs typeface="Arial"/>
              </a:rPr>
              <a:t>list</a:t>
            </a:r>
            <a:r>
              <a:rPr sz="4100" spc="5" dirty="0">
                <a:latin typeface="Arial"/>
                <a:cs typeface="Arial"/>
              </a:rPr>
              <a:t> is</a:t>
            </a:r>
            <a:r>
              <a:rPr sz="4100" spc="10" dirty="0">
                <a:latin typeface="Arial"/>
                <a:cs typeface="Arial"/>
              </a:rPr>
              <a:t> </a:t>
            </a:r>
            <a:r>
              <a:rPr sz="4100" spc="-70" dirty="0">
                <a:latin typeface="Arial"/>
                <a:cs typeface="Arial"/>
              </a:rPr>
              <a:t>a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40" dirty="0">
                <a:latin typeface="Arial"/>
                <a:cs typeface="Arial"/>
              </a:rPr>
              <a:t>list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80" dirty="0">
                <a:latin typeface="Arial"/>
                <a:cs typeface="Arial"/>
              </a:rPr>
              <a:t>of</a:t>
            </a:r>
            <a:r>
              <a:rPr sz="4100" spc="5" dirty="0">
                <a:latin typeface="Arial"/>
                <a:cs typeface="Arial"/>
              </a:rPr>
              <a:t> reactive</a:t>
            </a:r>
            <a:r>
              <a:rPr sz="4100" spc="10" dirty="0">
                <a:latin typeface="Arial"/>
                <a:cs typeface="Arial"/>
              </a:rPr>
              <a:t> </a:t>
            </a:r>
            <a:r>
              <a:rPr sz="4100" spc="-15" dirty="0">
                <a:latin typeface="Arial"/>
                <a:cs typeface="Arial"/>
              </a:rPr>
              <a:t>values.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-65" dirty="0">
                <a:latin typeface="Arial"/>
                <a:cs typeface="Arial"/>
              </a:rPr>
              <a:t>The </a:t>
            </a:r>
            <a:r>
              <a:rPr sz="4100" spc="-1125" dirty="0">
                <a:latin typeface="Arial"/>
                <a:cs typeface="Arial"/>
              </a:rPr>
              <a:t> </a:t>
            </a:r>
            <a:r>
              <a:rPr sz="4100" spc="-20" dirty="0">
                <a:latin typeface="Arial"/>
                <a:cs typeface="Arial"/>
              </a:rPr>
              <a:t>values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65" dirty="0">
                <a:latin typeface="Arial"/>
                <a:cs typeface="Arial"/>
              </a:rPr>
              <a:t>show</a:t>
            </a:r>
            <a:r>
              <a:rPr sz="4100" spc="10" dirty="0">
                <a:latin typeface="Arial"/>
                <a:cs typeface="Arial"/>
              </a:rPr>
              <a:t> </a:t>
            </a:r>
            <a:r>
              <a:rPr sz="4100" spc="30" dirty="0">
                <a:latin typeface="Arial"/>
                <a:cs typeface="Arial"/>
              </a:rPr>
              <a:t>the</a:t>
            </a:r>
            <a:r>
              <a:rPr sz="4100" spc="10" dirty="0">
                <a:latin typeface="Arial"/>
                <a:cs typeface="Arial"/>
              </a:rPr>
              <a:t> </a:t>
            </a:r>
            <a:r>
              <a:rPr sz="4100" spc="30" dirty="0">
                <a:latin typeface="Arial"/>
                <a:cs typeface="Arial"/>
              </a:rPr>
              <a:t>current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35" dirty="0">
                <a:latin typeface="Arial"/>
                <a:cs typeface="Arial"/>
              </a:rPr>
              <a:t>state</a:t>
            </a:r>
            <a:r>
              <a:rPr sz="4100" spc="10" dirty="0">
                <a:latin typeface="Arial"/>
                <a:cs typeface="Arial"/>
              </a:rPr>
              <a:t> </a:t>
            </a:r>
            <a:r>
              <a:rPr sz="4100" spc="80" dirty="0">
                <a:latin typeface="Arial"/>
                <a:cs typeface="Arial"/>
              </a:rPr>
              <a:t>of</a:t>
            </a:r>
            <a:r>
              <a:rPr sz="4100" spc="10" dirty="0">
                <a:latin typeface="Arial"/>
                <a:cs typeface="Arial"/>
              </a:rPr>
              <a:t> </a:t>
            </a:r>
            <a:r>
              <a:rPr sz="4100" spc="30" dirty="0">
                <a:latin typeface="Arial"/>
                <a:cs typeface="Arial"/>
              </a:rPr>
              <a:t>the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50" dirty="0">
                <a:latin typeface="Arial"/>
                <a:cs typeface="Arial"/>
              </a:rPr>
              <a:t>inputs.</a:t>
            </a:r>
            <a:endParaRPr sz="41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785194" y="5539098"/>
            <a:ext cx="1214755" cy="408940"/>
            <a:chOff x="4785194" y="5539098"/>
            <a:chExt cx="1214755" cy="408940"/>
          </a:xfrm>
        </p:grpSpPr>
        <p:sp>
          <p:nvSpPr>
            <p:cNvPr id="12" name="object 12"/>
            <p:cNvSpPr/>
            <p:nvPr/>
          </p:nvSpPr>
          <p:spPr>
            <a:xfrm>
              <a:off x="4785182" y="5622867"/>
              <a:ext cx="1130935" cy="325120"/>
            </a:xfrm>
            <a:custGeom>
              <a:avLst/>
              <a:gdLst/>
              <a:ahLst/>
              <a:cxnLst/>
              <a:rect l="l" t="t" r="r" b="b"/>
              <a:pathLst>
                <a:path w="1130935" h="325120">
                  <a:moveTo>
                    <a:pt x="1130858" y="0"/>
                  </a:moveTo>
                  <a:lnTo>
                    <a:pt x="0" y="0"/>
                  </a:lnTo>
                  <a:lnTo>
                    <a:pt x="0" y="240830"/>
                  </a:lnTo>
                  <a:lnTo>
                    <a:pt x="0" y="324599"/>
                  </a:lnTo>
                  <a:lnTo>
                    <a:pt x="1130858" y="324599"/>
                  </a:lnTo>
                  <a:lnTo>
                    <a:pt x="1130858" y="240830"/>
                  </a:lnTo>
                  <a:lnTo>
                    <a:pt x="1130858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868961" y="5539098"/>
              <a:ext cx="1130935" cy="325120"/>
            </a:xfrm>
            <a:custGeom>
              <a:avLst/>
              <a:gdLst/>
              <a:ahLst/>
              <a:cxnLst/>
              <a:rect l="l" t="t" r="r" b="b"/>
              <a:pathLst>
                <a:path w="1130935" h="325120">
                  <a:moveTo>
                    <a:pt x="0" y="0"/>
                  </a:moveTo>
                  <a:lnTo>
                    <a:pt x="1130855" y="0"/>
                  </a:lnTo>
                  <a:lnTo>
                    <a:pt x="1130855" y="324597"/>
                  </a:lnTo>
                  <a:lnTo>
                    <a:pt x="0" y="324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964923" y="5638913"/>
            <a:ext cx="869950" cy="1460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spc="-10" dirty="0">
                <a:latin typeface="Courier New"/>
                <a:cs typeface="Courier New"/>
              </a:rPr>
              <a:t>input$num</a:t>
            </a:r>
            <a:r>
              <a:rPr sz="800" spc="-45" dirty="0">
                <a:latin typeface="Courier New"/>
                <a:cs typeface="Courier New"/>
              </a:rPr>
              <a:t> </a:t>
            </a:r>
            <a:r>
              <a:rPr sz="800" spc="-10" dirty="0">
                <a:latin typeface="Courier New"/>
                <a:cs typeface="Courier New"/>
              </a:rPr>
              <a:t>=</a:t>
            </a:r>
            <a:r>
              <a:rPr sz="800" spc="-45" dirty="0">
                <a:latin typeface="Courier New"/>
                <a:cs typeface="Courier New"/>
              </a:rPr>
              <a:t> </a:t>
            </a:r>
            <a:r>
              <a:rPr sz="800" spc="-10" dirty="0">
                <a:latin typeface="Courier New"/>
                <a:cs typeface="Courier New"/>
              </a:rPr>
              <a:t>25</a:t>
            </a:r>
            <a:endParaRPr sz="800">
              <a:latin typeface="Courier New"/>
              <a:cs typeface="Courier New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795726" y="5476272"/>
            <a:ext cx="1581150" cy="575945"/>
            <a:chOff x="2795726" y="5476272"/>
            <a:chExt cx="1581150" cy="575945"/>
          </a:xfrm>
        </p:grpSpPr>
        <p:sp>
          <p:nvSpPr>
            <p:cNvPr id="16" name="object 16"/>
            <p:cNvSpPr/>
            <p:nvPr/>
          </p:nvSpPr>
          <p:spPr>
            <a:xfrm>
              <a:off x="2795714" y="5549575"/>
              <a:ext cx="1529080" cy="502920"/>
            </a:xfrm>
            <a:custGeom>
              <a:avLst/>
              <a:gdLst/>
              <a:ahLst/>
              <a:cxnLst/>
              <a:rect l="l" t="t" r="r" b="b"/>
              <a:pathLst>
                <a:path w="1529079" h="502920">
                  <a:moveTo>
                    <a:pt x="1528749" y="0"/>
                  </a:moveTo>
                  <a:lnTo>
                    <a:pt x="0" y="0"/>
                  </a:lnTo>
                  <a:lnTo>
                    <a:pt x="0" y="434543"/>
                  </a:lnTo>
                  <a:lnTo>
                    <a:pt x="0" y="502602"/>
                  </a:lnTo>
                  <a:lnTo>
                    <a:pt x="1528749" y="502602"/>
                  </a:lnTo>
                  <a:lnTo>
                    <a:pt x="1528749" y="434543"/>
                  </a:lnTo>
                  <a:lnTo>
                    <a:pt x="1528749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853316" y="5481508"/>
              <a:ext cx="1518285" cy="502920"/>
            </a:xfrm>
            <a:custGeom>
              <a:avLst/>
              <a:gdLst/>
              <a:ahLst/>
              <a:cxnLst/>
              <a:rect l="l" t="t" r="r" b="b"/>
              <a:pathLst>
                <a:path w="1518285" h="502920">
                  <a:moveTo>
                    <a:pt x="0" y="0"/>
                  </a:moveTo>
                  <a:lnTo>
                    <a:pt x="1518278" y="0"/>
                  </a:lnTo>
                  <a:lnTo>
                    <a:pt x="1518278" y="502602"/>
                  </a:lnTo>
                  <a:lnTo>
                    <a:pt x="0" y="5026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53316" y="5481508"/>
              <a:ext cx="1518285" cy="502920"/>
            </a:xfrm>
            <a:custGeom>
              <a:avLst/>
              <a:gdLst/>
              <a:ahLst/>
              <a:cxnLst/>
              <a:rect l="l" t="t" r="r" b="b"/>
              <a:pathLst>
                <a:path w="1518285" h="502920">
                  <a:moveTo>
                    <a:pt x="0" y="0"/>
                  </a:moveTo>
                  <a:lnTo>
                    <a:pt x="1518278" y="0"/>
                  </a:lnTo>
                  <a:lnTo>
                    <a:pt x="1518278" y="502602"/>
                  </a:lnTo>
                  <a:lnTo>
                    <a:pt x="0" y="502602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46960" y="5518156"/>
              <a:ext cx="1304218" cy="457594"/>
            </a:xfrm>
            <a:prstGeom prst="rect">
              <a:avLst/>
            </a:prstGeom>
          </p:spPr>
        </p:pic>
      </p:grpSp>
      <p:sp>
        <p:nvSpPr>
          <p:cNvPr id="20" name="object 20"/>
          <p:cNvSpPr/>
          <p:nvPr/>
        </p:nvSpPr>
        <p:spPr>
          <a:xfrm>
            <a:off x="4450126" y="5586767"/>
            <a:ext cx="303530" cy="300990"/>
          </a:xfrm>
          <a:custGeom>
            <a:avLst/>
            <a:gdLst/>
            <a:ahLst/>
            <a:cxnLst/>
            <a:rect l="l" t="t" r="r" b="b"/>
            <a:pathLst>
              <a:path w="303529" h="300989">
                <a:moveTo>
                  <a:pt x="219888" y="0"/>
                </a:moveTo>
                <a:lnTo>
                  <a:pt x="219888" y="77981"/>
                </a:lnTo>
                <a:lnTo>
                  <a:pt x="0" y="77981"/>
                </a:lnTo>
                <a:lnTo>
                  <a:pt x="0" y="224574"/>
                </a:lnTo>
                <a:lnTo>
                  <a:pt x="219888" y="224574"/>
                </a:lnTo>
                <a:lnTo>
                  <a:pt x="219888" y="300788"/>
                </a:lnTo>
                <a:lnTo>
                  <a:pt x="303033" y="150394"/>
                </a:lnTo>
                <a:lnTo>
                  <a:pt x="219888" y="0"/>
                </a:lnTo>
                <a:close/>
              </a:path>
            </a:pathLst>
          </a:custGeom>
          <a:solidFill>
            <a:srgbClr val="00882B">
              <a:alpha val="5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601878" y="3791158"/>
            <a:ext cx="836549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0" dirty="0">
                <a:latin typeface="Arial"/>
                <a:cs typeface="Arial"/>
              </a:rPr>
              <a:t>streams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65" dirty="0">
                <a:latin typeface="Arial"/>
                <a:cs typeface="Arial"/>
              </a:rPr>
              <a:t>that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80" dirty="0">
                <a:latin typeface="Arial"/>
                <a:cs typeface="Arial"/>
              </a:rPr>
              <a:t>flow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40" dirty="0">
                <a:latin typeface="Arial"/>
                <a:cs typeface="Arial"/>
              </a:rPr>
              <a:t>through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25" dirty="0">
                <a:latin typeface="Arial"/>
                <a:cs typeface="Arial"/>
              </a:rPr>
              <a:t>your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65" dirty="0">
                <a:latin typeface="Arial"/>
                <a:cs typeface="Arial"/>
              </a:rPr>
              <a:t>app.</a:t>
            </a:r>
            <a:endParaRPr sz="41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495983" y="3887869"/>
            <a:ext cx="332105" cy="1130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50" spc="10" dirty="0">
                <a:latin typeface="Courier New"/>
                <a:cs typeface="Courier New"/>
              </a:rPr>
              <a:t>input$x</a:t>
            </a:r>
            <a:endParaRPr sz="55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96742" y="3887749"/>
            <a:ext cx="589915" cy="12001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00" spc="10" dirty="0">
                <a:latin typeface="Courier New"/>
                <a:cs typeface="Courier New"/>
              </a:rPr>
              <a:t>expression()</a:t>
            </a:r>
            <a:endParaRPr sz="600">
              <a:latin typeface="Courier New"/>
              <a:cs typeface="Courier New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841127" y="3339228"/>
            <a:ext cx="986155" cy="657860"/>
            <a:chOff x="2841127" y="3339228"/>
            <a:chExt cx="986155" cy="657860"/>
          </a:xfrm>
        </p:grpSpPr>
        <p:sp>
          <p:nvSpPr>
            <p:cNvPr id="25" name="object 25"/>
            <p:cNvSpPr/>
            <p:nvPr/>
          </p:nvSpPr>
          <p:spPr>
            <a:xfrm>
              <a:off x="2869022" y="3906711"/>
              <a:ext cx="958215" cy="90805"/>
            </a:xfrm>
            <a:custGeom>
              <a:avLst/>
              <a:gdLst/>
              <a:ahLst/>
              <a:cxnLst/>
              <a:rect l="l" t="t" r="r" b="b"/>
              <a:pathLst>
                <a:path w="958214" h="90804">
                  <a:moveTo>
                    <a:pt x="848141" y="0"/>
                  </a:moveTo>
                  <a:lnTo>
                    <a:pt x="848141" y="19870"/>
                  </a:lnTo>
                  <a:lnTo>
                    <a:pt x="0" y="19870"/>
                  </a:lnTo>
                  <a:lnTo>
                    <a:pt x="0" y="72225"/>
                  </a:lnTo>
                  <a:lnTo>
                    <a:pt x="848141" y="72225"/>
                  </a:lnTo>
                  <a:lnTo>
                    <a:pt x="848141" y="90180"/>
                  </a:lnTo>
                  <a:lnTo>
                    <a:pt x="957721" y="45090"/>
                  </a:lnTo>
                  <a:lnTo>
                    <a:pt x="848141" y="0"/>
                  </a:lnTo>
                  <a:close/>
                </a:path>
              </a:pathLst>
            </a:custGeom>
            <a:solidFill>
              <a:srgbClr val="0365C0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867480" y="3461473"/>
              <a:ext cx="508000" cy="487680"/>
            </a:xfrm>
            <a:custGeom>
              <a:avLst/>
              <a:gdLst/>
              <a:ahLst/>
              <a:cxnLst/>
              <a:rect l="l" t="t" r="r" b="b"/>
              <a:pathLst>
                <a:path w="508000" h="487679">
                  <a:moveTo>
                    <a:pt x="0" y="485785"/>
                  </a:moveTo>
                  <a:lnTo>
                    <a:pt x="52535" y="487626"/>
                  </a:lnTo>
                  <a:lnTo>
                    <a:pt x="104453" y="483607"/>
                  </a:lnTo>
                  <a:lnTo>
                    <a:pt x="155297" y="473895"/>
                  </a:lnTo>
                  <a:lnTo>
                    <a:pt x="204613" y="458660"/>
                  </a:lnTo>
                  <a:lnTo>
                    <a:pt x="251943" y="438072"/>
                  </a:lnTo>
                  <a:lnTo>
                    <a:pt x="296834" y="412297"/>
                  </a:lnTo>
                  <a:lnTo>
                    <a:pt x="338829" y="381507"/>
                  </a:lnTo>
                  <a:lnTo>
                    <a:pt x="377472" y="345869"/>
                  </a:lnTo>
                  <a:lnTo>
                    <a:pt x="408994" y="309773"/>
                  </a:lnTo>
                  <a:lnTo>
                    <a:pt x="436419" y="270938"/>
                  </a:lnTo>
                  <a:lnTo>
                    <a:pt x="459616" y="229714"/>
                  </a:lnTo>
                  <a:lnTo>
                    <a:pt x="478454" y="186450"/>
                  </a:lnTo>
                  <a:lnTo>
                    <a:pt x="492800" y="141497"/>
                  </a:lnTo>
                  <a:lnTo>
                    <a:pt x="502524" y="95204"/>
                  </a:lnTo>
                  <a:lnTo>
                    <a:pt x="507493" y="47922"/>
                  </a:lnTo>
                  <a:lnTo>
                    <a:pt x="507576" y="0"/>
                  </a:lnTo>
                </a:path>
              </a:pathLst>
            </a:custGeom>
            <a:ln w="52354">
              <a:solidFill>
                <a:srgbClr val="0365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325912" y="3339228"/>
              <a:ext cx="97790" cy="125095"/>
            </a:xfrm>
            <a:custGeom>
              <a:avLst/>
              <a:gdLst/>
              <a:ahLst/>
              <a:cxnLst/>
              <a:rect l="l" t="t" r="r" b="b"/>
              <a:pathLst>
                <a:path w="97789" h="125095">
                  <a:moveTo>
                    <a:pt x="42188" y="0"/>
                  </a:moveTo>
                  <a:lnTo>
                    <a:pt x="0" y="124750"/>
                  </a:lnTo>
                  <a:lnTo>
                    <a:pt x="97185" y="119657"/>
                  </a:lnTo>
                  <a:lnTo>
                    <a:pt x="42188" y="0"/>
                  </a:lnTo>
                  <a:close/>
                </a:path>
              </a:pathLst>
            </a:custGeom>
            <a:solidFill>
              <a:srgbClr val="0365C0">
                <a:alpha val="5026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118182" y="3220186"/>
            <a:ext cx="458470" cy="121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" spc="15" dirty="0">
                <a:solidFill>
                  <a:srgbClr val="53585F"/>
                </a:solidFill>
                <a:latin typeface="Courier New"/>
                <a:cs typeface="Courier New"/>
              </a:rPr>
              <a:t>run(this)</a:t>
            </a:r>
            <a:endParaRPr sz="600">
              <a:latin typeface="Courier New"/>
              <a:cs typeface="Courier New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841779" y="3906711"/>
            <a:ext cx="2673985" cy="572770"/>
            <a:chOff x="2841779" y="3906711"/>
            <a:chExt cx="2673985" cy="572770"/>
          </a:xfrm>
        </p:grpSpPr>
        <p:sp>
          <p:nvSpPr>
            <p:cNvPr id="30" name="object 30"/>
            <p:cNvSpPr/>
            <p:nvPr/>
          </p:nvSpPr>
          <p:spPr>
            <a:xfrm>
              <a:off x="4554835" y="3906711"/>
              <a:ext cx="960755" cy="90805"/>
            </a:xfrm>
            <a:custGeom>
              <a:avLst/>
              <a:gdLst/>
              <a:ahLst/>
              <a:cxnLst/>
              <a:rect l="l" t="t" r="r" b="b"/>
              <a:pathLst>
                <a:path w="960754" h="90804">
                  <a:moveTo>
                    <a:pt x="848141" y="0"/>
                  </a:moveTo>
                  <a:lnTo>
                    <a:pt x="848141" y="19870"/>
                  </a:lnTo>
                  <a:lnTo>
                    <a:pt x="0" y="19870"/>
                  </a:lnTo>
                  <a:lnTo>
                    <a:pt x="0" y="72225"/>
                  </a:lnTo>
                  <a:lnTo>
                    <a:pt x="848141" y="72225"/>
                  </a:lnTo>
                  <a:lnTo>
                    <a:pt x="848141" y="90180"/>
                  </a:lnTo>
                  <a:lnTo>
                    <a:pt x="960416" y="45090"/>
                  </a:lnTo>
                  <a:lnTo>
                    <a:pt x="848141" y="0"/>
                  </a:lnTo>
                  <a:close/>
                </a:path>
              </a:pathLst>
            </a:custGeom>
            <a:solidFill>
              <a:srgbClr val="0365C0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867956" y="3944927"/>
              <a:ext cx="2557145" cy="452755"/>
            </a:xfrm>
            <a:custGeom>
              <a:avLst/>
              <a:gdLst/>
              <a:ahLst/>
              <a:cxnLst/>
              <a:rect l="l" t="t" r="r" b="b"/>
              <a:pathLst>
                <a:path w="2557145" h="452754">
                  <a:moveTo>
                    <a:pt x="0" y="1839"/>
                  </a:moveTo>
                  <a:lnTo>
                    <a:pt x="50063" y="0"/>
                  </a:lnTo>
                  <a:lnTo>
                    <a:pt x="100091" y="77"/>
                  </a:lnTo>
                  <a:lnTo>
                    <a:pt x="150028" y="2063"/>
                  </a:lnTo>
                  <a:lnTo>
                    <a:pt x="199821" y="5952"/>
                  </a:lnTo>
                  <a:lnTo>
                    <a:pt x="249416" y="11736"/>
                  </a:lnTo>
                  <a:lnTo>
                    <a:pt x="298758" y="19407"/>
                  </a:lnTo>
                  <a:lnTo>
                    <a:pt x="347793" y="28960"/>
                  </a:lnTo>
                  <a:lnTo>
                    <a:pt x="396466" y="40385"/>
                  </a:lnTo>
                  <a:lnTo>
                    <a:pt x="445029" y="53736"/>
                  </a:lnTo>
                  <a:lnTo>
                    <a:pt x="493011" y="68743"/>
                  </a:lnTo>
                  <a:lnTo>
                    <a:pt x="540480" y="85219"/>
                  </a:lnTo>
                  <a:lnTo>
                    <a:pt x="587502" y="102983"/>
                  </a:lnTo>
                  <a:lnTo>
                    <a:pt x="634142" y="121849"/>
                  </a:lnTo>
                  <a:lnTo>
                    <a:pt x="680468" y="141632"/>
                  </a:lnTo>
                  <a:lnTo>
                    <a:pt x="726545" y="162150"/>
                  </a:lnTo>
                  <a:lnTo>
                    <a:pt x="772439" y="183217"/>
                  </a:lnTo>
                  <a:lnTo>
                    <a:pt x="818217" y="204649"/>
                  </a:lnTo>
                  <a:lnTo>
                    <a:pt x="863945" y="226262"/>
                  </a:lnTo>
                  <a:lnTo>
                    <a:pt x="909689" y="247872"/>
                  </a:lnTo>
                  <a:lnTo>
                    <a:pt x="955515" y="269294"/>
                  </a:lnTo>
                  <a:lnTo>
                    <a:pt x="1001489" y="290345"/>
                  </a:lnTo>
                  <a:lnTo>
                    <a:pt x="1047678" y="310839"/>
                  </a:lnTo>
                  <a:lnTo>
                    <a:pt x="1094148" y="330593"/>
                  </a:lnTo>
                  <a:lnTo>
                    <a:pt x="1140965" y="349422"/>
                  </a:lnTo>
                  <a:lnTo>
                    <a:pt x="1188195" y="367143"/>
                  </a:lnTo>
                  <a:lnTo>
                    <a:pt x="1235904" y="383570"/>
                  </a:lnTo>
                  <a:lnTo>
                    <a:pt x="1284159" y="398520"/>
                  </a:lnTo>
                  <a:lnTo>
                    <a:pt x="1333026" y="411809"/>
                  </a:lnTo>
                  <a:lnTo>
                    <a:pt x="1381205" y="423012"/>
                  </a:lnTo>
                  <a:lnTo>
                    <a:pt x="1429551" y="432400"/>
                  </a:lnTo>
                  <a:lnTo>
                    <a:pt x="1478019" y="439984"/>
                  </a:lnTo>
                  <a:lnTo>
                    <a:pt x="1526561" y="445775"/>
                  </a:lnTo>
                  <a:lnTo>
                    <a:pt x="1575131" y="449784"/>
                  </a:lnTo>
                  <a:lnTo>
                    <a:pt x="1623683" y="452024"/>
                  </a:lnTo>
                  <a:lnTo>
                    <a:pt x="1672171" y="452505"/>
                  </a:lnTo>
                  <a:lnTo>
                    <a:pt x="1720548" y="451238"/>
                  </a:lnTo>
                  <a:lnTo>
                    <a:pt x="1768768" y="448236"/>
                  </a:lnTo>
                  <a:lnTo>
                    <a:pt x="1816784" y="443510"/>
                  </a:lnTo>
                  <a:lnTo>
                    <a:pt x="1864551" y="437071"/>
                  </a:lnTo>
                  <a:lnTo>
                    <a:pt x="1912021" y="428930"/>
                  </a:lnTo>
                  <a:lnTo>
                    <a:pt x="1959149" y="419099"/>
                  </a:lnTo>
                  <a:lnTo>
                    <a:pt x="2005888" y="407589"/>
                  </a:lnTo>
                  <a:lnTo>
                    <a:pt x="2052192" y="394412"/>
                  </a:lnTo>
                  <a:lnTo>
                    <a:pt x="2098015" y="379579"/>
                  </a:lnTo>
                  <a:lnTo>
                    <a:pt x="2143310" y="363102"/>
                  </a:lnTo>
                  <a:lnTo>
                    <a:pt x="2188030" y="344992"/>
                  </a:lnTo>
                  <a:lnTo>
                    <a:pt x="2232130" y="325260"/>
                  </a:lnTo>
                  <a:lnTo>
                    <a:pt x="2275563" y="303917"/>
                  </a:lnTo>
                  <a:lnTo>
                    <a:pt x="2318283" y="280976"/>
                  </a:lnTo>
                  <a:lnTo>
                    <a:pt x="2360243" y="256448"/>
                  </a:lnTo>
                  <a:lnTo>
                    <a:pt x="2401398" y="230343"/>
                  </a:lnTo>
                  <a:lnTo>
                    <a:pt x="2441700" y="202674"/>
                  </a:lnTo>
                  <a:lnTo>
                    <a:pt x="2481103" y="173451"/>
                  </a:lnTo>
                  <a:lnTo>
                    <a:pt x="2519562" y="142687"/>
                  </a:lnTo>
                  <a:lnTo>
                    <a:pt x="2557029" y="110393"/>
                  </a:lnTo>
                </a:path>
              </a:pathLst>
            </a:custGeom>
            <a:ln w="52354">
              <a:solidFill>
                <a:srgbClr val="0365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391191" y="3972864"/>
              <a:ext cx="123825" cy="118110"/>
            </a:xfrm>
            <a:custGeom>
              <a:avLst/>
              <a:gdLst/>
              <a:ahLst/>
              <a:cxnLst/>
              <a:rect l="l" t="t" r="r" b="b"/>
              <a:pathLst>
                <a:path w="123825" h="118110">
                  <a:moveTo>
                    <a:pt x="123527" y="0"/>
                  </a:moveTo>
                  <a:lnTo>
                    <a:pt x="0" y="45645"/>
                  </a:lnTo>
                  <a:lnTo>
                    <a:pt x="65075" y="118006"/>
                  </a:lnTo>
                  <a:lnTo>
                    <a:pt x="123527" y="0"/>
                  </a:lnTo>
                  <a:close/>
                </a:path>
              </a:pathLst>
            </a:custGeom>
            <a:solidFill>
              <a:srgbClr val="0365C0">
                <a:alpha val="5026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61123" y="4298298"/>
              <a:ext cx="408364" cy="17800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361124" y="4298298"/>
              <a:ext cx="408940" cy="178435"/>
            </a:xfrm>
            <a:custGeom>
              <a:avLst/>
              <a:gdLst/>
              <a:ahLst/>
              <a:cxnLst/>
              <a:rect l="l" t="t" r="r" b="b"/>
              <a:pathLst>
                <a:path w="408939" h="178435">
                  <a:moveTo>
                    <a:pt x="0" y="151827"/>
                  </a:moveTo>
                  <a:lnTo>
                    <a:pt x="0" y="37949"/>
                  </a:lnTo>
                  <a:lnTo>
                    <a:pt x="3235" y="24071"/>
                  </a:lnTo>
                  <a:lnTo>
                    <a:pt x="11766" y="11909"/>
                  </a:lnTo>
                  <a:lnTo>
                    <a:pt x="23829" y="3280"/>
                  </a:lnTo>
                  <a:lnTo>
                    <a:pt x="37663" y="0"/>
                  </a:lnTo>
                  <a:lnTo>
                    <a:pt x="373442" y="0"/>
                  </a:lnTo>
                  <a:lnTo>
                    <a:pt x="386847" y="3280"/>
                  </a:lnTo>
                  <a:lnTo>
                    <a:pt x="397968" y="11909"/>
                  </a:lnTo>
                  <a:lnTo>
                    <a:pt x="405557" y="24071"/>
                  </a:lnTo>
                  <a:lnTo>
                    <a:pt x="408364" y="37949"/>
                  </a:lnTo>
                  <a:lnTo>
                    <a:pt x="408364" y="146940"/>
                  </a:lnTo>
                  <a:lnTo>
                    <a:pt x="405557" y="159743"/>
                  </a:lnTo>
                  <a:lnTo>
                    <a:pt x="397968" y="169538"/>
                  </a:lnTo>
                  <a:lnTo>
                    <a:pt x="386847" y="175800"/>
                  </a:lnTo>
                  <a:lnTo>
                    <a:pt x="373442" y="178005"/>
                  </a:lnTo>
                  <a:lnTo>
                    <a:pt x="37663" y="178005"/>
                  </a:lnTo>
                  <a:lnTo>
                    <a:pt x="23829" y="176564"/>
                  </a:lnTo>
                  <a:lnTo>
                    <a:pt x="11766" y="171981"/>
                  </a:lnTo>
                  <a:lnTo>
                    <a:pt x="3235" y="163866"/>
                  </a:lnTo>
                  <a:lnTo>
                    <a:pt x="0" y="151827"/>
                  </a:lnTo>
                  <a:close/>
                </a:path>
              </a:pathLst>
            </a:custGeom>
            <a:ln w="5235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4408383" y="4315962"/>
            <a:ext cx="316865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spc="10" dirty="0">
                <a:latin typeface="Calibri"/>
                <a:cs typeface="Calibri"/>
              </a:rPr>
              <a:t>Upda</a:t>
            </a:r>
            <a:r>
              <a:rPr sz="750" spc="-5" dirty="0">
                <a:latin typeface="Calibri"/>
                <a:cs typeface="Calibri"/>
              </a:rPr>
              <a:t>t</a:t>
            </a:r>
            <a:r>
              <a:rPr sz="750" spc="-10" dirty="0">
                <a:latin typeface="Calibri"/>
                <a:cs typeface="Calibri"/>
              </a:rPr>
              <a:t>e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556630" y="3889746"/>
            <a:ext cx="393065" cy="11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latin typeface="Courier New"/>
                <a:cs typeface="Courier New"/>
              </a:rPr>
              <a:t>output$y</a:t>
            </a:r>
            <a:endParaRPr sz="600">
              <a:latin typeface="Courier New"/>
              <a:cs typeface="Courier New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646464" y="9000219"/>
            <a:ext cx="10420350" cy="129286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15"/>
              </a:spcBef>
            </a:pPr>
            <a:r>
              <a:rPr sz="4100" b="1" spc="25" dirty="0">
                <a:solidFill>
                  <a:srgbClr val="00882B"/>
                </a:solidFill>
                <a:latin typeface="Arial"/>
                <a:cs typeface="Arial"/>
              </a:rPr>
              <a:t>Reactive</a:t>
            </a:r>
            <a:r>
              <a:rPr sz="4100" b="1" spc="5" dirty="0">
                <a:solidFill>
                  <a:srgbClr val="00882B"/>
                </a:solidFill>
                <a:latin typeface="Arial"/>
                <a:cs typeface="Arial"/>
              </a:rPr>
              <a:t> </a:t>
            </a:r>
            <a:r>
              <a:rPr sz="4100" b="1" spc="-30" dirty="0">
                <a:solidFill>
                  <a:srgbClr val="00882B"/>
                </a:solidFill>
                <a:latin typeface="Arial"/>
                <a:cs typeface="Arial"/>
              </a:rPr>
              <a:t>values</a:t>
            </a:r>
            <a:r>
              <a:rPr sz="4100" b="1" spc="5" dirty="0">
                <a:solidFill>
                  <a:srgbClr val="00882B"/>
                </a:solidFill>
                <a:latin typeface="Arial"/>
                <a:cs typeface="Arial"/>
              </a:rPr>
              <a:t> </a:t>
            </a:r>
            <a:r>
              <a:rPr sz="4100" b="1" spc="-25" dirty="0">
                <a:solidFill>
                  <a:srgbClr val="00882B"/>
                </a:solidFill>
                <a:latin typeface="Arial"/>
                <a:cs typeface="Arial"/>
              </a:rPr>
              <a:t>notify</a:t>
            </a:r>
            <a:r>
              <a:rPr sz="4100" spc="-25" dirty="0">
                <a:latin typeface="Arial"/>
                <a:cs typeface="Arial"/>
              </a:rPr>
              <a:t>.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-65" dirty="0">
                <a:latin typeface="Arial"/>
                <a:cs typeface="Arial"/>
              </a:rPr>
              <a:t>The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70" dirty="0">
                <a:latin typeface="Arial"/>
                <a:cs typeface="Arial"/>
              </a:rPr>
              <a:t>objects</a:t>
            </a:r>
            <a:r>
              <a:rPr sz="4100" spc="10" dirty="0">
                <a:latin typeface="Arial"/>
                <a:cs typeface="Arial"/>
              </a:rPr>
              <a:t> </a:t>
            </a:r>
            <a:r>
              <a:rPr sz="4100" spc="30" dirty="0">
                <a:latin typeface="Arial"/>
                <a:cs typeface="Arial"/>
              </a:rPr>
              <a:t>created </a:t>
            </a:r>
            <a:r>
              <a:rPr sz="4100" spc="-1125" dirty="0">
                <a:latin typeface="Arial"/>
                <a:cs typeface="Arial"/>
              </a:rPr>
              <a:t> </a:t>
            </a:r>
            <a:r>
              <a:rPr sz="4100" spc="85" dirty="0">
                <a:latin typeface="Arial"/>
                <a:cs typeface="Arial"/>
              </a:rPr>
              <a:t>by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b="1" spc="15" dirty="0">
                <a:solidFill>
                  <a:srgbClr val="0365C0"/>
                </a:solidFill>
                <a:latin typeface="Arial"/>
                <a:cs typeface="Arial"/>
              </a:rPr>
              <a:t>reactive</a:t>
            </a:r>
            <a:r>
              <a:rPr sz="4100" b="1" spc="5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4100" b="1" spc="-15" dirty="0">
                <a:solidFill>
                  <a:srgbClr val="0365C0"/>
                </a:solidFill>
                <a:latin typeface="Arial"/>
                <a:cs typeface="Arial"/>
              </a:rPr>
              <a:t>functions</a:t>
            </a:r>
            <a:r>
              <a:rPr sz="4100" b="1" spc="5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4100" b="1" spc="-10" dirty="0">
                <a:solidFill>
                  <a:srgbClr val="0365C0"/>
                </a:solidFill>
                <a:latin typeface="Arial"/>
                <a:cs typeface="Arial"/>
              </a:rPr>
              <a:t>respond.</a:t>
            </a:r>
            <a:endParaRPr sz="4100" dirty="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298268" y="9193437"/>
            <a:ext cx="387985" cy="146685"/>
          </a:xfrm>
          <a:custGeom>
            <a:avLst/>
            <a:gdLst/>
            <a:ahLst/>
            <a:cxnLst/>
            <a:rect l="l" t="t" r="r" b="b"/>
            <a:pathLst>
              <a:path w="387985" h="146684">
                <a:moveTo>
                  <a:pt x="367955" y="0"/>
                </a:moveTo>
                <a:lnTo>
                  <a:pt x="27066" y="0"/>
                </a:lnTo>
                <a:lnTo>
                  <a:pt x="17387" y="1752"/>
                </a:lnTo>
                <a:lnTo>
                  <a:pt x="8688" y="6577"/>
                </a:lnTo>
                <a:lnTo>
                  <a:pt x="2412" y="13824"/>
                </a:lnTo>
                <a:lnTo>
                  <a:pt x="0" y="22843"/>
                </a:lnTo>
                <a:lnTo>
                  <a:pt x="3677" y="118440"/>
                </a:lnTo>
                <a:lnTo>
                  <a:pt x="5515" y="128288"/>
                </a:lnTo>
                <a:lnTo>
                  <a:pt x="10527" y="137360"/>
                </a:lnTo>
                <a:lnTo>
                  <a:pt x="17961" y="144010"/>
                </a:lnTo>
                <a:lnTo>
                  <a:pt x="27066" y="146592"/>
                </a:lnTo>
                <a:lnTo>
                  <a:pt x="367955" y="146592"/>
                </a:lnTo>
                <a:lnTo>
                  <a:pt x="376446" y="144010"/>
                </a:lnTo>
                <a:lnTo>
                  <a:pt x="382532" y="137360"/>
                </a:lnTo>
                <a:lnTo>
                  <a:pt x="386197" y="128288"/>
                </a:lnTo>
                <a:lnTo>
                  <a:pt x="387422" y="118440"/>
                </a:lnTo>
                <a:lnTo>
                  <a:pt x="387422" y="22843"/>
                </a:lnTo>
                <a:lnTo>
                  <a:pt x="386197" y="13824"/>
                </a:lnTo>
                <a:lnTo>
                  <a:pt x="382532" y="6577"/>
                </a:lnTo>
                <a:lnTo>
                  <a:pt x="376446" y="1752"/>
                </a:lnTo>
                <a:lnTo>
                  <a:pt x="367955" y="0"/>
                </a:lnTo>
                <a:close/>
              </a:path>
            </a:pathLst>
          </a:custGeom>
          <a:solidFill>
            <a:srgbClr val="008F00">
              <a:alpha val="68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341698" y="9215086"/>
            <a:ext cx="308610" cy="882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" spc="5" dirty="0">
                <a:solidFill>
                  <a:srgbClr val="FFFFFF"/>
                </a:solidFill>
                <a:latin typeface="Courier New"/>
                <a:cs typeface="Courier New"/>
              </a:rPr>
              <a:t>input$num</a:t>
            </a:r>
            <a:endParaRPr sz="400">
              <a:latin typeface="Courier New"/>
              <a:cs typeface="Courier New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5046966" y="9161849"/>
            <a:ext cx="901065" cy="963930"/>
            <a:chOff x="5046966" y="9161849"/>
            <a:chExt cx="901065" cy="963930"/>
          </a:xfrm>
        </p:grpSpPr>
        <p:sp>
          <p:nvSpPr>
            <p:cNvPr id="41" name="object 41"/>
            <p:cNvSpPr/>
            <p:nvPr/>
          </p:nvSpPr>
          <p:spPr>
            <a:xfrm>
              <a:off x="5303503" y="9188201"/>
              <a:ext cx="387985" cy="146685"/>
            </a:xfrm>
            <a:custGeom>
              <a:avLst/>
              <a:gdLst/>
              <a:ahLst/>
              <a:cxnLst/>
              <a:rect l="l" t="t" r="r" b="b"/>
              <a:pathLst>
                <a:path w="387985" h="146684">
                  <a:moveTo>
                    <a:pt x="0" y="120415"/>
                  </a:moveTo>
                  <a:lnTo>
                    <a:pt x="0" y="28078"/>
                  </a:lnTo>
                  <a:lnTo>
                    <a:pt x="1594" y="18241"/>
                  </a:lnTo>
                  <a:lnTo>
                    <a:pt x="6071" y="9195"/>
                  </a:lnTo>
                  <a:lnTo>
                    <a:pt x="12969" y="2570"/>
                  </a:lnTo>
                  <a:lnTo>
                    <a:pt x="21830" y="0"/>
                  </a:lnTo>
                  <a:lnTo>
                    <a:pt x="362719" y="0"/>
                  </a:lnTo>
                  <a:lnTo>
                    <a:pt x="372028" y="2570"/>
                  </a:lnTo>
                  <a:lnTo>
                    <a:pt x="379915" y="9195"/>
                  </a:lnTo>
                  <a:lnTo>
                    <a:pt x="385379" y="18241"/>
                  </a:lnTo>
                  <a:lnTo>
                    <a:pt x="387422" y="28078"/>
                  </a:lnTo>
                  <a:lnTo>
                    <a:pt x="387422" y="123675"/>
                  </a:lnTo>
                  <a:lnTo>
                    <a:pt x="385379" y="132705"/>
                  </a:lnTo>
                  <a:lnTo>
                    <a:pt x="379915" y="139977"/>
                  </a:lnTo>
                  <a:lnTo>
                    <a:pt x="372028" y="144828"/>
                  </a:lnTo>
                  <a:lnTo>
                    <a:pt x="362719" y="146592"/>
                  </a:lnTo>
                  <a:lnTo>
                    <a:pt x="21830" y="146592"/>
                  </a:lnTo>
                  <a:lnTo>
                    <a:pt x="12969" y="144318"/>
                  </a:lnTo>
                  <a:lnTo>
                    <a:pt x="6071" y="138347"/>
                  </a:lnTo>
                  <a:lnTo>
                    <a:pt x="1594" y="129954"/>
                  </a:lnTo>
                  <a:lnTo>
                    <a:pt x="0" y="120415"/>
                  </a:lnTo>
                  <a:close/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497214" y="9329559"/>
              <a:ext cx="0" cy="513080"/>
            </a:xfrm>
            <a:custGeom>
              <a:avLst/>
              <a:gdLst/>
              <a:ahLst/>
              <a:cxnLst/>
              <a:rect l="l" t="t" r="r" b="b"/>
              <a:pathLst>
                <a:path h="513079">
                  <a:moveTo>
                    <a:pt x="0" y="513073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046966" y="9821690"/>
              <a:ext cx="901065" cy="304165"/>
            </a:xfrm>
            <a:custGeom>
              <a:avLst/>
              <a:gdLst/>
              <a:ahLst/>
              <a:cxnLst/>
              <a:rect l="l" t="t" r="r" b="b"/>
              <a:pathLst>
                <a:path w="901064" h="304165">
                  <a:moveTo>
                    <a:pt x="827936" y="0"/>
                  </a:moveTo>
                  <a:lnTo>
                    <a:pt x="69687" y="0"/>
                  </a:lnTo>
                  <a:lnTo>
                    <a:pt x="42626" y="6177"/>
                  </a:lnTo>
                  <a:lnTo>
                    <a:pt x="20468" y="22642"/>
                  </a:lnTo>
                  <a:lnTo>
                    <a:pt x="5497" y="46295"/>
                  </a:lnTo>
                  <a:lnTo>
                    <a:pt x="0" y="74036"/>
                  </a:lnTo>
                  <a:lnTo>
                    <a:pt x="276" y="232836"/>
                  </a:lnTo>
                  <a:lnTo>
                    <a:pt x="5731" y="260074"/>
                  </a:lnTo>
                  <a:lnTo>
                    <a:pt x="20606" y="282621"/>
                  </a:lnTo>
                  <a:lnTo>
                    <a:pt x="42669" y="297980"/>
                  </a:lnTo>
                  <a:lnTo>
                    <a:pt x="69687" y="303655"/>
                  </a:lnTo>
                  <a:lnTo>
                    <a:pt x="827936" y="303655"/>
                  </a:lnTo>
                  <a:lnTo>
                    <a:pt x="855446" y="297980"/>
                  </a:lnTo>
                  <a:lnTo>
                    <a:pt x="878591" y="282621"/>
                  </a:lnTo>
                  <a:lnTo>
                    <a:pt x="894549" y="260074"/>
                  </a:lnTo>
                  <a:lnTo>
                    <a:pt x="900496" y="232836"/>
                  </a:lnTo>
                  <a:lnTo>
                    <a:pt x="900496" y="74036"/>
                  </a:lnTo>
                  <a:lnTo>
                    <a:pt x="894549" y="46295"/>
                  </a:lnTo>
                  <a:lnTo>
                    <a:pt x="878591" y="22642"/>
                  </a:lnTo>
                  <a:lnTo>
                    <a:pt x="855446" y="6177"/>
                  </a:lnTo>
                  <a:lnTo>
                    <a:pt x="827936" y="0"/>
                  </a:lnTo>
                  <a:close/>
                </a:path>
              </a:pathLst>
            </a:custGeom>
            <a:solidFill>
              <a:srgbClr val="78AA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5076950" y="9888640"/>
            <a:ext cx="716915" cy="1511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spc="10" dirty="0">
                <a:solidFill>
                  <a:srgbClr val="FFFFFF"/>
                </a:solidFill>
                <a:latin typeface="Courier New"/>
                <a:cs typeface="Courier New"/>
              </a:rPr>
              <a:t>output$hist</a:t>
            </a:r>
            <a:endParaRPr sz="800">
              <a:latin typeface="Courier New"/>
              <a:cs typeface="Courier New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5026025" y="9344674"/>
            <a:ext cx="942975" cy="802005"/>
            <a:chOff x="5026025" y="9344674"/>
            <a:chExt cx="942975" cy="802005"/>
          </a:xfrm>
        </p:grpSpPr>
        <p:sp>
          <p:nvSpPr>
            <p:cNvPr id="46" name="object 46"/>
            <p:cNvSpPr/>
            <p:nvPr/>
          </p:nvSpPr>
          <p:spPr>
            <a:xfrm>
              <a:off x="5052202" y="9826925"/>
              <a:ext cx="890269" cy="293370"/>
            </a:xfrm>
            <a:custGeom>
              <a:avLst/>
              <a:gdLst/>
              <a:ahLst/>
              <a:cxnLst/>
              <a:rect l="l" t="t" r="r" b="b"/>
              <a:pathLst>
                <a:path w="890270" h="293370">
                  <a:moveTo>
                    <a:pt x="0" y="225124"/>
                  </a:moveTo>
                  <a:lnTo>
                    <a:pt x="0" y="68801"/>
                  </a:lnTo>
                  <a:lnTo>
                    <a:pt x="4711" y="41878"/>
                  </a:lnTo>
                  <a:lnTo>
                    <a:pt x="17951" y="20025"/>
                  </a:lnTo>
                  <a:lnTo>
                    <a:pt x="38379" y="5359"/>
                  </a:lnTo>
                  <a:lnTo>
                    <a:pt x="64654" y="0"/>
                  </a:lnTo>
                  <a:lnTo>
                    <a:pt x="822497" y="0"/>
                  </a:lnTo>
                  <a:lnTo>
                    <a:pt x="849221" y="5359"/>
                  </a:lnTo>
                  <a:lnTo>
                    <a:pt x="870637" y="20025"/>
                  </a:lnTo>
                  <a:lnTo>
                    <a:pt x="884864" y="41878"/>
                  </a:lnTo>
                  <a:lnTo>
                    <a:pt x="890025" y="68801"/>
                  </a:lnTo>
                  <a:lnTo>
                    <a:pt x="890025" y="227601"/>
                  </a:lnTo>
                  <a:lnTo>
                    <a:pt x="884864" y="254020"/>
                  </a:lnTo>
                  <a:lnTo>
                    <a:pt x="870637" y="274768"/>
                  </a:lnTo>
                  <a:lnTo>
                    <a:pt x="849221" y="288328"/>
                  </a:lnTo>
                  <a:lnTo>
                    <a:pt x="822497" y="293184"/>
                  </a:lnTo>
                  <a:lnTo>
                    <a:pt x="64654" y="293184"/>
                  </a:lnTo>
                  <a:lnTo>
                    <a:pt x="38379" y="287941"/>
                  </a:lnTo>
                  <a:lnTo>
                    <a:pt x="17951" y="273529"/>
                  </a:lnTo>
                  <a:lnTo>
                    <a:pt x="4711" y="251931"/>
                  </a:lnTo>
                  <a:lnTo>
                    <a:pt x="0" y="225124"/>
                  </a:lnTo>
                  <a:close/>
                </a:path>
              </a:pathLst>
            </a:custGeom>
            <a:ln w="52354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459514" y="9344674"/>
              <a:ext cx="73025" cy="477520"/>
            </a:xfrm>
            <a:custGeom>
              <a:avLst/>
              <a:gdLst/>
              <a:ahLst/>
              <a:cxnLst/>
              <a:rect l="l" t="t" r="r" b="b"/>
              <a:pathLst>
                <a:path w="73025" h="477520">
                  <a:moveTo>
                    <a:pt x="58642" y="68651"/>
                  </a:moveTo>
                  <a:lnTo>
                    <a:pt x="16758" y="68651"/>
                  </a:lnTo>
                  <a:lnTo>
                    <a:pt x="16758" y="477015"/>
                  </a:lnTo>
                  <a:lnTo>
                    <a:pt x="58642" y="477015"/>
                  </a:lnTo>
                  <a:lnTo>
                    <a:pt x="58642" y="68651"/>
                  </a:lnTo>
                  <a:close/>
                </a:path>
                <a:path w="73025" h="477520">
                  <a:moveTo>
                    <a:pt x="36263" y="0"/>
                  </a:moveTo>
                  <a:lnTo>
                    <a:pt x="0" y="68651"/>
                  </a:lnTo>
                  <a:lnTo>
                    <a:pt x="72528" y="68651"/>
                  </a:lnTo>
                  <a:lnTo>
                    <a:pt x="36263" y="0"/>
                  </a:lnTo>
                  <a:close/>
                </a:path>
              </a:pathLst>
            </a:custGeom>
            <a:solidFill>
              <a:srgbClr val="53585F">
                <a:alpha val="68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94349" y="2503740"/>
            <a:ext cx="10315575" cy="5729605"/>
          </a:xfrm>
          <a:prstGeom prst="rect">
            <a:avLst/>
          </a:prstGeom>
        </p:spPr>
        <p:txBody>
          <a:bodyPr vert="horz" wrap="square" lIns="0" tIns="443864" rIns="0" bIns="0" rtlCol="0">
            <a:spAutoFit/>
          </a:bodyPr>
          <a:lstStyle/>
          <a:p>
            <a:pPr marL="476250" marR="468630" algn="ctr">
              <a:lnSpc>
                <a:spcPts val="17400"/>
              </a:lnSpc>
              <a:spcBef>
                <a:spcPts val="3494"/>
              </a:spcBef>
            </a:pPr>
            <a:r>
              <a:rPr sz="17300" u="none" spc="-15" dirty="0">
                <a:solidFill>
                  <a:srgbClr val="C0C0C0"/>
                </a:solidFill>
                <a:latin typeface="Verdana"/>
                <a:cs typeface="Verdana"/>
              </a:rPr>
              <a:t>Reactive  </a:t>
            </a:r>
            <a:r>
              <a:rPr sz="17300" u="none" spc="120" dirty="0">
                <a:solidFill>
                  <a:srgbClr val="FFFFFF"/>
                </a:solidFill>
                <a:latin typeface="Verdana"/>
                <a:cs typeface="Verdana"/>
              </a:rPr>
              <a:t>toolkit</a:t>
            </a:r>
            <a:endParaRPr sz="17300">
              <a:latin typeface="Verdana"/>
              <a:cs typeface="Verdana"/>
            </a:endParaRPr>
          </a:p>
          <a:p>
            <a:pPr algn="ctr">
              <a:lnSpc>
                <a:spcPts val="6715"/>
              </a:lnSpc>
            </a:pPr>
            <a:r>
              <a:rPr sz="6150" u="none" spc="-405" dirty="0">
                <a:solidFill>
                  <a:srgbClr val="C0C0C0"/>
                </a:solidFill>
                <a:latin typeface="Verdana"/>
                <a:cs typeface="Verdana"/>
              </a:rPr>
              <a:t>(7</a:t>
            </a:r>
            <a:r>
              <a:rPr sz="6150" u="none" spc="-620" dirty="0">
                <a:solidFill>
                  <a:srgbClr val="C0C0C0"/>
                </a:solidFill>
                <a:latin typeface="Verdana"/>
                <a:cs typeface="Verdana"/>
              </a:rPr>
              <a:t> </a:t>
            </a:r>
            <a:r>
              <a:rPr sz="6150" u="none" spc="100" dirty="0">
                <a:solidFill>
                  <a:srgbClr val="C0C0C0"/>
                </a:solidFill>
                <a:latin typeface="Verdana"/>
                <a:cs typeface="Verdana"/>
              </a:rPr>
              <a:t>indispensible</a:t>
            </a:r>
            <a:r>
              <a:rPr sz="6150" u="none" spc="-620" dirty="0">
                <a:solidFill>
                  <a:srgbClr val="C0C0C0"/>
                </a:solidFill>
                <a:latin typeface="Verdana"/>
                <a:cs typeface="Verdana"/>
              </a:rPr>
              <a:t> </a:t>
            </a:r>
            <a:r>
              <a:rPr sz="6150" u="none" spc="5" dirty="0">
                <a:solidFill>
                  <a:srgbClr val="C0C0C0"/>
                </a:solidFill>
                <a:latin typeface="Verdana"/>
                <a:cs typeface="Verdana"/>
              </a:rPr>
              <a:t>functions)</a:t>
            </a:r>
            <a:endParaRPr sz="61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600772" y="2390520"/>
            <a:ext cx="1090295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454275" algn="l"/>
                <a:tab pos="3676015" algn="l"/>
                <a:tab pos="6061075" algn="l"/>
                <a:tab pos="8290559" algn="l"/>
              </a:tabLst>
            </a:pPr>
            <a:r>
              <a:rPr sz="8250" u="none" spc="140" dirty="0">
                <a:solidFill>
                  <a:srgbClr val="000000"/>
                </a:solidFill>
              </a:rPr>
              <a:t>How	</a:t>
            </a:r>
            <a:r>
              <a:rPr sz="8250" u="none" spc="220" dirty="0">
                <a:solidFill>
                  <a:srgbClr val="000000"/>
                </a:solidFill>
              </a:rPr>
              <a:t>to	</a:t>
            </a:r>
            <a:r>
              <a:rPr sz="8250" u="none" spc="85" dirty="0">
                <a:solidFill>
                  <a:srgbClr val="000000"/>
                </a:solidFill>
              </a:rPr>
              <a:t>start	</a:t>
            </a:r>
            <a:r>
              <a:rPr sz="8250" u="none" spc="145" dirty="0">
                <a:solidFill>
                  <a:srgbClr val="000000"/>
                </a:solidFill>
              </a:rPr>
              <a:t>with	</a:t>
            </a:r>
            <a:r>
              <a:rPr sz="8250" u="none" spc="-35" dirty="0">
                <a:solidFill>
                  <a:srgbClr val="000000"/>
                </a:solidFill>
              </a:rPr>
              <a:t>Shiny</a:t>
            </a:r>
            <a:endParaRPr sz="8250"/>
          </a:p>
        </p:txBody>
      </p:sp>
      <p:sp>
        <p:nvSpPr>
          <p:cNvPr id="7" name="object 7"/>
          <p:cNvSpPr txBox="1"/>
          <p:nvPr/>
        </p:nvSpPr>
        <p:spPr>
          <a:xfrm>
            <a:off x="5272563" y="4755472"/>
            <a:ext cx="11684635" cy="40491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11200" indent="-699135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711200" algn="l"/>
                <a:tab pos="711835" algn="l"/>
                <a:tab pos="2176145" algn="l"/>
                <a:tab pos="2908935" algn="l"/>
                <a:tab pos="4457065" algn="l"/>
                <a:tab pos="4969510" algn="l"/>
                <a:tab pos="6703059" algn="l"/>
                <a:tab pos="7960359" algn="l"/>
              </a:tabLst>
            </a:pPr>
            <a:r>
              <a:rPr sz="4950" spc="85" dirty="0">
                <a:latin typeface="Arial"/>
                <a:cs typeface="Arial"/>
              </a:rPr>
              <a:t>How	</a:t>
            </a:r>
            <a:r>
              <a:rPr sz="4950" spc="130" dirty="0">
                <a:latin typeface="Arial"/>
                <a:cs typeface="Arial"/>
              </a:rPr>
              <a:t>to	</a:t>
            </a:r>
            <a:r>
              <a:rPr sz="4950" spc="70" dirty="0">
                <a:latin typeface="Arial"/>
                <a:cs typeface="Arial"/>
              </a:rPr>
              <a:t>build	</a:t>
            </a:r>
            <a:r>
              <a:rPr sz="4950" spc="-100" dirty="0">
                <a:latin typeface="Arial"/>
                <a:cs typeface="Arial"/>
              </a:rPr>
              <a:t>a	</a:t>
            </a:r>
            <a:r>
              <a:rPr sz="4950" spc="-25" dirty="0">
                <a:latin typeface="Arial"/>
                <a:cs typeface="Arial"/>
              </a:rPr>
              <a:t>Shiny	</a:t>
            </a:r>
            <a:r>
              <a:rPr sz="4950" spc="85" dirty="0">
                <a:latin typeface="Arial"/>
                <a:cs typeface="Arial"/>
              </a:rPr>
              <a:t>app</a:t>
            </a:r>
            <a:endParaRPr sz="49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AutoNum type="arabicPeriod"/>
            </a:pPr>
            <a:endParaRPr sz="5650" dirty="0">
              <a:latin typeface="Arial"/>
              <a:cs typeface="Arial"/>
            </a:endParaRPr>
          </a:p>
          <a:p>
            <a:pPr marL="711200" indent="-699135">
              <a:lnSpc>
                <a:spcPct val="100000"/>
              </a:lnSpc>
              <a:buAutoNum type="arabicPeriod"/>
              <a:tabLst>
                <a:tab pos="711200" algn="l"/>
                <a:tab pos="711835" algn="l"/>
                <a:tab pos="2176145" algn="l"/>
                <a:tab pos="2908935" algn="l"/>
                <a:tab pos="5957570" algn="l"/>
                <a:tab pos="8703310" algn="l"/>
                <a:tab pos="10239375" algn="l"/>
              </a:tabLst>
            </a:pPr>
            <a:r>
              <a:rPr sz="4950" spc="85" dirty="0">
                <a:latin typeface="Arial"/>
                <a:cs typeface="Arial"/>
              </a:rPr>
              <a:t>How	</a:t>
            </a:r>
            <a:r>
              <a:rPr sz="4950" spc="130" dirty="0">
                <a:latin typeface="Arial"/>
                <a:cs typeface="Arial"/>
              </a:rPr>
              <a:t>to	</a:t>
            </a:r>
            <a:r>
              <a:rPr sz="4950" spc="35" dirty="0">
                <a:latin typeface="Arial"/>
                <a:cs typeface="Arial"/>
              </a:rPr>
              <a:t>customize	</a:t>
            </a:r>
            <a:r>
              <a:rPr sz="4950" spc="15" dirty="0">
                <a:latin typeface="Arial"/>
                <a:cs typeface="Arial"/>
              </a:rPr>
              <a:t>reactions</a:t>
            </a:r>
            <a:endParaRPr lang="en-US" sz="4950" spc="15" dirty="0">
              <a:latin typeface="Arial"/>
              <a:cs typeface="Arial"/>
            </a:endParaRPr>
          </a:p>
          <a:p>
            <a:pPr marL="711200" indent="-699135">
              <a:lnSpc>
                <a:spcPct val="100000"/>
              </a:lnSpc>
              <a:buAutoNum type="arabicPeriod"/>
              <a:tabLst>
                <a:tab pos="711200" algn="l"/>
                <a:tab pos="711835" algn="l"/>
                <a:tab pos="2176145" algn="l"/>
                <a:tab pos="2908935" algn="l"/>
                <a:tab pos="5957570" algn="l"/>
                <a:tab pos="8703310" algn="l"/>
                <a:tab pos="10239375" algn="l"/>
              </a:tabLst>
            </a:pPr>
            <a:endParaRPr sz="5650" dirty="0">
              <a:latin typeface="Arial"/>
              <a:cs typeface="Arial"/>
            </a:endParaRPr>
          </a:p>
          <a:p>
            <a:pPr marL="711200" indent="-699135">
              <a:lnSpc>
                <a:spcPct val="100000"/>
              </a:lnSpc>
              <a:buAutoNum type="arabicPeriod"/>
              <a:tabLst>
                <a:tab pos="711200" algn="l"/>
                <a:tab pos="711835" algn="l"/>
                <a:tab pos="2176145" algn="l"/>
                <a:tab pos="2908935" algn="l"/>
                <a:tab pos="5957570" algn="l"/>
                <a:tab pos="9460230" algn="l"/>
                <a:tab pos="11159490" algn="l"/>
              </a:tabLst>
            </a:pPr>
            <a:r>
              <a:rPr sz="4950" spc="85" dirty="0">
                <a:latin typeface="Arial"/>
                <a:cs typeface="Arial"/>
              </a:rPr>
              <a:t>How	</a:t>
            </a:r>
            <a:r>
              <a:rPr sz="4950" spc="130" dirty="0">
                <a:latin typeface="Arial"/>
                <a:cs typeface="Arial"/>
              </a:rPr>
              <a:t>to	</a:t>
            </a:r>
            <a:r>
              <a:rPr sz="4950" spc="35" dirty="0">
                <a:latin typeface="Arial"/>
                <a:cs typeface="Arial"/>
              </a:rPr>
              <a:t>customize	</a:t>
            </a:r>
            <a:r>
              <a:rPr sz="4950" spc="5" dirty="0">
                <a:latin typeface="Arial"/>
                <a:cs typeface="Arial"/>
              </a:rPr>
              <a:t>appearance	</a:t>
            </a:r>
            <a:endParaRPr sz="4950" dirty="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75837" y="4433068"/>
            <a:ext cx="2146531" cy="1462040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074834" y="6112578"/>
            <a:ext cx="1647825" cy="1264285"/>
            <a:chOff x="3074834" y="6112578"/>
            <a:chExt cx="1647825" cy="1264285"/>
          </a:xfrm>
        </p:grpSpPr>
        <p:sp>
          <p:nvSpPr>
            <p:cNvPr id="10" name="object 10"/>
            <p:cNvSpPr/>
            <p:nvPr/>
          </p:nvSpPr>
          <p:spPr>
            <a:xfrm>
              <a:off x="3437057" y="6248700"/>
              <a:ext cx="991869" cy="991869"/>
            </a:xfrm>
            <a:custGeom>
              <a:avLst/>
              <a:gdLst/>
              <a:ahLst/>
              <a:cxnLst/>
              <a:rect l="l" t="t" r="r" b="b"/>
              <a:pathLst>
                <a:path w="991870" h="991870">
                  <a:moveTo>
                    <a:pt x="846668" y="144848"/>
                  </a:moveTo>
                  <a:lnTo>
                    <a:pt x="878857" y="180250"/>
                  </a:lnTo>
                  <a:lnTo>
                    <a:pt x="907022" y="217857"/>
                  </a:lnTo>
                  <a:lnTo>
                    <a:pt x="931163" y="257376"/>
                  </a:lnTo>
                  <a:lnTo>
                    <a:pt x="951281" y="298512"/>
                  </a:lnTo>
                  <a:lnTo>
                    <a:pt x="967376" y="340972"/>
                  </a:lnTo>
                  <a:lnTo>
                    <a:pt x="979446" y="384461"/>
                  </a:lnTo>
                  <a:lnTo>
                    <a:pt x="987494" y="428686"/>
                  </a:lnTo>
                  <a:lnTo>
                    <a:pt x="991517" y="473352"/>
                  </a:lnTo>
                  <a:lnTo>
                    <a:pt x="991517" y="518165"/>
                  </a:lnTo>
                  <a:lnTo>
                    <a:pt x="987494" y="562831"/>
                  </a:lnTo>
                  <a:lnTo>
                    <a:pt x="979446" y="607055"/>
                  </a:lnTo>
                  <a:lnTo>
                    <a:pt x="967376" y="650545"/>
                  </a:lnTo>
                  <a:lnTo>
                    <a:pt x="951281" y="693004"/>
                  </a:lnTo>
                  <a:lnTo>
                    <a:pt x="931163" y="734141"/>
                  </a:lnTo>
                  <a:lnTo>
                    <a:pt x="907022" y="773660"/>
                  </a:lnTo>
                  <a:lnTo>
                    <a:pt x="878857" y="811267"/>
                  </a:lnTo>
                  <a:lnTo>
                    <a:pt x="846668" y="846668"/>
                  </a:lnTo>
                  <a:lnTo>
                    <a:pt x="811267" y="878857"/>
                  </a:lnTo>
                  <a:lnTo>
                    <a:pt x="773660" y="907022"/>
                  </a:lnTo>
                  <a:lnTo>
                    <a:pt x="734141" y="931164"/>
                  </a:lnTo>
                  <a:lnTo>
                    <a:pt x="693004" y="951281"/>
                  </a:lnTo>
                  <a:lnTo>
                    <a:pt x="650545" y="967376"/>
                  </a:lnTo>
                  <a:lnTo>
                    <a:pt x="607055" y="979446"/>
                  </a:lnTo>
                  <a:lnTo>
                    <a:pt x="562831" y="987494"/>
                  </a:lnTo>
                  <a:lnTo>
                    <a:pt x="518165" y="991517"/>
                  </a:lnTo>
                  <a:lnTo>
                    <a:pt x="473352" y="991517"/>
                  </a:lnTo>
                  <a:lnTo>
                    <a:pt x="428686" y="987494"/>
                  </a:lnTo>
                  <a:lnTo>
                    <a:pt x="384461" y="979446"/>
                  </a:lnTo>
                  <a:lnTo>
                    <a:pt x="340972" y="967376"/>
                  </a:lnTo>
                  <a:lnTo>
                    <a:pt x="298512" y="951281"/>
                  </a:lnTo>
                  <a:lnTo>
                    <a:pt x="257376" y="931164"/>
                  </a:lnTo>
                  <a:lnTo>
                    <a:pt x="217857" y="907022"/>
                  </a:lnTo>
                  <a:lnTo>
                    <a:pt x="180250" y="878857"/>
                  </a:lnTo>
                  <a:lnTo>
                    <a:pt x="144848" y="846668"/>
                  </a:lnTo>
                  <a:lnTo>
                    <a:pt x="112660" y="811267"/>
                  </a:lnTo>
                  <a:lnTo>
                    <a:pt x="84495" y="773660"/>
                  </a:lnTo>
                  <a:lnTo>
                    <a:pt x="60353" y="734141"/>
                  </a:lnTo>
                  <a:lnTo>
                    <a:pt x="40235" y="693004"/>
                  </a:lnTo>
                  <a:lnTo>
                    <a:pt x="24141" y="650545"/>
                  </a:lnTo>
                  <a:lnTo>
                    <a:pt x="12070" y="607055"/>
                  </a:lnTo>
                  <a:lnTo>
                    <a:pt x="4023" y="562831"/>
                  </a:lnTo>
                  <a:lnTo>
                    <a:pt x="0" y="518165"/>
                  </a:lnTo>
                  <a:lnTo>
                    <a:pt x="0" y="473352"/>
                  </a:lnTo>
                  <a:lnTo>
                    <a:pt x="4023" y="428686"/>
                  </a:lnTo>
                  <a:lnTo>
                    <a:pt x="12070" y="384461"/>
                  </a:lnTo>
                  <a:lnTo>
                    <a:pt x="24141" y="340972"/>
                  </a:lnTo>
                  <a:lnTo>
                    <a:pt x="40235" y="298512"/>
                  </a:lnTo>
                  <a:lnTo>
                    <a:pt x="60353" y="257376"/>
                  </a:lnTo>
                  <a:lnTo>
                    <a:pt x="84495" y="217857"/>
                  </a:lnTo>
                  <a:lnTo>
                    <a:pt x="112660" y="180250"/>
                  </a:lnTo>
                  <a:lnTo>
                    <a:pt x="144848" y="144848"/>
                  </a:lnTo>
                  <a:lnTo>
                    <a:pt x="180250" y="112660"/>
                  </a:lnTo>
                  <a:lnTo>
                    <a:pt x="217857" y="84495"/>
                  </a:lnTo>
                  <a:lnTo>
                    <a:pt x="257376" y="60353"/>
                  </a:lnTo>
                  <a:lnTo>
                    <a:pt x="298512" y="40235"/>
                  </a:lnTo>
                  <a:lnTo>
                    <a:pt x="340972" y="24141"/>
                  </a:lnTo>
                  <a:lnTo>
                    <a:pt x="384461" y="12070"/>
                  </a:lnTo>
                  <a:lnTo>
                    <a:pt x="428686" y="4023"/>
                  </a:lnTo>
                  <a:lnTo>
                    <a:pt x="473352" y="0"/>
                  </a:lnTo>
                  <a:lnTo>
                    <a:pt x="518165" y="0"/>
                  </a:lnTo>
                  <a:lnTo>
                    <a:pt x="562831" y="4023"/>
                  </a:lnTo>
                  <a:lnTo>
                    <a:pt x="607055" y="12070"/>
                  </a:lnTo>
                  <a:lnTo>
                    <a:pt x="650545" y="24141"/>
                  </a:lnTo>
                  <a:lnTo>
                    <a:pt x="693004" y="40235"/>
                  </a:lnTo>
                  <a:lnTo>
                    <a:pt x="734141" y="60353"/>
                  </a:lnTo>
                  <a:lnTo>
                    <a:pt x="773660" y="84495"/>
                  </a:lnTo>
                  <a:lnTo>
                    <a:pt x="811267" y="112660"/>
                  </a:lnTo>
                  <a:lnTo>
                    <a:pt x="846668" y="144848"/>
                  </a:lnTo>
                  <a:close/>
                </a:path>
              </a:pathLst>
            </a:custGeom>
            <a:ln w="272243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74834" y="6228465"/>
              <a:ext cx="826259" cy="66298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190839" y="6591000"/>
              <a:ext cx="510540" cy="255270"/>
            </a:xfrm>
            <a:custGeom>
              <a:avLst/>
              <a:gdLst/>
              <a:ahLst/>
              <a:cxnLst/>
              <a:rect l="l" t="t" r="r" b="b"/>
              <a:pathLst>
                <a:path w="510539" h="255270">
                  <a:moveTo>
                    <a:pt x="255207" y="0"/>
                  </a:moveTo>
                  <a:lnTo>
                    <a:pt x="0" y="255206"/>
                  </a:lnTo>
                  <a:lnTo>
                    <a:pt x="510414" y="255206"/>
                  </a:lnTo>
                  <a:lnTo>
                    <a:pt x="255207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96239" y="6608712"/>
              <a:ext cx="826259" cy="66298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161480" y="6675918"/>
              <a:ext cx="510540" cy="255270"/>
            </a:xfrm>
            <a:custGeom>
              <a:avLst/>
              <a:gdLst/>
              <a:ahLst/>
              <a:cxnLst/>
              <a:rect l="l" t="t" r="r" b="b"/>
              <a:pathLst>
                <a:path w="510539" h="255270">
                  <a:moveTo>
                    <a:pt x="510414" y="0"/>
                  </a:moveTo>
                  <a:lnTo>
                    <a:pt x="0" y="0"/>
                  </a:lnTo>
                  <a:lnTo>
                    <a:pt x="255206" y="255206"/>
                  </a:lnTo>
                  <a:lnTo>
                    <a:pt x="510414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88094" y="7685630"/>
            <a:ext cx="2134274" cy="129838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2716420" y="60386"/>
            <a:ext cx="7234555" cy="603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800" spc="-5" dirty="0">
                <a:solidFill>
                  <a:srgbClr val="53585F"/>
                </a:solidFill>
                <a:latin typeface="Arial"/>
                <a:cs typeface="Arial"/>
              </a:rPr>
              <a:t>Slides</a:t>
            </a:r>
            <a:r>
              <a:rPr sz="3800" spc="-4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800" spc="20" dirty="0">
                <a:solidFill>
                  <a:srgbClr val="53585F"/>
                </a:solidFill>
                <a:latin typeface="Arial"/>
                <a:cs typeface="Arial"/>
              </a:rPr>
              <a:t>at:</a:t>
            </a:r>
            <a:r>
              <a:rPr sz="3800" spc="-4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800" u="sng" spc="55" dirty="0">
                <a:solidFill>
                  <a:srgbClr val="53585F"/>
                </a:solidFill>
                <a:uFill>
                  <a:solidFill>
                    <a:srgbClr val="53585F"/>
                  </a:solidFill>
                </a:uFill>
                <a:latin typeface="Arial"/>
                <a:cs typeface="Arial"/>
              </a:rPr>
              <a:t>bit.ly/shiny-quickstart-1</a:t>
            </a:r>
            <a:endParaRPr sz="38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970BB7-F3A5-4BCB-89B2-C70EAA07EADC}"/>
              </a:ext>
            </a:extLst>
          </p:cNvPr>
          <p:cNvSpPr txBox="1"/>
          <p:nvPr/>
        </p:nvSpPr>
        <p:spPr>
          <a:xfrm>
            <a:off x="146050" y="996037"/>
            <a:ext cx="7620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official tutorial: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https://shiny.rstudio.com/tutorial/</a:t>
            </a:r>
            <a:endParaRPr lang="en-US" sz="24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854232" y="10976320"/>
            <a:ext cx="163322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©</a:t>
            </a:r>
            <a:r>
              <a:rPr sz="1150" spc="-20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u="sng" dirty="0">
                <a:solidFill>
                  <a:srgbClr val="C0C0C0"/>
                </a:solidFill>
                <a:uFill>
                  <a:solidFill>
                    <a:srgbClr val="C0C0C0"/>
                  </a:solidFill>
                </a:uFill>
                <a:latin typeface="Arial"/>
                <a:cs typeface="Arial"/>
              </a:rPr>
              <a:t>CC</a:t>
            </a:r>
            <a:r>
              <a:rPr sz="1150" spc="-1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2015</a:t>
            </a:r>
            <a:r>
              <a:rPr sz="1150" spc="-1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RStudio,</a:t>
            </a:r>
            <a:r>
              <a:rPr sz="1150" spc="-1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Inc.</a:t>
            </a:r>
            <a:endParaRPr sz="11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847075" y="19948"/>
            <a:ext cx="817435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solidFill>
                  <a:srgbClr val="53585F"/>
                </a:solidFill>
                <a:latin typeface="Arial"/>
                <a:cs typeface="Arial"/>
              </a:rPr>
              <a:t>Slides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spc="35" dirty="0">
                <a:solidFill>
                  <a:srgbClr val="53585F"/>
                </a:solidFill>
                <a:latin typeface="Arial"/>
                <a:cs typeface="Arial"/>
              </a:rPr>
              <a:t>at: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u="sng" spc="80" dirty="0">
                <a:solidFill>
                  <a:srgbClr val="53585F"/>
                </a:solidFill>
                <a:uFill>
                  <a:solidFill>
                    <a:srgbClr val="53585F"/>
                  </a:solidFill>
                </a:uFill>
                <a:latin typeface="Arial"/>
                <a:cs typeface="Arial"/>
              </a:rPr>
              <a:t>bit.ly/shiny-quickstart-2</a:t>
            </a:r>
            <a:endParaRPr sz="42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714874" y="1774170"/>
            <a:ext cx="867473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355465" algn="l"/>
              </a:tabLst>
            </a:pPr>
            <a:r>
              <a:rPr sz="8250" u="none" spc="-25" dirty="0">
                <a:solidFill>
                  <a:srgbClr val="000000"/>
                </a:solidFill>
              </a:rPr>
              <a:t>Reactive	</a:t>
            </a:r>
            <a:r>
              <a:rPr sz="8250" u="none" spc="95" dirty="0">
                <a:solidFill>
                  <a:srgbClr val="000000"/>
                </a:solidFill>
              </a:rPr>
              <a:t>functions</a:t>
            </a:r>
            <a:endParaRPr sz="8250"/>
          </a:p>
        </p:txBody>
      </p:sp>
      <p:sp>
        <p:nvSpPr>
          <p:cNvPr id="9" name="object 9"/>
          <p:cNvSpPr txBox="1"/>
          <p:nvPr/>
        </p:nvSpPr>
        <p:spPr>
          <a:xfrm>
            <a:off x="757454" y="3542160"/>
            <a:ext cx="742315" cy="1759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350" spc="-1575" dirty="0">
                <a:solidFill>
                  <a:srgbClr val="002452"/>
                </a:solidFill>
                <a:latin typeface="Verdana"/>
                <a:cs typeface="Verdana"/>
              </a:rPr>
              <a:t>1</a:t>
            </a:r>
            <a:endParaRPr sz="1135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41632" y="4064388"/>
            <a:ext cx="17096740" cy="1809114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6150" spc="15" dirty="0">
                <a:solidFill>
                  <a:srgbClr val="002452"/>
                </a:solidFill>
                <a:latin typeface="Arial"/>
                <a:cs typeface="Arial"/>
              </a:rPr>
              <a:t>Use a</a:t>
            </a:r>
            <a:r>
              <a:rPr sz="6150" spc="10" dirty="0">
                <a:solidFill>
                  <a:srgbClr val="002452"/>
                </a:solidFill>
                <a:latin typeface="Arial"/>
                <a:cs typeface="Arial"/>
              </a:rPr>
              <a:t> </a:t>
            </a:r>
            <a:r>
              <a:rPr sz="6150" spc="15" dirty="0">
                <a:solidFill>
                  <a:srgbClr val="002452"/>
                </a:solidFill>
                <a:latin typeface="Arial"/>
                <a:cs typeface="Arial"/>
              </a:rPr>
              <a:t>code</a:t>
            </a:r>
            <a:r>
              <a:rPr sz="6150" spc="10" dirty="0">
                <a:solidFill>
                  <a:srgbClr val="002452"/>
                </a:solidFill>
                <a:latin typeface="Arial"/>
                <a:cs typeface="Arial"/>
              </a:rPr>
              <a:t> </a:t>
            </a:r>
            <a:r>
              <a:rPr sz="6150" spc="15" dirty="0">
                <a:solidFill>
                  <a:srgbClr val="002452"/>
                </a:solidFill>
                <a:latin typeface="Arial"/>
                <a:cs typeface="Arial"/>
              </a:rPr>
              <a:t>chunk</a:t>
            </a:r>
            <a:r>
              <a:rPr sz="6150" spc="10" dirty="0">
                <a:solidFill>
                  <a:srgbClr val="002452"/>
                </a:solidFill>
                <a:latin typeface="Arial"/>
                <a:cs typeface="Arial"/>
              </a:rPr>
              <a:t> to build </a:t>
            </a:r>
            <a:r>
              <a:rPr sz="6150" spc="15" dirty="0">
                <a:solidFill>
                  <a:srgbClr val="002452"/>
                </a:solidFill>
                <a:latin typeface="Arial"/>
                <a:cs typeface="Arial"/>
              </a:rPr>
              <a:t>(and</a:t>
            </a:r>
            <a:r>
              <a:rPr sz="6150" spc="10" dirty="0">
                <a:solidFill>
                  <a:srgbClr val="002452"/>
                </a:solidFill>
                <a:latin typeface="Arial"/>
                <a:cs typeface="Arial"/>
              </a:rPr>
              <a:t> rebuild) </a:t>
            </a:r>
            <a:r>
              <a:rPr sz="6150" spc="15" dirty="0">
                <a:solidFill>
                  <a:srgbClr val="002452"/>
                </a:solidFill>
                <a:latin typeface="Arial"/>
                <a:cs typeface="Arial"/>
              </a:rPr>
              <a:t>an</a:t>
            </a:r>
            <a:r>
              <a:rPr sz="6150" spc="10" dirty="0">
                <a:solidFill>
                  <a:srgbClr val="002452"/>
                </a:solidFill>
                <a:latin typeface="Arial"/>
                <a:cs typeface="Arial"/>
              </a:rPr>
              <a:t> object</a:t>
            </a:r>
            <a:endParaRPr sz="6150">
              <a:latin typeface="Arial"/>
              <a:cs typeface="Arial"/>
            </a:endParaRPr>
          </a:p>
          <a:p>
            <a:pPr marL="1191895" indent="-440690">
              <a:lnSpc>
                <a:spcPct val="100000"/>
              </a:lnSpc>
              <a:spcBef>
                <a:spcPts val="425"/>
              </a:spcBef>
              <a:buClr>
                <a:srgbClr val="000000"/>
              </a:buClr>
              <a:buFont typeface="Arial"/>
              <a:buChar char="•"/>
              <a:tabLst>
                <a:tab pos="1192530" algn="l"/>
              </a:tabLst>
            </a:pPr>
            <a:r>
              <a:rPr sz="4750" b="1" spc="40" dirty="0">
                <a:solidFill>
                  <a:srgbClr val="0365C0"/>
                </a:solidFill>
                <a:latin typeface="Arial"/>
                <a:cs typeface="Arial"/>
              </a:rPr>
              <a:t>What</a:t>
            </a:r>
            <a:r>
              <a:rPr sz="4750" b="1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4750" b="1" spc="60" dirty="0">
                <a:solidFill>
                  <a:srgbClr val="0365C0"/>
                </a:solidFill>
                <a:latin typeface="Arial"/>
                <a:cs typeface="Arial"/>
              </a:rPr>
              <a:t>code</a:t>
            </a:r>
            <a:r>
              <a:rPr sz="4750" b="1" spc="5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4750" spc="50" dirty="0">
                <a:latin typeface="Arial"/>
                <a:cs typeface="Arial"/>
              </a:rPr>
              <a:t>will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40" dirty="0">
                <a:latin typeface="Arial"/>
                <a:cs typeface="Arial"/>
              </a:rPr>
              <a:t>the</a:t>
            </a:r>
            <a:r>
              <a:rPr sz="4750" dirty="0">
                <a:latin typeface="Arial"/>
                <a:cs typeface="Arial"/>
              </a:rPr>
              <a:t> </a:t>
            </a:r>
            <a:r>
              <a:rPr sz="4750" spc="75" dirty="0">
                <a:latin typeface="Arial"/>
                <a:cs typeface="Arial"/>
              </a:rPr>
              <a:t>function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-10" dirty="0">
                <a:latin typeface="Arial"/>
                <a:cs typeface="Arial"/>
              </a:rPr>
              <a:t>use?</a:t>
            </a:r>
            <a:endParaRPr sz="47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2054" y="6184619"/>
            <a:ext cx="16448405" cy="1759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7025" spc="-757" baseline="-20802" dirty="0">
                <a:solidFill>
                  <a:srgbClr val="164F86"/>
                </a:solidFill>
                <a:latin typeface="Verdana"/>
                <a:cs typeface="Verdana"/>
              </a:rPr>
              <a:t>2</a:t>
            </a:r>
            <a:r>
              <a:rPr sz="17025" spc="-892" baseline="-20802" dirty="0">
                <a:solidFill>
                  <a:srgbClr val="164F86"/>
                </a:solidFill>
                <a:latin typeface="Verdana"/>
                <a:cs typeface="Verdana"/>
              </a:rPr>
              <a:t> </a:t>
            </a:r>
            <a:r>
              <a:rPr sz="5900" spc="15" dirty="0">
                <a:solidFill>
                  <a:srgbClr val="164F86"/>
                </a:solidFill>
                <a:latin typeface="Arial"/>
                <a:cs typeface="Arial"/>
              </a:rPr>
              <a:t>The</a:t>
            </a:r>
            <a:r>
              <a:rPr sz="5900" spc="10" dirty="0">
                <a:solidFill>
                  <a:srgbClr val="164F86"/>
                </a:solidFill>
                <a:latin typeface="Arial"/>
                <a:cs typeface="Arial"/>
              </a:rPr>
              <a:t> </a:t>
            </a:r>
            <a:r>
              <a:rPr sz="5900" spc="15" dirty="0">
                <a:solidFill>
                  <a:srgbClr val="164F86"/>
                </a:solidFill>
                <a:latin typeface="Arial"/>
                <a:cs typeface="Arial"/>
              </a:rPr>
              <a:t>object</a:t>
            </a:r>
            <a:r>
              <a:rPr sz="5900" spc="5" dirty="0">
                <a:solidFill>
                  <a:srgbClr val="164F86"/>
                </a:solidFill>
                <a:latin typeface="Arial"/>
                <a:cs typeface="Arial"/>
              </a:rPr>
              <a:t> </a:t>
            </a:r>
            <a:r>
              <a:rPr sz="5900" spc="10" dirty="0">
                <a:solidFill>
                  <a:srgbClr val="164F86"/>
                </a:solidFill>
                <a:latin typeface="Arial"/>
                <a:cs typeface="Arial"/>
              </a:rPr>
              <a:t>will </a:t>
            </a:r>
            <a:r>
              <a:rPr sz="5900" spc="15" dirty="0">
                <a:solidFill>
                  <a:srgbClr val="164F86"/>
                </a:solidFill>
                <a:latin typeface="Arial"/>
                <a:cs typeface="Arial"/>
              </a:rPr>
              <a:t>respond</a:t>
            </a:r>
            <a:r>
              <a:rPr sz="5900" spc="10" dirty="0">
                <a:solidFill>
                  <a:srgbClr val="164F86"/>
                </a:solidFill>
                <a:latin typeface="Arial"/>
                <a:cs typeface="Arial"/>
              </a:rPr>
              <a:t> to </a:t>
            </a:r>
            <a:r>
              <a:rPr sz="5900" spc="15" dirty="0">
                <a:solidFill>
                  <a:srgbClr val="164F86"/>
                </a:solidFill>
                <a:latin typeface="Arial"/>
                <a:cs typeface="Arial"/>
              </a:rPr>
              <a:t>changes</a:t>
            </a:r>
            <a:r>
              <a:rPr sz="5900" spc="5" dirty="0">
                <a:solidFill>
                  <a:srgbClr val="164F86"/>
                </a:solidFill>
                <a:latin typeface="Arial"/>
                <a:cs typeface="Arial"/>
              </a:rPr>
              <a:t> </a:t>
            </a:r>
            <a:r>
              <a:rPr sz="5900" spc="10" dirty="0">
                <a:solidFill>
                  <a:srgbClr val="164F86"/>
                </a:solidFill>
                <a:latin typeface="Arial"/>
                <a:cs typeface="Arial"/>
              </a:rPr>
              <a:t>in</a:t>
            </a:r>
            <a:r>
              <a:rPr sz="5900" spc="15" dirty="0">
                <a:solidFill>
                  <a:srgbClr val="164F86"/>
                </a:solidFill>
                <a:latin typeface="Arial"/>
                <a:cs typeface="Arial"/>
              </a:rPr>
              <a:t> </a:t>
            </a:r>
            <a:r>
              <a:rPr sz="5900" spc="20" dirty="0">
                <a:solidFill>
                  <a:srgbClr val="164F86"/>
                </a:solidFill>
                <a:latin typeface="Arial"/>
                <a:cs typeface="Arial"/>
              </a:rPr>
              <a:t>a</a:t>
            </a:r>
            <a:r>
              <a:rPr sz="5900" spc="10" dirty="0">
                <a:solidFill>
                  <a:srgbClr val="164F86"/>
                </a:solidFill>
                <a:latin typeface="Arial"/>
                <a:cs typeface="Arial"/>
              </a:rPr>
              <a:t> </a:t>
            </a:r>
            <a:r>
              <a:rPr sz="5900" spc="15" dirty="0">
                <a:solidFill>
                  <a:srgbClr val="164F86"/>
                </a:solidFill>
                <a:latin typeface="Arial"/>
                <a:cs typeface="Arial"/>
              </a:rPr>
              <a:t>set</a:t>
            </a:r>
            <a:r>
              <a:rPr sz="5900" spc="5" dirty="0">
                <a:solidFill>
                  <a:srgbClr val="164F86"/>
                </a:solidFill>
                <a:latin typeface="Arial"/>
                <a:cs typeface="Arial"/>
              </a:rPr>
              <a:t> </a:t>
            </a:r>
            <a:r>
              <a:rPr sz="5900" spc="15" dirty="0">
                <a:solidFill>
                  <a:srgbClr val="164F86"/>
                </a:solidFill>
                <a:latin typeface="Arial"/>
                <a:cs typeface="Arial"/>
              </a:rPr>
              <a:t>of</a:t>
            </a:r>
            <a:endParaRPr sz="5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41632" y="7462852"/>
            <a:ext cx="14859635" cy="2225040"/>
          </a:xfrm>
          <a:prstGeom prst="rect">
            <a:avLst/>
          </a:prstGeom>
        </p:spPr>
        <p:txBody>
          <a:bodyPr vert="horz" wrap="square" lIns="0" tIns="3302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0"/>
              </a:spcBef>
            </a:pPr>
            <a:r>
              <a:rPr sz="5900" spc="15" dirty="0">
                <a:solidFill>
                  <a:srgbClr val="164F86"/>
                </a:solidFill>
                <a:latin typeface="Arial"/>
                <a:cs typeface="Arial"/>
              </a:rPr>
              <a:t>reactive</a:t>
            </a:r>
            <a:r>
              <a:rPr sz="5900" spc="-30" dirty="0">
                <a:solidFill>
                  <a:srgbClr val="164F86"/>
                </a:solidFill>
                <a:latin typeface="Arial"/>
                <a:cs typeface="Arial"/>
              </a:rPr>
              <a:t> </a:t>
            </a:r>
            <a:r>
              <a:rPr sz="5900" spc="15" dirty="0">
                <a:solidFill>
                  <a:srgbClr val="164F86"/>
                </a:solidFill>
                <a:latin typeface="Arial"/>
                <a:cs typeface="Arial"/>
              </a:rPr>
              <a:t>values</a:t>
            </a:r>
            <a:endParaRPr sz="5900">
              <a:latin typeface="Arial"/>
              <a:cs typeface="Arial"/>
            </a:endParaRPr>
          </a:p>
          <a:p>
            <a:pPr marL="1191895" indent="-440690">
              <a:lnSpc>
                <a:spcPct val="100000"/>
              </a:lnSpc>
              <a:spcBef>
                <a:spcPts val="2030"/>
              </a:spcBef>
              <a:buClr>
                <a:srgbClr val="000000"/>
              </a:buClr>
              <a:buFont typeface="Arial"/>
              <a:buChar char="•"/>
              <a:tabLst>
                <a:tab pos="1192530" algn="l"/>
              </a:tabLst>
            </a:pPr>
            <a:r>
              <a:rPr sz="4750" b="1" spc="-20" dirty="0">
                <a:solidFill>
                  <a:srgbClr val="0365C0"/>
                </a:solidFill>
                <a:latin typeface="Arial"/>
                <a:cs typeface="Arial"/>
              </a:rPr>
              <a:t>Which</a:t>
            </a:r>
            <a:r>
              <a:rPr sz="4750" b="1" spc="5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4750" b="1" spc="20" dirty="0">
                <a:solidFill>
                  <a:srgbClr val="0365C0"/>
                </a:solidFill>
                <a:latin typeface="Arial"/>
                <a:cs typeface="Arial"/>
              </a:rPr>
              <a:t>reactive</a:t>
            </a:r>
            <a:r>
              <a:rPr sz="4750" b="1" spc="5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4750" b="1" spc="-30" dirty="0">
                <a:solidFill>
                  <a:srgbClr val="0365C0"/>
                </a:solidFill>
                <a:latin typeface="Arial"/>
                <a:cs typeface="Arial"/>
              </a:rPr>
              <a:t>values</a:t>
            </a:r>
            <a:r>
              <a:rPr sz="4750" b="1" spc="10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4750" spc="50" dirty="0">
                <a:latin typeface="Arial"/>
                <a:cs typeface="Arial"/>
              </a:rPr>
              <a:t>will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40" dirty="0">
                <a:latin typeface="Arial"/>
                <a:cs typeface="Arial"/>
              </a:rPr>
              <a:t>the</a:t>
            </a:r>
            <a:r>
              <a:rPr sz="4750" spc="10" dirty="0">
                <a:latin typeface="Arial"/>
                <a:cs typeface="Arial"/>
              </a:rPr>
              <a:t> </a:t>
            </a:r>
            <a:r>
              <a:rPr sz="4750" spc="100" dirty="0">
                <a:latin typeface="Arial"/>
                <a:cs typeface="Arial"/>
              </a:rPr>
              <a:t>object</a:t>
            </a:r>
            <a:r>
              <a:rPr sz="4750" spc="5" dirty="0">
                <a:latin typeface="Arial"/>
                <a:cs typeface="Arial"/>
              </a:rPr>
              <a:t> </a:t>
            </a:r>
            <a:r>
              <a:rPr sz="4750" spc="50" dirty="0">
                <a:latin typeface="Arial"/>
                <a:cs typeface="Arial"/>
              </a:rPr>
              <a:t>respond</a:t>
            </a:r>
            <a:r>
              <a:rPr sz="4750" spc="10" dirty="0">
                <a:latin typeface="Arial"/>
                <a:cs typeface="Arial"/>
              </a:rPr>
              <a:t> </a:t>
            </a:r>
            <a:r>
              <a:rPr sz="4750" spc="100" dirty="0">
                <a:latin typeface="Arial"/>
                <a:cs typeface="Arial"/>
              </a:rPr>
              <a:t>to?</a:t>
            </a:r>
            <a:endParaRPr sz="4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05631" y="2973621"/>
            <a:ext cx="15293340" cy="4721225"/>
          </a:xfrm>
          <a:prstGeom prst="rect">
            <a:avLst/>
          </a:prstGeom>
        </p:spPr>
        <p:txBody>
          <a:bodyPr vert="horz" wrap="square" lIns="0" tIns="436245" rIns="0" bIns="0" rtlCol="0">
            <a:spAutoFit/>
          </a:bodyPr>
          <a:lstStyle/>
          <a:p>
            <a:pPr marL="332105" marR="5080" indent="-320040">
              <a:lnSpc>
                <a:spcPts val="16820"/>
              </a:lnSpc>
              <a:spcBef>
                <a:spcPts val="3435"/>
              </a:spcBef>
            </a:pPr>
            <a:r>
              <a:rPr sz="16800" u="none" spc="120" dirty="0">
                <a:solidFill>
                  <a:srgbClr val="FFFFFF"/>
                </a:solidFill>
                <a:latin typeface="Verdana"/>
                <a:cs typeface="Verdana"/>
              </a:rPr>
              <a:t>Display</a:t>
            </a:r>
            <a:r>
              <a:rPr sz="16800" u="none" spc="-17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800" u="none" spc="-220" dirty="0">
                <a:solidFill>
                  <a:srgbClr val="FFFFFF"/>
                </a:solidFill>
                <a:latin typeface="Verdana"/>
                <a:cs typeface="Verdana"/>
              </a:rPr>
              <a:t>output  </a:t>
            </a:r>
            <a:r>
              <a:rPr sz="16800" u="none" spc="440" dirty="0">
                <a:solidFill>
                  <a:srgbClr val="C0C0C0"/>
                </a:solidFill>
                <a:latin typeface="Verdana"/>
                <a:cs typeface="Verdana"/>
              </a:rPr>
              <a:t>with</a:t>
            </a:r>
            <a:r>
              <a:rPr sz="16800" u="none" spc="-1710" dirty="0">
                <a:solidFill>
                  <a:srgbClr val="C0C0C0"/>
                </a:solidFill>
                <a:latin typeface="Verdana"/>
                <a:cs typeface="Verdana"/>
              </a:rPr>
              <a:t> </a:t>
            </a:r>
            <a:r>
              <a:rPr sz="16800" u="none" spc="-565" dirty="0">
                <a:solidFill>
                  <a:srgbClr val="C0C0C0"/>
                </a:solidFill>
                <a:latin typeface="Verdana"/>
                <a:cs typeface="Verdana"/>
              </a:rPr>
              <a:t>re</a:t>
            </a:r>
            <a:r>
              <a:rPr sz="16800" u="none" spc="-955" dirty="0">
                <a:solidFill>
                  <a:srgbClr val="C0C0C0"/>
                </a:solidFill>
                <a:latin typeface="Verdana"/>
                <a:cs typeface="Verdana"/>
              </a:rPr>
              <a:t>nder*()</a:t>
            </a:r>
            <a:endParaRPr sz="16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76890" y="3591513"/>
            <a:ext cx="15370121" cy="88182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376881" y="5355177"/>
            <a:ext cx="15370175" cy="882015"/>
          </a:xfrm>
          <a:custGeom>
            <a:avLst/>
            <a:gdLst/>
            <a:ahLst/>
            <a:cxnLst/>
            <a:rect l="l" t="t" r="r" b="b"/>
            <a:pathLst>
              <a:path w="15370175" h="882014">
                <a:moveTo>
                  <a:pt x="15370124" y="0"/>
                </a:moveTo>
                <a:lnTo>
                  <a:pt x="5518899" y="0"/>
                </a:lnTo>
                <a:lnTo>
                  <a:pt x="0" y="0"/>
                </a:lnTo>
                <a:lnTo>
                  <a:pt x="0" y="881837"/>
                </a:lnTo>
                <a:lnTo>
                  <a:pt x="5518899" y="881837"/>
                </a:lnTo>
                <a:lnTo>
                  <a:pt x="15370124" y="881837"/>
                </a:lnTo>
                <a:lnTo>
                  <a:pt x="15370124" y="0"/>
                </a:lnTo>
                <a:close/>
              </a:path>
            </a:pathLst>
          </a:custGeom>
          <a:solidFill>
            <a:srgbClr val="C5C7C9">
              <a:alpha val="2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76881" y="7118839"/>
            <a:ext cx="15370175" cy="882015"/>
          </a:xfrm>
          <a:custGeom>
            <a:avLst/>
            <a:gdLst/>
            <a:ahLst/>
            <a:cxnLst/>
            <a:rect l="l" t="t" r="r" b="b"/>
            <a:pathLst>
              <a:path w="15370175" h="882015">
                <a:moveTo>
                  <a:pt x="15370124" y="0"/>
                </a:moveTo>
                <a:lnTo>
                  <a:pt x="5518899" y="0"/>
                </a:lnTo>
                <a:lnTo>
                  <a:pt x="0" y="0"/>
                </a:lnTo>
                <a:lnTo>
                  <a:pt x="0" y="881824"/>
                </a:lnTo>
                <a:lnTo>
                  <a:pt x="5518899" y="881824"/>
                </a:lnTo>
                <a:lnTo>
                  <a:pt x="15370124" y="881824"/>
                </a:lnTo>
                <a:lnTo>
                  <a:pt x="15370124" y="0"/>
                </a:lnTo>
                <a:close/>
              </a:path>
            </a:pathLst>
          </a:custGeom>
          <a:solidFill>
            <a:srgbClr val="C5C7C9">
              <a:alpha val="2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76881" y="8882500"/>
            <a:ext cx="15370175" cy="882015"/>
          </a:xfrm>
          <a:custGeom>
            <a:avLst/>
            <a:gdLst/>
            <a:ahLst/>
            <a:cxnLst/>
            <a:rect l="l" t="t" r="r" b="b"/>
            <a:pathLst>
              <a:path w="15370175" h="882015">
                <a:moveTo>
                  <a:pt x="15370124" y="0"/>
                </a:moveTo>
                <a:lnTo>
                  <a:pt x="5518899" y="0"/>
                </a:lnTo>
                <a:lnTo>
                  <a:pt x="0" y="0"/>
                </a:lnTo>
                <a:lnTo>
                  <a:pt x="0" y="881824"/>
                </a:lnTo>
                <a:lnTo>
                  <a:pt x="5518899" y="881824"/>
                </a:lnTo>
                <a:lnTo>
                  <a:pt x="15370124" y="881824"/>
                </a:lnTo>
                <a:lnTo>
                  <a:pt x="15370124" y="0"/>
                </a:lnTo>
                <a:close/>
              </a:path>
            </a:pathLst>
          </a:custGeom>
          <a:solidFill>
            <a:srgbClr val="C5C7C9">
              <a:alpha val="2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55888" y="3884698"/>
            <a:ext cx="1528749" cy="35601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135756" y="3905640"/>
            <a:ext cx="1392627" cy="33506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359369" y="3760589"/>
            <a:ext cx="916940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783195" algn="l"/>
              </a:tabLst>
            </a:pPr>
            <a:r>
              <a:rPr sz="3300" spc="40" dirty="0">
                <a:solidFill>
                  <a:srgbClr val="FFFFFF"/>
                </a:solidFill>
                <a:latin typeface="Arial"/>
                <a:cs typeface="Arial"/>
              </a:rPr>
              <a:t>function	</a:t>
            </a:r>
            <a:r>
              <a:rPr sz="3300" spc="7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3300" spc="-15" dirty="0">
                <a:solidFill>
                  <a:srgbClr val="FFFFFF"/>
                </a:solidFill>
                <a:latin typeface="Arial"/>
                <a:cs typeface="Arial"/>
              </a:rPr>
              <a:t>reates</a:t>
            </a:r>
            <a:endParaRPr sz="33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06074" y="4467691"/>
            <a:ext cx="9780270" cy="7670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275" spc="7" baseline="-1718" dirty="0">
                <a:latin typeface="SimSun"/>
                <a:cs typeface="SimSun"/>
              </a:rPr>
              <a:t>renderDataTable()</a:t>
            </a:r>
            <a:r>
              <a:rPr sz="7275" spc="-292" baseline="-1718" dirty="0">
                <a:latin typeface="SimSun"/>
                <a:cs typeface="SimSun"/>
              </a:rPr>
              <a:t> </a:t>
            </a:r>
            <a:r>
              <a:rPr sz="3850" spc="-25" dirty="0">
                <a:latin typeface="Arial"/>
                <a:cs typeface="Arial"/>
              </a:rPr>
              <a:t>An</a:t>
            </a:r>
            <a:r>
              <a:rPr sz="3850" spc="10" dirty="0">
                <a:latin typeface="Arial"/>
                <a:cs typeface="Arial"/>
              </a:rPr>
              <a:t> </a:t>
            </a:r>
            <a:r>
              <a:rPr sz="3850" spc="25" dirty="0">
                <a:latin typeface="Arial"/>
                <a:cs typeface="Arial"/>
              </a:rPr>
              <a:t>interactive</a:t>
            </a:r>
            <a:r>
              <a:rPr sz="3850" spc="5" dirty="0">
                <a:latin typeface="Arial"/>
                <a:cs typeface="Arial"/>
              </a:rPr>
              <a:t> </a:t>
            </a:r>
            <a:r>
              <a:rPr sz="3850" spc="35" dirty="0">
                <a:latin typeface="Arial"/>
                <a:cs typeface="Arial"/>
              </a:rPr>
              <a:t>table</a:t>
            </a:r>
            <a:endParaRPr sz="38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06074" y="5366619"/>
            <a:ext cx="4041140" cy="7670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4850" spc="5" dirty="0">
                <a:latin typeface="SimSun"/>
                <a:cs typeface="SimSun"/>
              </a:rPr>
              <a:t>renderImage()</a:t>
            </a:r>
            <a:endParaRPr sz="4850">
              <a:latin typeface="SimSun"/>
              <a:cs typeface="SimSu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40678" y="5475172"/>
            <a:ext cx="9095105" cy="616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-25" dirty="0">
                <a:latin typeface="Arial"/>
                <a:cs typeface="Arial"/>
              </a:rPr>
              <a:t>An</a:t>
            </a:r>
            <a:r>
              <a:rPr sz="3850" spc="5" dirty="0">
                <a:latin typeface="Arial"/>
                <a:cs typeface="Arial"/>
              </a:rPr>
              <a:t> </a:t>
            </a:r>
            <a:r>
              <a:rPr sz="3850" spc="10" dirty="0">
                <a:latin typeface="Arial"/>
                <a:cs typeface="Arial"/>
              </a:rPr>
              <a:t>image</a:t>
            </a:r>
            <a:r>
              <a:rPr sz="3850" spc="5" dirty="0">
                <a:latin typeface="Arial"/>
                <a:cs typeface="Arial"/>
              </a:rPr>
              <a:t> </a:t>
            </a:r>
            <a:r>
              <a:rPr sz="3850" spc="-40" dirty="0">
                <a:latin typeface="Arial"/>
                <a:cs typeface="Arial"/>
              </a:rPr>
              <a:t>(saved</a:t>
            </a:r>
            <a:r>
              <a:rPr sz="3850" spc="10" dirty="0">
                <a:latin typeface="Arial"/>
                <a:cs typeface="Arial"/>
              </a:rPr>
              <a:t> </a:t>
            </a:r>
            <a:r>
              <a:rPr sz="3850" spc="-25" dirty="0">
                <a:latin typeface="Arial"/>
                <a:cs typeface="Arial"/>
              </a:rPr>
              <a:t>as</a:t>
            </a:r>
            <a:r>
              <a:rPr sz="3850" spc="5" dirty="0">
                <a:latin typeface="Arial"/>
                <a:cs typeface="Arial"/>
              </a:rPr>
              <a:t> </a:t>
            </a:r>
            <a:r>
              <a:rPr sz="3850" spc="-65" dirty="0">
                <a:latin typeface="Arial"/>
                <a:cs typeface="Arial"/>
              </a:rPr>
              <a:t>a</a:t>
            </a:r>
            <a:r>
              <a:rPr sz="3850" spc="5" dirty="0">
                <a:latin typeface="Arial"/>
                <a:cs typeface="Arial"/>
              </a:rPr>
              <a:t> </a:t>
            </a:r>
            <a:r>
              <a:rPr sz="3850" spc="25" dirty="0">
                <a:latin typeface="Arial"/>
                <a:cs typeface="Arial"/>
              </a:rPr>
              <a:t>link</a:t>
            </a:r>
            <a:r>
              <a:rPr sz="3850" spc="10" dirty="0">
                <a:latin typeface="Arial"/>
                <a:cs typeface="Arial"/>
              </a:rPr>
              <a:t> </a:t>
            </a:r>
            <a:r>
              <a:rPr sz="3850" spc="114" dirty="0">
                <a:latin typeface="Arial"/>
                <a:cs typeface="Arial"/>
              </a:rPr>
              <a:t>to</a:t>
            </a:r>
            <a:r>
              <a:rPr sz="3850" spc="5" dirty="0">
                <a:latin typeface="Arial"/>
                <a:cs typeface="Arial"/>
              </a:rPr>
              <a:t> </a:t>
            </a:r>
            <a:r>
              <a:rPr sz="3850" spc="-65" dirty="0">
                <a:latin typeface="Arial"/>
                <a:cs typeface="Arial"/>
              </a:rPr>
              <a:t>a</a:t>
            </a:r>
            <a:r>
              <a:rPr sz="3850" spc="5" dirty="0">
                <a:latin typeface="Arial"/>
                <a:cs typeface="Arial"/>
              </a:rPr>
              <a:t> </a:t>
            </a:r>
            <a:r>
              <a:rPr sz="3850" spc="20" dirty="0">
                <a:latin typeface="Arial"/>
                <a:cs typeface="Arial"/>
              </a:rPr>
              <a:t>source</a:t>
            </a:r>
            <a:r>
              <a:rPr sz="3850" spc="10" dirty="0">
                <a:latin typeface="Arial"/>
                <a:cs typeface="Arial"/>
              </a:rPr>
              <a:t> </a:t>
            </a:r>
            <a:r>
              <a:rPr sz="3850" spc="-55" dirty="0">
                <a:latin typeface="Arial"/>
                <a:cs typeface="Arial"/>
              </a:rPr>
              <a:t>file)</a:t>
            </a:r>
            <a:endParaRPr sz="38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06074" y="6248448"/>
            <a:ext cx="3732529" cy="7670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4850" spc="5" dirty="0">
                <a:latin typeface="SimSun"/>
                <a:cs typeface="SimSun"/>
              </a:rPr>
              <a:t>renderPlot()</a:t>
            </a:r>
            <a:endParaRPr sz="4850">
              <a:latin typeface="SimSun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40678" y="6357002"/>
            <a:ext cx="1320165" cy="616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-60" dirty="0">
                <a:latin typeface="Arial"/>
                <a:cs typeface="Arial"/>
              </a:rPr>
              <a:t>A</a:t>
            </a:r>
            <a:r>
              <a:rPr sz="3850" spc="-70" dirty="0">
                <a:latin typeface="Arial"/>
                <a:cs typeface="Arial"/>
              </a:rPr>
              <a:t> </a:t>
            </a:r>
            <a:r>
              <a:rPr sz="3850" spc="95" dirty="0">
                <a:latin typeface="Arial"/>
                <a:cs typeface="Arial"/>
              </a:rPr>
              <a:t>plot</a:t>
            </a:r>
            <a:endParaRPr sz="38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06074" y="7130279"/>
            <a:ext cx="4041140" cy="7670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4850" spc="5" dirty="0">
                <a:latin typeface="SimSun"/>
                <a:cs typeface="SimSun"/>
              </a:rPr>
              <a:t>renderPrint()</a:t>
            </a:r>
            <a:endParaRPr sz="4850">
              <a:latin typeface="SimSun"/>
              <a:cs typeface="SimSu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40678" y="7238831"/>
            <a:ext cx="6744334" cy="616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-60" dirty="0">
                <a:latin typeface="Arial"/>
                <a:cs typeface="Arial"/>
              </a:rPr>
              <a:t>A</a:t>
            </a:r>
            <a:r>
              <a:rPr sz="3850" spc="-5" dirty="0">
                <a:latin typeface="Arial"/>
                <a:cs typeface="Arial"/>
              </a:rPr>
              <a:t> </a:t>
            </a:r>
            <a:r>
              <a:rPr sz="3850" spc="80" dirty="0">
                <a:latin typeface="Arial"/>
                <a:cs typeface="Arial"/>
              </a:rPr>
              <a:t>code</a:t>
            </a:r>
            <a:r>
              <a:rPr sz="3850" dirty="0">
                <a:latin typeface="Arial"/>
                <a:cs typeface="Arial"/>
              </a:rPr>
              <a:t> </a:t>
            </a:r>
            <a:r>
              <a:rPr sz="3850" spc="95" dirty="0">
                <a:latin typeface="Arial"/>
                <a:cs typeface="Arial"/>
              </a:rPr>
              <a:t>block</a:t>
            </a:r>
            <a:r>
              <a:rPr sz="3850" dirty="0">
                <a:latin typeface="Arial"/>
                <a:cs typeface="Arial"/>
              </a:rPr>
              <a:t> </a:t>
            </a:r>
            <a:r>
              <a:rPr sz="3850" spc="80" dirty="0">
                <a:latin typeface="Arial"/>
                <a:cs typeface="Arial"/>
              </a:rPr>
              <a:t>of</a:t>
            </a:r>
            <a:r>
              <a:rPr sz="3850" dirty="0">
                <a:latin typeface="Arial"/>
                <a:cs typeface="Arial"/>
              </a:rPr>
              <a:t> </a:t>
            </a:r>
            <a:r>
              <a:rPr sz="3850" spc="60" dirty="0">
                <a:latin typeface="Arial"/>
                <a:cs typeface="Arial"/>
              </a:rPr>
              <a:t>printed</a:t>
            </a:r>
            <a:r>
              <a:rPr sz="3850" dirty="0">
                <a:latin typeface="Arial"/>
                <a:cs typeface="Arial"/>
              </a:rPr>
              <a:t> </a:t>
            </a:r>
            <a:r>
              <a:rPr sz="3850" spc="90" dirty="0">
                <a:latin typeface="Arial"/>
                <a:cs typeface="Arial"/>
              </a:rPr>
              <a:t>output</a:t>
            </a:r>
            <a:endParaRPr sz="38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06074" y="8012109"/>
            <a:ext cx="4041140" cy="7670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4850" spc="5" dirty="0">
                <a:latin typeface="SimSun"/>
                <a:cs typeface="SimSun"/>
              </a:rPr>
              <a:t>renderTable()</a:t>
            </a:r>
            <a:endParaRPr sz="4850">
              <a:latin typeface="SimSun"/>
              <a:cs typeface="SimSu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940678" y="8120661"/>
            <a:ext cx="1565910" cy="616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-60" dirty="0">
                <a:latin typeface="Arial"/>
                <a:cs typeface="Arial"/>
              </a:rPr>
              <a:t>A</a:t>
            </a:r>
            <a:r>
              <a:rPr sz="3850" spc="-70" dirty="0">
                <a:latin typeface="Arial"/>
                <a:cs typeface="Arial"/>
              </a:rPr>
              <a:t> </a:t>
            </a:r>
            <a:r>
              <a:rPr sz="3850" spc="35" dirty="0">
                <a:latin typeface="Arial"/>
                <a:cs typeface="Arial"/>
              </a:rPr>
              <a:t>table</a:t>
            </a:r>
            <a:endParaRPr sz="38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06074" y="8893938"/>
            <a:ext cx="3732529" cy="7670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4850" spc="5" dirty="0">
                <a:latin typeface="SimSun"/>
                <a:cs typeface="SimSun"/>
              </a:rPr>
              <a:t>renderText()</a:t>
            </a:r>
            <a:endParaRPr sz="4850">
              <a:latin typeface="SimSun"/>
              <a:cs typeface="SimSu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40678" y="9002492"/>
            <a:ext cx="3926204" cy="616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-60" dirty="0">
                <a:latin typeface="Arial"/>
                <a:cs typeface="Arial"/>
              </a:rPr>
              <a:t>A</a:t>
            </a:r>
            <a:r>
              <a:rPr sz="3850" spc="-20" dirty="0">
                <a:latin typeface="Arial"/>
                <a:cs typeface="Arial"/>
              </a:rPr>
              <a:t> </a:t>
            </a:r>
            <a:r>
              <a:rPr sz="3850" spc="30" dirty="0">
                <a:latin typeface="Arial"/>
                <a:cs typeface="Arial"/>
              </a:rPr>
              <a:t>character</a:t>
            </a:r>
            <a:r>
              <a:rPr sz="3850" spc="-20" dirty="0">
                <a:latin typeface="Arial"/>
                <a:cs typeface="Arial"/>
              </a:rPr>
              <a:t> </a:t>
            </a:r>
            <a:r>
              <a:rPr sz="3850" spc="45" dirty="0">
                <a:latin typeface="Arial"/>
                <a:cs typeface="Arial"/>
              </a:rPr>
              <a:t>string</a:t>
            </a:r>
            <a:endParaRPr sz="38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06074" y="9775769"/>
            <a:ext cx="3114675" cy="7670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4850" spc="5" dirty="0">
                <a:latin typeface="SimSun"/>
                <a:cs typeface="SimSun"/>
              </a:rPr>
              <a:t>renderUI()</a:t>
            </a:r>
            <a:endParaRPr sz="485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940678" y="9884322"/>
            <a:ext cx="4155440" cy="6165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850" spc="-65" dirty="0">
                <a:latin typeface="Arial"/>
                <a:cs typeface="Arial"/>
              </a:rPr>
              <a:t>a</a:t>
            </a:r>
            <a:r>
              <a:rPr sz="3850" spc="-20" dirty="0">
                <a:latin typeface="Arial"/>
                <a:cs typeface="Arial"/>
              </a:rPr>
              <a:t> </a:t>
            </a:r>
            <a:r>
              <a:rPr sz="3850" spc="-5" dirty="0">
                <a:latin typeface="Arial"/>
                <a:cs typeface="Arial"/>
              </a:rPr>
              <a:t>Shiny</a:t>
            </a:r>
            <a:r>
              <a:rPr sz="3850" spc="-15" dirty="0">
                <a:latin typeface="Arial"/>
                <a:cs typeface="Arial"/>
              </a:rPr>
              <a:t> </a:t>
            </a:r>
            <a:r>
              <a:rPr sz="3850" spc="-25" dirty="0">
                <a:latin typeface="Arial"/>
                <a:cs typeface="Arial"/>
              </a:rPr>
              <a:t>UI</a:t>
            </a:r>
            <a:r>
              <a:rPr sz="3850" spc="-15" dirty="0">
                <a:latin typeface="Arial"/>
                <a:cs typeface="Arial"/>
              </a:rPr>
              <a:t> </a:t>
            </a:r>
            <a:r>
              <a:rPr sz="3850" spc="10" dirty="0">
                <a:latin typeface="Arial"/>
                <a:cs typeface="Arial"/>
              </a:rPr>
              <a:t>element</a:t>
            </a:r>
            <a:endParaRPr sz="385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895787" y="3591513"/>
            <a:ext cx="0" cy="7054850"/>
          </a:xfrm>
          <a:custGeom>
            <a:avLst/>
            <a:gdLst/>
            <a:ahLst/>
            <a:cxnLst/>
            <a:rect l="l" t="t" r="r" b="b"/>
            <a:pathLst>
              <a:path h="7054850">
                <a:moveTo>
                  <a:pt x="0" y="0"/>
                </a:moveTo>
                <a:lnTo>
                  <a:pt x="0" y="881829"/>
                </a:lnTo>
              </a:path>
              <a:path h="7054850">
                <a:moveTo>
                  <a:pt x="0" y="881829"/>
                </a:moveTo>
                <a:lnTo>
                  <a:pt x="0" y="7054639"/>
                </a:lnTo>
              </a:path>
            </a:pathLst>
          </a:custGeom>
          <a:ln w="314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1847075" y="19948"/>
            <a:ext cx="817435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solidFill>
                  <a:srgbClr val="53585F"/>
                </a:solidFill>
                <a:latin typeface="Arial"/>
                <a:cs typeface="Arial"/>
              </a:rPr>
              <a:t>Slides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spc="35" dirty="0">
                <a:solidFill>
                  <a:srgbClr val="53585F"/>
                </a:solidFill>
                <a:latin typeface="Arial"/>
                <a:cs typeface="Arial"/>
              </a:rPr>
              <a:t>at: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u="sng" spc="80" dirty="0">
                <a:solidFill>
                  <a:srgbClr val="53585F"/>
                </a:solidFill>
                <a:uFill>
                  <a:solidFill>
                    <a:srgbClr val="53585F"/>
                  </a:solidFill>
                </a:uFill>
                <a:latin typeface="Arial"/>
                <a:cs typeface="Arial"/>
              </a:rPr>
              <a:t>bit.ly/shiny-quickstart-2</a:t>
            </a:r>
            <a:endParaRPr sz="4250">
              <a:latin typeface="Arial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2410763" y="1561985"/>
            <a:ext cx="1519555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u="none" spc="-20" dirty="0">
                <a:solidFill>
                  <a:srgbClr val="000000"/>
                </a:solidFill>
              </a:rPr>
              <a:t>Render</a:t>
            </a:r>
            <a:r>
              <a:rPr sz="5250" u="none" dirty="0">
                <a:solidFill>
                  <a:srgbClr val="000000"/>
                </a:solidFill>
              </a:rPr>
              <a:t> </a:t>
            </a:r>
            <a:r>
              <a:rPr sz="5250" u="none" spc="75" dirty="0">
                <a:solidFill>
                  <a:srgbClr val="000000"/>
                </a:solidFill>
              </a:rPr>
              <a:t>functions</a:t>
            </a:r>
            <a:r>
              <a:rPr sz="5250" u="none" dirty="0">
                <a:solidFill>
                  <a:srgbClr val="000000"/>
                </a:solidFill>
              </a:rPr>
              <a:t> </a:t>
            </a:r>
            <a:r>
              <a:rPr sz="5250" u="none" spc="85" dirty="0">
                <a:solidFill>
                  <a:srgbClr val="000000"/>
                </a:solidFill>
              </a:rPr>
              <a:t>build</a:t>
            </a:r>
            <a:r>
              <a:rPr sz="5250" u="none" spc="5" dirty="0">
                <a:solidFill>
                  <a:srgbClr val="000000"/>
                </a:solidFill>
              </a:rPr>
              <a:t> </a:t>
            </a:r>
            <a:r>
              <a:rPr sz="5250" u="none" spc="125" dirty="0">
                <a:solidFill>
                  <a:srgbClr val="000000"/>
                </a:solidFill>
              </a:rPr>
              <a:t>output</a:t>
            </a:r>
            <a:r>
              <a:rPr sz="5250" u="none" dirty="0">
                <a:solidFill>
                  <a:srgbClr val="000000"/>
                </a:solidFill>
              </a:rPr>
              <a:t> </a:t>
            </a:r>
            <a:r>
              <a:rPr sz="5250" u="none" spc="155" dirty="0">
                <a:solidFill>
                  <a:srgbClr val="000000"/>
                </a:solidFill>
              </a:rPr>
              <a:t>to</a:t>
            </a:r>
            <a:r>
              <a:rPr sz="5250" u="none" spc="5" dirty="0">
                <a:solidFill>
                  <a:srgbClr val="000000"/>
                </a:solidFill>
              </a:rPr>
              <a:t> </a:t>
            </a:r>
            <a:r>
              <a:rPr sz="5250" u="none" spc="50" dirty="0">
                <a:solidFill>
                  <a:srgbClr val="000000"/>
                </a:solidFill>
              </a:rPr>
              <a:t>display</a:t>
            </a:r>
            <a:r>
              <a:rPr sz="5250" u="none" dirty="0">
                <a:solidFill>
                  <a:srgbClr val="000000"/>
                </a:solidFill>
              </a:rPr>
              <a:t> </a:t>
            </a:r>
            <a:r>
              <a:rPr sz="5250" u="none" spc="5" dirty="0">
                <a:solidFill>
                  <a:srgbClr val="000000"/>
                </a:solidFill>
              </a:rPr>
              <a:t>in </a:t>
            </a:r>
            <a:r>
              <a:rPr sz="5250" u="none" spc="40" dirty="0">
                <a:solidFill>
                  <a:srgbClr val="000000"/>
                </a:solidFill>
              </a:rPr>
              <a:t>the</a:t>
            </a:r>
            <a:r>
              <a:rPr sz="5250" u="none" dirty="0">
                <a:solidFill>
                  <a:srgbClr val="000000"/>
                </a:solidFill>
              </a:rPr>
              <a:t> </a:t>
            </a:r>
            <a:r>
              <a:rPr sz="5250" u="none" spc="110" dirty="0">
                <a:solidFill>
                  <a:srgbClr val="000000"/>
                </a:solidFill>
              </a:rPr>
              <a:t>app</a:t>
            </a:r>
            <a:endParaRPr sz="5250"/>
          </a:p>
        </p:txBody>
      </p:sp>
      <p:sp>
        <p:nvSpPr>
          <p:cNvPr id="29" name="object 29"/>
          <p:cNvSpPr txBox="1"/>
          <p:nvPr/>
        </p:nvSpPr>
        <p:spPr>
          <a:xfrm>
            <a:off x="12436146" y="4595633"/>
            <a:ext cx="3293110" cy="63119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75"/>
              </a:spcBef>
            </a:pPr>
            <a:r>
              <a:rPr sz="1950" spc="-5" dirty="0">
                <a:latin typeface="Arial"/>
                <a:cs typeface="Arial"/>
              </a:rPr>
              <a:t>(from </a:t>
            </a:r>
            <a:r>
              <a:rPr sz="1950" spc="-25" dirty="0">
                <a:latin typeface="Arial"/>
                <a:cs typeface="Arial"/>
              </a:rPr>
              <a:t>a</a:t>
            </a:r>
            <a:r>
              <a:rPr sz="1950" dirty="0">
                <a:latin typeface="Arial"/>
                <a:cs typeface="Arial"/>
              </a:rPr>
              <a:t> </a:t>
            </a:r>
            <a:r>
              <a:rPr sz="1950" spc="30" dirty="0">
                <a:latin typeface="Arial"/>
                <a:cs typeface="Arial"/>
              </a:rPr>
              <a:t>data</a:t>
            </a:r>
            <a:r>
              <a:rPr sz="1950" dirty="0">
                <a:latin typeface="Arial"/>
                <a:cs typeface="Arial"/>
              </a:rPr>
              <a:t> </a:t>
            </a:r>
            <a:r>
              <a:rPr sz="1950" spc="10" dirty="0">
                <a:latin typeface="Arial"/>
                <a:cs typeface="Arial"/>
              </a:rPr>
              <a:t>frame,</a:t>
            </a:r>
            <a:r>
              <a:rPr sz="1950" dirty="0">
                <a:latin typeface="Arial"/>
                <a:cs typeface="Arial"/>
              </a:rPr>
              <a:t> </a:t>
            </a:r>
            <a:r>
              <a:rPr sz="1950" spc="25" dirty="0">
                <a:latin typeface="Arial"/>
                <a:cs typeface="Arial"/>
              </a:rPr>
              <a:t>matrix,</a:t>
            </a:r>
            <a:r>
              <a:rPr sz="1950" dirty="0">
                <a:latin typeface="Arial"/>
                <a:cs typeface="Arial"/>
              </a:rPr>
              <a:t> </a:t>
            </a:r>
            <a:r>
              <a:rPr sz="1950" spc="30" dirty="0">
                <a:latin typeface="Arial"/>
                <a:cs typeface="Arial"/>
              </a:rPr>
              <a:t>or </a:t>
            </a:r>
            <a:r>
              <a:rPr sz="1950" spc="-530" dirty="0">
                <a:latin typeface="Arial"/>
                <a:cs typeface="Arial"/>
              </a:rPr>
              <a:t> </a:t>
            </a:r>
            <a:r>
              <a:rPr sz="1950" spc="25" dirty="0">
                <a:latin typeface="Arial"/>
                <a:cs typeface="Arial"/>
              </a:rPr>
              <a:t>other</a:t>
            </a:r>
            <a:r>
              <a:rPr sz="1950" dirty="0">
                <a:latin typeface="Arial"/>
                <a:cs typeface="Arial"/>
              </a:rPr>
              <a:t> </a:t>
            </a:r>
            <a:r>
              <a:rPr sz="1950" spc="25" dirty="0">
                <a:latin typeface="Arial"/>
                <a:cs typeface="Arial"/>
              </a:rPr>
              <a:t>table-like</a:t>
            </a:r>
            <a:r>
              <a:rPr sz="1950" dirty="0">
                <a:latin typeface="Arial"/>
                <a:cs typeface="Arial"/>
              </a:rPr>
              <a:t> </a:t>
            </a:r>
            <a:r>
              <a:rPr sz="1950" spc="10" dirty="0">
                <a:latin typeface="Arial"/>
                <a:cs typeface="Arial"/>
              </a:rPr>
              <a:t>structure)</a:t>
            </a:r>
            <a:endParaRPr sz="19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717883" y="8146871"/>
            <a:ext cx="3293110" cy="63119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75"/>
              </a:spcBef>
            </a:pPr>
            <a:r>
              <a:rPr sz="1950" spc="-5" dirty="0">
                <a:latin typeface="Arial"/>
                <a:cs typeface="Arial"/>
              </a:rPr>
              <a:t>(from </a:t>
            </a:r>
            <a:r>
              <a:rPr sz="1950" spc="-25" dirty="0">
                <a:latin typeface="Arial"/>
                <a:cs typeface="Arial"/>
              </a:rPr>
              <a:t>a</a:t>
            </a:r>
            <a:r>
              <a:rPr sz="1950" dirty="0">
                <a:latin typeface="Arial"/>
                <a:cs typeface="Arial"/>
              </a:rPr>
              <a:t> </a:t>
            </a:r>
            <a:r>
              <a:rPr sz="1950" spc="30" dirty="0">
                <a:latin typeface="Arial"/>
                <a:cs typeface="Arial"/>
              </a:rPr>
              <a:t>data</a:t>
            </a:r>
            <a:r>
              <a:rPr sz="1950" dirty="0">
                <a:latin typeface="Arial"/>
                <a:cs typeface="Arial"/>
              </a:rPr>
              <a:t> </a:t>
            </a:r>
            <a:r>
              <a:rPr sz="1950" spc="10" dirty="0">
                <a:latin typeface="Arial"/>
                <a:cs typeface="Arial"/>
              </a:rPr>
              <a:t>frame,</a:t>
            </a:r>
            <a:r>
              <a:rPr sz="1950" dirty="0">
                <a:latin typeface="Arial"/>
                <a:cs typeface="Arial"/>
              </a:rPr>
              <a:t> </a:t>
            </a:r>
            <a:r>
              <a:rPr sz="1950" spc="25" dirty="0">
                <a:latin typeface="Arial"/>
                <a:cs typeface="Arial"/>
              </a:rPr>
              <a:t>matrix,</a:t>
            </a:r>
            <a:r>
              <a:rPr sz="1950" dirty="0">
                <a:latin typeface="Arial"/>
                <a:cs typeface="Arial"/>
              </a:rPr>
              <a:t> </a:t>
            </a:r>
            <a:r>
              <a:rPr sz="1950" spc="30" dirty="0">
                <a:latin typeface="Arial"/>
                <a:cs typeface="Arial"/>
              </a:rPr>
              <a:t>or </a:t>
            </a:r>
            <a:r>
              <a:rPr sz="1950" spc="-530" dirty="0">
                <a:latin typeface="Arial"/>
                <a:cs typeface="Arial"/>
              </a:rPr>
              <a:t> </a:t>
            </a:r>
            <a:r>
              <a:rPr sz="1950" spc="25" dirty="0">
                <a:latin typeface="Arial"/>
                <a:cs typeface="Arial"/>
              </a:rPr>
              <a:t>other</a:t>
            </a:r>
            <a:r>
              <a:rPr sz="1950" dirty="0">
                <a:latin typeface="Arial"/>
                <a:cs typeface="Arial"/>
              </a:rPr>
              <a:t> </a:t>
            </a:r>
            <a:r>
              <a:rPr sz="1950" spc="25" dirty="0">
                <a:latin typeface="Arial"/>
                <a:cs typeface="Arial"/>
              </a:rPr>
              <a:t>table-like</a:t>
            </a:r>
            <a:r>
              <a:rPr sz="1950" dirty="0">
                <a:latin typeface="Arial"/>
                <a:cs typeface="Arial"/>
              </a:rPr>
              <a:t> </a:t>
            </a:r>
            <a:r>
              <a:rPr sz="1950" spc="10" dirty="0">
                <a:latin typeface="Arial"/>
                <a:cs typeface="Arial"/>
              </a:rPr>
              <a:t>structure)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847075" y="19948"/>
            <a:ext cx="817435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solidFill>
                  <a:srgbClr val="53585F"/>
                </a:solidFill>
                <a:latin typeface="Arial"/>
                <a:cs typeface="Arial"/>
              </a:rPr>
              <a:t>Slides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spc="35" dirty="0">
                <a:solidFill>
                  <a:srgbClr val="53585F"/>
                </a:solidFill>
                <a:latin typeface="Arial"/>
                <a:cs typeface="Arial"/>
              </a:rPr>
              <a:t>at: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u="sng" spc="80" dirty="0">
                <a:solidFill>
                  <a:srgbClr val="53585F"/>
                </a:solidFill>
                <a:uFill>
                  <a:solidFill>
                    <a:srgbClr val="53585F"/>
                  </a:solidFill>
                </a:uFill>
                <a:latin typeface="Arial"/>
                <a:cs typeface="Arial"/>
              </a:rPr>
              <a:t>bit.ly/shiny-quickstart-2</a:t>
            </a:r>
            <a:endParaRPr sz="42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974850" y="3825875"/>
            <a:ext cx="15968344" cy="1309370"/>
            <a:chOff x="2010410" y="3863756"/>
            <a:chExt cx="15968344" cy="1309370"/>
          </a:xfrm>
        </p:grpSpPr>
        <p:sp>
          <p:nvSpPr>
            <p:cNvPr id="8" name="object 8"/>
            <p:cNvSpPr/>
            <p:nvPr/>
          </p:nvSpPr>
          <p:spPr>
            <a:xfrm>
              <a:off x="2010397" y="4115060"/>
              <a:ext cx="15706725" cy="1057910"/>
            </a:xfrm>
            <a:custGeom>
              <a:avLst/>
              <a:gdLst/>
              <a:ahLst/>
              <a:cxnLst/>
              <a:rect l="l" t="t" r="r" b="b"/>
              <a:pathLst>
                <a:path w="15706725" h="1057910">
                  <a:moveTo>
                    <a:pt x="15706332" y="0"/>
                  </a:moveTo>
                  <a:lnTo>
                    <a:pt x="0" y="0"/>
                  </a:lnTo>
                  <a:lnTo>
                    <a:pt x="0" y="848144"/>
                  </a:lnTo>
                  <a:lnTo>
                    <a:pt x="0" y="1057567"/>
                  </a:lnTo>
                  <a:lnTo>
                    <a:pt x="15706332" y="1057567"/>
                  </a:lnTo>
                  <a:lnTo>
                    <a:pt x="15706332" y="848144"/>
                  </a:lnTo>
                  <a:lnTo>
                    <a:pt x="15706332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72182" y="3863756"/>
              <a:ext cx="15706725" cy="1099820"/>
            </a:xfrm>
            <a:custGeom>
              <a:avLst/>
              <a:gdLst/>
              <a:ahLst/>
              <a:cxnLst/>
              <a:rect l="l" t="t" r="r" b="b"/>
              <a:pathLst>
                <a:path w="15706725" h="1099820">
                  <a:moveTo>
                    <a:pt x="0" y="0"/>
                  </a:moveTo>
                  <a:lnTo>
                    <a:pt x="15706328" y="0"/>
                  </a:lnTo>
                  <a:lnTo>
                    <a:pt x="15706328" y="1099442"/>
                  </a:lnTo>
                  <a:lnTo>
                    <a:pt x="0" y="1099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448115" y="4011145"/>
            <a:ext cx="1510601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913630" algn="l"/>
              </a:tabLst>
            </a:pPr>
            <a:r>
              <a:rPr sz="4950" spc="-10" dirty="0">
                <a:solidFill>
                  <a:srgbClr val="002452"/>
                </a:solidFill>
                <a:latin typeface="Courier New"/>
                <a:cs typeface="Courier New"/>
              </a:rPr>
              <a:t>renderPlot(	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{</a:t>
            </a:r>
            <a:r>
              <a:rPr sz="4950" spc="-1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950" spc="-10" dirty="0">
                <a:solidFill>
                  <a:srgbClr val="0365C0"/>
                </a:solidFill>
                <a:latin typeface="Courier New"/>
                <a:cs typeface="Courier New"/>
              </a:rPr>
              <a:t>hist(rnorm(input$num))</a:t>
            </a:r>
            <a:r>
              <a:rPr sz="4950" spc="-1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950" dirty="0">
                <a:solidFill>
                  <a:srgbClr val="0365C0"/>
                </a:solidFill>
                <a:latin typeface="Courier New"/>
                <a:cs typeface="Courier New"/>
              </a:rPr>
              <a:t>}</a:t>
            </a:r>
            <a:r>
              <a:rPr sz="4950" dirty="0">
                <a:solidFill>
                  <a:srgbClr val="002452"/>
                </a:solidFill>
                <a:latin typeface="Courier New"/>
                <a:cs typeface="Courier New"/>
              </a:rPr>
              <a:t>)</a:t>
            </a:r>
            <a:endParaRPr sz="4950" dirty="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469018" y="1120636"/>
            <a:ext cx="9166225" cy="2266950"/>
          </a:xfrm>
          <a:prstGeom prst="rect">
            <a:avLst/>
          </a:prstGeom>
        </p:spPr>
        <p:txBody>
          <a:bodyPr vert="horz" wrap="square" lIns="0" tIns="2012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5"/>
              </a:spcBef>
            </a:pPr>
            <a:r>
              <a:rPr sz="8250" u="none" spc="-195" dirty="0">
                <a:solidFill>
                  <a:srgbClr val="000000"/>
                </a:solidFill>
              </a:rPr>
              <a:t>render*()</a:t>
            </a:r>
            <a:endParaRPr sz="8250"/>
          </a:p>
          <a:p>
            <a:pPr algn="ctr">
              <a:lnSpc>
                <a:spcPct val="100000"/>
              </a:lnSpc>
              <a:spcBef>
                <a:spcPts val="855"/>
              </a:spcBef>
            </a:pPr>
            <a:r>
              <a:rPr sz="4500" u="none" spc="-60" dirty="0">
                <a:solidFill>
                  <a:srgbClr val="000000"/>
                </a:solidFill>
              </a:rPr>
              <a:t>Builds</a:t>
            </a:r>
            <a:r>
              <a:rPr sz="4500" u="none" dirty="0">
                <a:solidFill>
                  <a:srgbClr val="000000"/>
                </a:solidFill>
              </a:rPr>
              <a:t> </a:t>
            </a:r>
            <a:r>
              <a:rPr sz="4500" u="none" spc="-90" dirty="0">
                <a:solidFill>
                  <a:srgbClr val="000000"/>
                </a:solidFill>
              </a:rPr>
              <a:t>reactive</a:t>
            </a:r>
            <a:r>
              <a:rPr sz="4500" u="none" dirty="0">
                <a:solidFill>
                  <a:srgbClr val="000000"/>
                </a:solidFill>
              </a:rPr>
              <a:t> </a:t>
            </a:r>
            <a:r>
              <a:rPr sz="4500" u="none" spc="25" dirty="0">
                <a:solidFill>
                  <a:srgbClr val="000000"/>
                </a:solidFill>
              </a:rPr>
              <a:t>output</a:t>
            </a:r>
            <a:r>
              <a:rPr sz="4500" u="none" spc="5" dirty="0">
                <a:solidFill>
                  <a:srgbClr val="000000"/>
                </a:solidFill>
              </a:rPr>
              <a:t> </a:t>
            </a:r>
            <a:r>
              <a:rPr sz="4500" u="none" spc="55" dirty="0">
                <a:solidFill>
                  <a:srgbClr val="000000"/>
                </a:solidFill>
              </a:rPr>
              <a:t>to</a:t>
            </a:r>
            <a:r>
              <a:rPr sz="4500" u="none" dirty="0">
                <a:solidFill>
                  <a:srgbClr val="000000"/>
                </a:solidFill>
              </a:rPr>
              <a:t> </a:t>
            </a:r>
            <a:r>
              <a:rPr sz="4500" u="none" spc="-70" dirty="0">
                <a:solidFill>
                  <a:srgbClr val="000000"/>
                </a:solidFill>
              </a:rPr>
              <a:t>display</a:t>
            </a:r>
            <a:r>
              <a:rPr sz="4500" u="none" dirty="0">
                <a:solidFill>
                  <a:srgbClr val="000000"/>
                </a:solidFill>
              </a:rPr>
              <a:t> </a:t>
            </a:r>
            <a:r>
              <a:rPr sz="4500" u="none" spc="-114" dirty="0">
                <a:solidFill>
                  <a:srgbClr val="000000"/>
                </a:solidFill>
              </a:rPr>
              <a:t>in</a:t>
            </a:r>
            <a:r>
              <a:rPr sz="4500" u="none" spc="5" dirty="0">
                <a:solidFill>
                  <a:srgbClr val="000000"/>
                </a:solidFill>
              </a:rPr>
              <a:t> </a:t>
            </a:r>
            <a:r>
              <a:rPr sz="4500" u="none" spc="-195" dirty="0">
                <a:solidFill>
                  <a:srgbClr val="000000"/>
                </a:solidFill>
              </a:rPr>
              <a:t>UI</a:t>
            </a:r>
            <a:endParaRPr sz="4500"/>
          </a:p>
        </p:txBody>
      </p:sp>
      <p:sp>
        <p:nvSpPr>
          <p:cNvPr id="12" name="object 12"/>
          <p:cNvSpPr/>
          <p:nvPr/>
        </p:nvSpPr>
        <p:spPr>
          <a:xfrm>
            <a:off x="3235503" y="5570856"/>
            <a:ext cx="7413625" cy="3769360"/>
          </a:xfrm>
          <a:custGeom>
            <a:avLst/>
            <a:gdLst/>
            <a:ahLst/>
            <a:cxnLst/>
            <a:rect l="l" t="t" r="r" b="b"/>
            <a:pathLst>
              <a:path w="7413625" h="3769359">
                <a:moveTo>
                  <a:pt x="7243538" y="586024"/>
                </a:moveTo>
                <a:lnTo>
                  <a:pt x="164564" y="586024"/>
                </a:lnTo>
                <a:lnTo>
                  <a:pt x="120615" y="591889"/>
                </a:lnTo>
                <a:lnTo>
                  <a:pt x="81248" y="608459"/>
                </a:lnTo>
                <a:lnTo>
                  <a:pt x="47982" y="634191"/>
                </a:lnTo>
                <a:lnTo>
                  <a:pt x="22339" y="667546"/>
                </a:lnTo>
                <a:lnTo>
                  <a:pt x="5838" y="706982"/>
                </a:lnTo>
                <a:lnTo>
                  <a:pt x="0" y="750958"/>
                </a:lnTo>
                <a:lnTo>
                  <a:pt x="0" y="3607220"/>
                </a:lnTo>
                <a:lnTo>
                  <a:pt x="5838" y="3650974"/>
                </a:lnTo>
                <a:lnTo>
                  <a:pt x="22339" y="3689858"/>
                </a:lnTo>
                <a:lnTo>
                  <a:pt x="47982" y="3722495"/>
                </a:lnTo>
                <a:lnTo>
                  <a:pt x="81248" y="3747510"/>
                </a:lnTo>
                <a:lnTo>
                  <a:pt x="120615" y="3763528"/>
                </a:lnTo>
                <a:lnTo>
                  <a:pt x="164564" y="3769173"/>
                </a:lnTo>
                <a:lnTo>
                  <a:pt x="7243538" y="3769173"/>
                </a:lnTo>
                <a:lnTo>
                  <a:pt x="7287878" y="3763528"/>
                </a:lnTo>
                <a:lnTo>
                  <a:pt x="7328223" y="3747510"/>
                </a:lnTo>
                <a:lnTo>
                  <a:pt x="7362761" y="3722495"/>
                </a:lnTo>
                <a:lnTo>
                  <a:pt x="7389677" y="3689858"/>
                </a:lnTo>
                <a:lnTo>
                  <a:pt x="7407157" y="3650974"/>
                </a:lnTo>
                <a:lnTo>
                  <a:pt x="7413386" y="3607220"/>
                </a:lnTo>
                <a:lnTo>
                  <a:pt x="7413386" y="750958"/>
                </a:lnTo>
                <a:lnTo>
                  <a:pt x="7407157" y="706982"/>
                </a:lnTo>
                <a:lnTo>
                  <a:pt x="7389677" y="667546"/>
                </a:lnTo>
                <a:lnTo>
                  <a:pt x="7362761" y="634191"/>
                </a:lnTo>
                <a:lnTo>
                  <a:pt x="7328223" y="608459"/>
                </a:lnTo>
                <a:lnTo>
                  <a:pt x="7287878" y="591889"/>
                </a:lnTo>
                <a:lnTo>
                  <a:pt x="7243538" y="586024"/>
                </a:lnTo>
                <a:close/>
              </a:path>
              <a:path w="7413625" h="3769359">
                <a:moveTo>
                  <a:pt x="5791684" y="0"/>
                </a:moveTo>
                <a:lnTo>
                  <a:pt x="5687302" y="586024"/>
                </a:lnTo>
                <a:lnTo>
                  <a:pt x="5896393" y="586024"/>
                </a:lnTo>
                <a:lnTo>
                  <a:pt x="5791684" y="0"/>
                </a:lnTo>
                <a:close/>
              </a:path>
            </a:pathLst>
          </a:custGeom>
          <a:solidFill>
            <a:srgbClr val="164F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338273" y="7007001"/>
            <a:ext cx="7202805" cy="144145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83210" marR="5080" indent="-271145">
              <a:lnSpc>
                <a:spcPct val="101600"/>
              </a:lnSpc>
              <a:spcBef>
                <a:spcPts val="25"/>
              </a:spcBef>
            </a:pPr>
            <a:r>
              <a:rPr sz="4600" spc="90" dirty="0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r>
              <a:rPr sz="4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45" dirty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4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40" dirty="0">
                <a:solidFill>
                  <a:srgbClr val="FFFFFF"/>
                </a:solidFill>
                <a:latin typeface="Arial"/>
                <a:cs typeface="Arial"/>
              </a:rPr>
              <a:t>respond</a:t>
            </a:r>
            <a:r>
              <a:rPr sz="4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13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4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i="1" spc="-65" dirty="0">
                <a:solidFill>
                  <a:srgbClr val="FFFFFF"/>
                </a:solidFill>
                <a:latin typeface="Arial"/>
                <a:cs typeface="Arial"/>
              </a:rPr>
              <a:t>every </a:t>
            </a:r>
            <a:r>
              <a:rPr sz="4600" i="1" spc="-12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i="1" spc="-15" dirty="0">
                <a:solidFill>
                  <a:srgbClr val="FFFFFF"/>
                </a:solidFill>
                <a:latin typeface="Arial"/>
                <a:cs typeface="Arial"/>
              </a:rPr>
              <a:t>reactive</a:t>
            </a:r>
            <a:r>
              <a:rPr sz="4600" i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i="1" spc="-65" dirty="0">
                <a:solidFill>
                  <a:srgbClr val="FFFFFF"/>
                </a:solidFill>
                <a:latin typeface="Arial"/>
                <a:cs typeface="Arial"/>
              </a:rPr>
              <a:t>value</a:t>
            </a:r>
            <a:r>
              <a:rPr sz="46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i="1" spc="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4600" i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i="1" spc="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46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i="1" spc="90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endParaRPr sz="4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868779" y="5582472"/>
            <a:ext cx="6408420" cy="3789045"/>
          </a:xfrm>
          <a:custGeom>
            <a:avLst/>
            <a:gdLst/>
            <a:ahLst/>
            <a:cxnLst/>
            <a:rect l="l" t="t" r="r" b="b"/>
            <a:pathLst>
              <a:path w="6408419" h="3789045">
                <a:moveTo>
                  <a:pt x="6245589" y="553466"/>
                </a:moveTo>
                <a:lnTo>
                  <a:pt x="160696" y="553466"/>
                </a:lnTo>
                <a:lnTo>
                  <a:pt x="117035" y="559078"/>
                </a:lnTo>
                <a:lnTo>
                  <a:pt x="78384" y="575011"/>
                </a:lnTo>
                <a:lnTo>
                  <a:pt x="46049" y="599916"/>
                </a:lnTo>
                <a:lnTo>
                  <a:pt x="21336" y="632444"/>
                </a:lnTo>
                <a:lnTo>
                  <a:pt x="5551" y="671244"/>
                </a:lnTo>
                <a:lnTo>
                  <a:pt x="0" y="714965"/>
                </a:lnTo>
                <a:lnTo>
                  <a:pt x="0" y="3619981"/>
                </a:lnTo>
                <a:lnTo>
                  <a:pt x="5551" y="3664258"/>
                </a:lnTo>
                <a:lnTo>
                  <a:pt x="21336" y="3704445"/>
                </a:lnTo>
                <a:lnTo>
                  <a:pt x="46049" y="3738775"/>
                </a:lnTo>
                <a:lnTo>
                  <a:pt x="78384" y="3765484"/>
                </a:lnTo>
                <a:lnTo>
                  <a:pt x="117035" y="3782804"/>
                </a:lnTo>
                <a:lnTo>
                  <a:pt x="160696" y="3788970"/>
                </a:lnTo>
                <a:lnTo>
                  <a:pt x="6245589" y="3788970"/>
                </a:lnTo>
                <a:lnTo>
                  <a:pt x="6289395" y="3782804"/>
                </a:lnTo>
                <a:lnTo>
                  <a:pt x="6328398" y="3765484"/>
                </a:lnTo>
                <a:lnTo>
                  <a:pt x="6361188" y="3738775"/>
                </a:lnTo>
                <a:lnTo>
                  <a:pt x="6386355" y="3704445"/>
                </a:lnTo>
                <a:lnTo>
                  <a:pt x="6402490" y="3664258"/>
                </a:lnTo>
                <a:lnTo>
                  <a:pt x="6408181" y="3619981"/>
                </a:lnTo>
                <a:lnTo>
                  <a:pt x="6408181" y="714965"/>
                </a:lnTo>
                <a:lnTo>
                  <a:pt x="6402490" y="671244"/>
                </a:lnTo>
                <a:lnTo>
                  <a:pt x="6386355" y="632444"/>
                </a:lnTo>
                <a:lnTo>
                  <a:pt x="6361188" y="599916"/>
                </a:lnTo>
                <a:lnTo>
                  <a:pt x="6328398" y="575011"/>
                </a:lnTo>
                <a:lnTo>
                  <a:pt x="6289395" y="559078"/>
                </a:lnTo>
                <a:lnTo>
                  <a:pt x="6245589" y="553466"/>
                </a:lnTo>
                <a:close/>
              </a:path>
              <a:path w="6408419" h="3789045">
                <a:moveTo>
                  <a:pt x="1992452" y="0"/>
                </a:moveTo>
                <a:lnTo>
                  <a:pt x="1887743" y="553466"/>
                </a:lnTo>
                <a:lnTo>
                  <a:pt x="2097161" y="553466"/>
                </a:lnTo>
                <a:lnTo>
                  <a:pt x="1992452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0963437" y="7004429"/>
            <a:ext cx="6217285" cy="14306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45235" marR="5080" indent="-1233170">
              <a:lnSpc>
                <a:spcPct val="100000"/>
              </a:lnSpc>
              <a:spcBef>
                <a:spcPts val="114"/>
              </a:spcBef>
            </a:pPr>
            <a:r>
              <a:rPr sz="4600" spc="90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r>
              <a:rPr sz="4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25" dirty="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sz="4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13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4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70" dirty="0">
                <a:solidFill>
                  <a:srgbClr val="FFFFFF"/>
                </a:solidFill>
                <a:latin typeface="Arial"/>
                <a:cs typeface="Arial"/>
              </a:rPr>
              <a:t>build</a:t>
            </a:r>
            <a:r>
              <a:rPr sz="4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-60" dirty="0">
                <a:solidFill>
                  <a:srgbClr val="FFFFFF"/>
                </a:solidFill>
                <a:latin typeface="Arial"/>
                <a:cs typeface="Arial"/>
              </a:rPr>
              <a:t>(and </a:t>
            </a:r>
            <a:r>
              <a:rPr sz="4600" spc="-12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-15" dirty="0">
                <a:solidFill>
                  <a:srgbClr val="FFFFFF"/>
                </a:solidFill>
                <a:latin typeface="Arial"/>
                <a:cs typeface="Arial"/>
              </a:rPr>
              <a:t>rebuild)</a:t>
            </a:r>
            <a:r>
              <a:rPr sz="4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90" dirty="0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46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847075" y="19948"/>
            <a:ext cx="817435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solidFill>
                  <a:srgbClr val="53585F"/>
                </a:solidFill>
                <a:latin typeface="Arial"/>
                <a:cs typeface="Arial"/>
              </a:rPr>
              <a:t>Slides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spc="35" dirty="0">
                <a:solidFill>
                  <a:srgbClr val="53585F"/>
                </a:solidFill>
                <a:latin typeface="Arial"/>
                <a:cs typeface="Arial"/>
              </a:rPr>
              <a:t>at: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u="sng" spc="80" dirty="0">
                <a:solidFill>
                  <a:srgbClr val="53585F"/>
                </a:solidFill>
                <a:uFill>
                  <a:solidFill>
                    <a:srgbClr val="53585F"/>
                  </a:solidFill>
                </a:uFill>
                <a:latin typeface="Arial"/>
                <a:cs typeface="Arial"/>
              </a:rPr>
              <a:t>bit.ly/shiny-quickstart-2</a:t>
            </a:r>
            <a:endParaRPr sz="42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010410" y="3863756"/>
            <a:ext cx="15968344" cy="1309370"/>
            <a:chOff x="2010410" y="3863756"/>
            <a:chExt cx="15968344" cy="1309370"/>
          </a:xfrm>
        </p:grpSpPr>
        <p:sp>
          <p:nvSpPr>
            <p:cNvPr id="8" name="object 8"/>
            <p:cNvSpPr/>
            <p:nvPr/>
          </p:nvSpPr>
          <p:spPr>
            <a:xfrm>
              <a:off x="2010397" y="4115060"/>
              <a:ext cx="15706725" cy="1057910"/>
            </a:xfrm>
            <a:custGeom>
              <a:avLst/>
              <a:gdLst/>
              <a:ahLst/>
              <a:cxnLst/>
              <a:rect l="l" t="t" r="r" b="b"/>
              <a:pathLst>
                <a:path w="15706725" h="1057910">
                  <a:moveTo>
                    <a:pt x="15706332" y="0"/>
                  </a:moveTo>
                  <a:lnTo>
                    <a:pt x="0" y="0"/>
                  </a:lnTo>
                  <a:lnTo>
                    <a:pt x="0" y="848144"/>
                  </a:lnTo>
                  <a:lnTo>
                    <a:pt x="0" y="1057567"/>
                  </a:lnTo>
                  <a:lnTo>
                    <a:pt x="15706332" y="1057567"/>
                  </a:lnTo>
                  <a:lnTo>
                    <a:pt x="15706332" y="848144"/>
                  </a:lnTo>
                  <a:lnTo>
                    <a:pt x="15706332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72182" y="3863756"/>
              <a:ext cx="15706725" cy="1099820"/>
            </a:xfrm>
            <a:custGeom>
              <a:avLst/>
              <a:gdLst/>
              <a:ahLst/>
              <a:cxnLst/>
              <a:rect l="l" t="t" r="r" b="b"/>
              <a:pathLst>
                <a:path w="15706725" h="1099820">
                  <a:moveTo>
                    <a:pt x="0" y="0"/>
                  </a:moveTo>
                  <a:lnTo>
                    <a:pt x="15706328" y="0"/>
                  </a:lnTo>
                  <a:lnTo>
                    <a:pt x="15706328" y="1099442"/>
                  </a:lnTo>
                  <a:lnTo>
                    <a:pt x="0" y="1099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448115" y="4011145"/>
            <a:ext cx="15106015" cy="4625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913630" algn="l"/>
              </a:tabLst>
            </a:pPr>
            <a:r>
              <a:rPr sz="4950" spc="-10" dirty="0">
                <a:solidFill>
                  <a:srgbClr val="002452"/>
                </a:solidFill>
                <a:latin typeface="Courier New"/>
                <a:cs typeface="Courier New"/>
              </a:rPr>
              <a:t>renderPlot(	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{</a:t>
            </a:r>
            <a:r>
              <a:rPr sz="4950" spc="-1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950" spc="-10" dirty="0">
                <a:solidFill>
                  <a:srgbClr val="0365C0"/>
                </a:solidFill>
                <a:latin typeface="Courier New"/>
                <a:cs typeface="Courier New"/>
              </a:rPr>
              <a:t>hist(rnorm(input$num))</a:t>
            </a:r>
            <a:r>
              <a:rPr sz="4950" spc="-1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950" dirty="0">
                <a:solidFill>
                  <a:srgbClr val="0365C0"/>
                </a:solidFill>
                <a:latin typeface="Courier New"/>
                <a:cs typeface="Courier New"/>
              </a:rPr>
              <a:t>}</a:t>
            </a:r>
            <a:r>
              <a:rPr sz="4950" dirty="0">
                <a:solidFill>
                  <a:srgbClr val="002452"/>
                </a:solidFill>
                <a:latin typeface="Courier New"/>
                <a:cs typeface="Courier New"/>
              </a:rPr>
              <a:t>)</a:t>
            </a:r>
            <a:endParaRPr sz="49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6200">
              <a:latin typeface="Courier New"/>
              <a:cs typeface="Courier New"/>
            </a:endParaRPr>
          </a:p>
          <a:p>
            <a:pPr marL="1977389" marR="2239010" algn="ctr">
              <a:lnSpc>
                <a:spcPct val="112300"/>
              </a:lnSpc>
              <a:spcBef>
                <a:spcPts val="5065"/>
              </a:spcBef>
            </a:pPr>
            <a:r>
              <a:rPr sz="4500" spc="-105" dirty="0">
                <a:latin typeface="Arial"/>
                <a:cs typeface="Arial"/>
              </a:rPr>
              <a:t>When</a:t>
            </a:r>
            <a:r>
              <a:rPr sz="4500" spc="5" dirty="0">
                <a:latin typeface="Arial"/>
                <a:cs typeface="Arial"/>
              </a:rPr>
              <a:t> </a:t>
            </a:r>
            <a:r>
              <a:rPr sz="4500" spc="-55" dirty="0">
                <a:latin typeface="Arial"/>
                <a:cs typeface="Arial"/>
              </a:rPr>
              <a:t>notified</a:t>
            </a:r>
            <a:r>
              <a:rPr sz="4500" spc="10" dirty="0">
                <a:latin typeface="Arial"/>
                <a:cs typeface="Arial"/>
              </a:rPr>
              <a:t> </a:t>
            </a:r>
            <a:r>
              <a:rPr sz="4500" spc="-10" dirty="0">
                <a:latin typeface="Arial"/>
                <a:cs typeface="Arial"/>
              </a:rPr>
              <a:t>that</a:t>
            </a:r>
            <a:r>
              <a:rPr sz="4500" spc="10" dirty="0">
                <a:latin typeface="Arial"/>
                <a:cs typeface="Arial"/>
              </a:rPr>
              <a:t> </a:t>
            </a:r>
            <a:r>
              <a:rPr sz="4500" spc="-35" dirty="0">
                <a:latin typeface="Arial"/>
                <a:cs typeface="Arial"/>
              </a:rPr>
              <a:t>it</a:t>
            </a:r>
            <a:r>
              <a:rPr sz="4500" spc="5" dirty="0">
                <a:latin typeface="Arial"/>
                <a:cs typeface="Arial"/>
              </a:rPr>
              <a:t> </a:t>
            </a:r>
            <a:r>
              <a:rPr sz="4500" spc="-114" dirty="0">
                <a:latin typeface="Arial"/>
                <a:cs typeface="Arial"/>
              </a:rPr>
              <a:t>is</a:t>
            </a:r>
            <a:r>
              <a:rPr sz="4500" spc="10" dirty="0">
                <a:latin typeface="Arial"/>
                <a:cs typeface="Arial"/>
              </a:rPr>
              <a:t> </a:t>
            </a:r>
            <a:r>
              <a:rPr sz="4500" spc="-95" dirty="0">
                <a:latin typeface="Arial"/>
                <a:cs typeface="Arial"/>
              </a:rPr>
              <a:t>invalid,</a:t>
            </a:r>
            <a:r>
              <a:rPr sz="4500" spc="10" dirty="0">
                <a:latin typeface="Arial"/>
                <a:cs typeface="Arial"/>
              </a:rPr>
              <a:t> </a:t>
            </a:r>
            <a:r>
              <a:rPr sz="4500" spc="-45" dirty="0">
                <a:latin typeface="Arial"/>
                <a:cs typeface="Arial"/>
              </a:rPr>
              <a:t>the</a:t>
            </a:r>
            <a:r>
              <a:rPr sz="4500" spc="10" dirty="0">
                <a:latin typeface="Arial"/>
                <a:cs typeface="Arial"/>
              </a:rPr>
              <a:t> </a:t>
            </a:r>
            <a:r>
              <a:rPr sz="4500" dirty="0">
                <a:latin typeface="Arial"/>
                <a:cs typeface="Arial"/>
              </a:rPr>
              <a:t>object </a:t>
            </a:r>
            <a:r>
              <a:rPr sz="4500" spc="5" dirty="0">
                <a:latin typeface="Arial"/>
                <a:cs typeface="Arial"/>
              </a:rPr>
              <a:t> </a:t>
            </a:r>
            <a:r>
              <a:rPr sz="4500" spc="-45" dirty="0">
                <a:latin typeface="Arial"/>
                <a:cs typeface="Arial"/>
              </a:rPr>
              <a:t>created</a:t>
            </a:r>
            <a:r>
              <a:rPr sz="4500" spc="5" dirty="0">
                <a:latin typeface="Arial"/>
                <a:cs typeface="Arial"/>
              </a:rPr>
              <a:t> </a:t>
            </a:r>
            <a:r>
              <a:rPr sz="4500" spc="-30" dirty="0">
                <a:latin typeface="Arial"/>
                <a:cs typeface="Arial"/>
              </a:rPr>
              <a:t>by</a:t>
            </a:r>
            <a:r>
              <a:rPr sz="4500" spc="10" dirty="0">
                <a:latin typeface="Arial"/>
                <a:cs typeface="Arial"/>
              </a:rPr>
              <a:t> </a:t>
            </a:r>
            <a:r>
              <a:rPr sz="4500" spc="-150" dirty="0">
                <a:latin typeface="Arial"/>
                <a:cs typeface="Arial"/>
              </a:rPr>
              <a:t>a</a:t>
            </a:r>
            <a:r>
              <a:rPr sz="4500" spc="5" dirty="0">
                <a:latin typeface="Arial"/>
                <a:cs typeface="Arial"/>
              </a:rPr>
              <a:t> </a:t>
            </a:r>
            <a:r>
              <a:rPr sz="4500" spc="-165" dirty="0">
                <a:latin typeface="Arial"/>
                <a:cs typeface="Arial"/>
              </a:rPr>
              <a:t>render*()</a:t>
            </a:r>
            <a:r>
              <a:rPr sz="4500" spc="10" dirty="0">
                <a:latin typeface="Arial"/>
                <a:cs typeface="Arial"/>
              </a:rPr>
              <a:t> </a:t>
            </a:r>
            <a:r>
              <a:rPr sz="4500" spc="-30" dirty="0">
                <a:latin typeface="Arial"/>
                <a:cs typeface="Arial"/>
              </a:rPr>
              <a:t>function</a:t>
            </a:r>
            <a:r>
              <a:rPr sz="4500" spc="5" dirty="0">
                <a:latin typeface="Arial"/>
                <a:cs typeface="Arial"/>
              </a:rPr>
              <a:t> </a:t>
            </a:r>
            <a:r>
              <a:rPr sz="4500" spc="50" dirty="0">
                <a:solidFill>
                  <a:srgbClr val="0365C0"/>
                </a:solidFill>
                <a:latin typeface="Arial"/>
                <a:cs typeface="Arial"/>
              </a:rPr>
              <a:t>will</a:t>
            </a:r>
            <a:r>
              <a:rPr sz="4500" spc="10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4500" spc="-20" dirty="0">
                <a:solidFill>
                  <a:srgbClr val="0365C0"/>
                </a:solidFill>
                <a:latin typeface="Arial"/>
                <a:cs typeface="Arial"/>
              </a:rPr>
              <a:t>rerun</a:t>
            </a:r>
            <a:r>
              <a:rPr sz="4500" spc="10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4500" spc="40" dirty="0">
                <a:solidFill>
                  <a:srgbClr val="0365C0"/>
                </a:solidFill>
                <a:latin typeface="Arial"/>
                <a:cs typeface="Arial"/>
              </a:rPr>
              <a:t>the </a:t>
            </a:r>
            <a:r>
              <a:rPr sz="4500" spc="-1235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4500" spc="-5" dirty="0">
                <a:solidFill>
                  <a:srgbClr val="0365C0"/>
                </a:solidFill>
                <a:latin typeface="Arial"/>
                <a:cs typeface="Arial"/>
              </a:rPr>
              <a:t>entire</a:t>
            </a:r>
            <a:r>
              <a:rPr sz="4500" spc="5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4500" spc="114" dirty="0">
                <a:solidFill>
                  <a:srgbClr val="0365C0"/>
                </a:solidFill>
                <a:latin typeface="Arial"/>
                <a:cs typeface="Arial"/>
              </a:rPr>
              <a:t>block</a:t>
            </a:r>
            <a:r>
              <a:rPr sz="4500" spc="10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4500" spc="95" dirty="0">
                <a:solidFill>
                  <a:srgbClr val="0365C0"/>
                </a:solidFill>
                <a:latin typeface="Arial"/>
                <a:cs typeface="Arial"/>
              </a:rPr>
              <a:t>of</a:t>
            </a:r>
            <a:r>
              <a:rPr sz="4500" spc="5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4500" spc="100" dirty="0">
                <a:solidFill>
                  <a:srgbClr val="0365C0"/>
                </a:solidFill>
                <a:latin typeface="Arial"/>
                <a:cs typeface="Arial"/>
              </a:rPr>
              <a:t>code</a:t>
            </a:r>
            <a:r>
              <a:rPr sz="4500" spc="10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4500" spc="-45" dirty="0">
                <a:latin typeface="Arial"/>
                <a:cs typeface="Arial"/>
              </a:rPr>
              <a:t>associated</a:t>
            </a:r>
            <a:r>
              <a:rPr sz="4500" spc="10" dirty="0">
                <a:latin typeface="Arial"/>
                <a:cs typeface="Arial"/>
              </a:rPr>
              <a:t> </a:t>
            </a:r>
            <a:r>
              <a:rPr sz="4500" spc="-10" dirty="0">
                <a:latin typeface="Arial"/>
                <a:cs typeface="Arial"/>
              </a:rPr>
              <a:t>with</a:t>
            </a:r>
            <a:r>
              <a:rPr sz="4500" spc="5" dirty="0">
                <a:latin typeface="Arial"/>
                <a:cs typeface="Arial"/>
              </a:rPr>
              <a:t> </a:t>
            </a:r>
            <a:r>
              <a:rPr sz="4500" spc="-35" dirty="0">
                <a:latin typeface="Arial"/>
                <a:cs typeface="Arial"/>
              </a:rPr>
              <a:t>it</a:t>
            </a:r>
            <a:endParaRPr sz="45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469018" y="1120636"/>
            <a:ext cx="9166225" cy="2266950"/>
          </a:xfrm>
          <a:prstGeom prst="rect">
            <a:avLst/>
          </a:prstGeom>
        </p:spPr>
        <p:txBody>
          <a:bodyPr vert="horz" wrap="square" lIns="0" tIns="2012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85"/>
              </a:spcBef>
            </a:pPr>
            <a:r>
              <a:rPr sz="8250" u="none" spc="-195" dirty="0">
                <a:solidFill>
                  <a:srgbClr val="000000"/>
                </a:solidFill>
              </a:rPr>
              <a:t>render*()</a:t>
            </a:r>
            <a:endParaRPr sz="8250"/>
          </a:p>
          <a:p>
            <a:pPr algn="ctr">
              <a:lnSpc>
                <a:spcPct val="100000"/>
              </a:lnSpc>
              <a:spcBef>
                <a:spcPts val="855"/>
              </a:spcBef>
            </a:pPr>
            <a:r>
              <a:rPr sz="4500" u="none" spc="-60" dirty="0">
                <a:solidFill>
                  <a:srgbClr val="000000"/>
                </a:solidFill>
              </a:rPr>
              <a:t>Builds</a:t>
            </a:r>
            <a:r>
              <a:rPr sz="4500" u="none" dirty="0">
                <a:solidFill>
                  <a:srgbClr val="000000"/>
                </a:solidFill>
              </a:rPr>
              <a:t> </a:t>
            </a:r>
            <a:r>
              <a:rPr sz="4500" u="none" spc="-90" dirty="0">
                <a:solidFill>
                  <a:srgbClr val="000000"/>
                </a:solidFill>
              </a:rPr>
              <a:t>reactive</a:t>
            </a:r>
            <a:r>
              <a:rPr sz="4500" u="none" dirty="0">
                <a:solidFill>
                  <a:srgbClr val="000000"/>
                </a:solidFill>
              </a:rPr>
              <a:t> </a:t>
            </a:r>
            <a:r>
              <a:rPr sz="4500" u="none" spc="25" dirty="0">
                <a:solidFill>
                  <a:srgbClr val="000000"/>
                </a:solidFill>
              </a:rPr>
              <a:t>output</a:t>
            </a:r>
            <a:r>
              <a:rPr sz="4500" u="none" spc="5" dirty="0">
                <a:solidFill>
                  <a:srgbClr val="000000"/>
                </a:solidFill>
              </a:rPr>
              <a:t> </a:t>
            </a:r>
            <a:r>
              <a:rPr sz="4500" u="none" spc="55" dirty="0">
                <a:solidFill>
                  <a:srgbClr val="000000"/>
                </a:solidFill>
              </a:rPr>
              <a:t>to</a:t>
            </a:r>
            <a:r>
              <a:rPr sz="4500" u="none" dirty="0">
                <a:solidFill>
                  <a:srgbClr val="000000"/>
                </a:solidFill>
              </a:rPr>
              <a:t> </a:t>
            </a:r>
            <a:r>
              <a:rPr sz="4500" u="none" spc="-70" dirty="0">
                <a:solidFill>
                  <a:srgbClr val="000000"/>
                </a:solidFill>
              </a:rPr>
              <a:t>display</a:t>
            </a:r>
            <a:r>
              <a:rPr sz="4500" u="none" dirty="0">
                <a:solidFill>
                  <a:srgbClr val="000000"/>
                </a:solidFill>
              </a:rPr>
              <a:t> </a:t>
            </a:r>
            <a:r>
              <a:rPr sz="4500" u="none" spc="-114" dirty="0">
                <a:solidFill>
                  <a:srgbClr val="000000"/>
                </a:solidFill>
              </a:rPr>
              <a:t>in</a:t>
            </a:r>
            <a:r>
              <a:rPr sz="4500" u="none" spc="5" dirty="0">
                <a:solidFill>
                  <a:srgbClr val="000000"/>
                </a:solidFill>
              </a:rPr>
              <a:t> </a:t>
            </a:r>
            <a:r>
              <a:rPr sz="4500" u="none" spc="-195" dirty="0">
                <a:solidFill>
                  <a:srgbClr val="000000"/>
                </a:solidFill>
              </a:rPr>
              <a:t>UI</a:t>
            </a:r>
            <a:endParaRPr sz="45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87614" y="0"/>
            <a:ext cx="8816485" cy="1130855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25650" y="335068"/>
            <a:ext cx="10010775" cy="10732770"/>
            <a:chOff x="125650" y="335068"/>
            <a:chExt cx="10010775" cy="10732770"/>
          </a:xfrm>
        </p:grpSpPr>
        <p:sp>
          <p:nvSpPr>
            <p:cNvPr id="4" name="object 4"/>
            <p:cNvSpPr/>
            <p:nvPr/>
          </p:nvSpPr>
          <p:spPr>
            <a:xfrm>
              <a:off x="125641" y="586377"/>
              <a:ext cx="9748520" cy="10481945"/>
            </a:xfrm>
            <a:custGeom>
              <a:avLst/>
              <a:gdLst/>
              <a:ahLst/>
              <a:cxnLst/>
              <a:rect l="l" t="t" r="r" b="b"/>
              <a:pathLst>
                <a:path w="9748520" h="10481945">
                  <a:moveTo>
                    <a:pt x="9748393" y="0"/>
                  </a:moveTo>
                  <a:lnTo>
                    <a:pt x="0" y="0"/>
                  </a:lnTo>
                  <a:lnTo>
                    <a:pt x="0" y="10230053"/>
                  </a:lnTo>
                  <a:lnTo>
                    <a:pt x="0" y="10481348"/>
                  </a:lnTo>
                  <a:lnTo>
                    <a:pt x="9748393" y="10481348"/>
                  </a:lnTo>
                  <a:lnTo>
                    <a:pt x="9748393" y="10230053"/>
                  </a:lnTo>
                  <a:lnTo>
                    <a:pt x="9748393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7422" y="335068"/>
              <a:ext cx="9748520" cy="10481945"/>
            </a:xfrm>
            <a:custGeom>
              <a:avLst/>
              <a:gdLst/>
              <a:ahLst/>
              <a:cxnLst/>
              <a:rect l="l" t="t" r="r" b="b"/>
              <a:pathLst>
                <a:path w="9748520" h="10481945">
                  <a:moveTo>
                    <a:pt x="0" y="0"/>
                  </a:moveTo>
                  <a:lnTo>
                    <a:pt x="9748394" y="0"/>
                  </a:lnTo>
                  <a:lnTo>
                    <a:pt x="9748394" y="10481356"/>
                  </a:lnTo>
                  <a:lnTo>
                    <a:pt x="0" y="104813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09356" y="571236"/>
            <a:ext cx="9302115" cy="1009776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20" dirty="0">
                <a:latin typeface="Courier New"/>
                <a:cs typeface="Courier New"/>
              </a:rPr>
              <a:t>#</a:t>
            </a:r>
            <a:r>
              <a:rPr sz="2450" spc="-45" dirty="0">
                <a:latin typeface="Courier New"/>
                <a:cs typeface="Courier New"/>
              </a:rPr>
              <a:t> </a:t>
            </a:r>
            <a:r>
              <a:rPr sz="2450" spc="20" dirty="0">
                <a:latin typeface="Courier New"/>
                <a:cs typeface="Courier New"/>
              </a:rPr>
              <a:t>01-two-inputs</a:t>
            </a:r>
            <a:endParaRPr sz="2450" dirty="0">
              <a:latin typeface="Courier New"/>
              <a:cs typeface="Courier New"/>
            </a:endParaRPr>
          </a:p>
          <a:p>
            <a:pPr marL="12700" marR="6252210">
              <a:lnSpc>
                <a:spcPct val="256800"/>
              </a:lnSpc>
            </a:pPr>
            <a:r>
              <a:rPr sz="2450" spc="20" dirty="0">
                <a:latin typeface="Courier New"/>
                <a:cs typeface="Courier New"/>
              </a:rPr>
              <a:t>library(shiny) </a:t>
            </a:r>
            <a:r>
              <a:rPr sz="2450" spc="25" dirty="0">
                <a:latin typeface="Courier New"/>
                <a:cs typeface="Courier New"/>
              </a:rPr>
              <a:t> </a:t>
            </a:r>
            <a:r>
              <a:rPr sz="2450" spc="20" dirty="0">
                <a:latin typeface="Courier New"/>
                <a:cs typeface="Courier New"/>
              </a:rPr>
              <a:t>ui</a:t>
            </a:r>
            <a:r>
              <a:rPr sz="2450" spc="-30" dirty="0">
                <a:latin typeface="Courier New"/>
                <a:cs typeface="Courier New"/>
              </a:rPr>
              <a:t> </a:t>
            </a:r>
            <a:r>
              <a:rPr sz="2450" spc="20" dirty="0">
                <a:latin typeface="Courier New"/>
                <a:cs typeface="Courier New"/>
              </a:rPr>
              <a:t>&lt;-</a:t>
            </a:r>
            <a:r>
              <a:rPr sz="2450" spc="-25" dirty="0">
                <a:latin typeface="Courier New"/>
                <a:cs typeface="Courier New"/>
              </a:rPr>
              <a:t> </a:t>
            </a:r>
            <a:r>
              <a:rPr sz="2450" spc="20" dirty="0">
                <a:latin typeface="Courier New"/>
                <a:cs typeface="Courier New"/>
              </a:rPr>
              <a:t>fluidPage(</a:t>
            </a:r>
            <a:endParaRPr sz="2450" dirty="0">
              <a:latin typeface="Courier New"/>
              <a:cs typeface="Courier New"/>
            </a:endParaRPr>
          </a:p>
          <a:p>
            <a:pPr marL="769620" marR="3601720" indent="-379095">
              <a:lnSpc>
                <a:spcPct val="128400"/>
              </a:lnSpc>
            </a:pPr>
            <a:r>
              <a:rPr sz="2450" spc="20" dirty="0">
                <a:latin typeface="Courier New"/>
                <a:cs typeface="Courier New"/>
              </a:rPr>
              <a:t>sliderInput(inputId</a:t>
            </a:r>
            <a:r>
              <a:rPr sz="2450" spc="-25" dirty="0">
                <a:latin typeface="Courier New"/>
                <a:cs typeface="Courier New"/>
              </a:rPr>
              <a:t> </a:t>
            </a:r>
            <a:r>
              <a:rPr sz="2450" spc="20" dirty="0">
                <a:latin typeface="Courier New"/>
                <a:cs typeface="Courier New"/>
              </a:rPr>
              <a:t>=</a:t>
            </a:r>
            <a:r>
              <a:rPr sz="2450" spc="-25" dirty="0">
                <a:latin typeface="Courier New"/>
                <a:cs typeface="Courier New"/>
              </a:rPr>
              <a:t> </a:t>
            </a:r>
            <a:r>
              <a:rPr sz="2450" spc="20" dirty="0">
                <a:latin typeface="Courier New"/>
                <a:cs typeface="Courier New"/>
              </a:rPr>
              <a:t>"num", </a:t>
            </a:r>
            <a:r>
              <a:rPr sz="2450" spc="-1455" dirty="0">
                <a:latin typeface="Courier New"/>
                <a:cs typeface="Courier New"/>
              </a:rPr>
              <a:t> </a:t>
            </a:r>
            <a:r>
              <a:rPr sz="2450" spc="20" dirty="0">
                <a:latin typeface="Courier New"/>
                <a:cs typeface="Courier New"/>
              </a:rPr>
              <a:t>label</a:t>
            </a:r>
            <a:r>
              <a:rPr sz="2450" spc="-5" dirty="0">
                <a:latin typeface="Courier New"/>
                <a:cs typeface="Courier New"/>
              </a:rPr>
              <a:t> </a:t>
            </a:r>
            <a:r>
              <a:rPr sz="2450" spc="20" dirty="0">
                <a:latin typeface="Courier New"/>
                <a:cs typeface="Courier New"/>
              </a:rPr>
              <a:t>=</a:t>
            </a:r>
            <a:r>
              <a:rPr sz="2450" spc="-5" dirty="0">
                <a:latin typeface="Courier New"/>
                <a:cs typeface="Courier New"/>
              </a:rPr>
              <a:t> </a:t>
            </a:r>
            <a:r>
              <a:rPr sz="2450" spc="20" dirty="0">
                <a:latin typeface="Courier New"/>
                <a:cs typeface="Courier New"/>
              </a:rPr>
              <a:t>"Choose</a:t>
            </a:r>
            <a:r>
              <a:rPr sz="2450" dirty="0">
                <a:latin typeface="Courier New"/>
                <a:cs typeface="Courier New"/>
              </a:rPr>
              <a:t> </a:t>
            </a:r>
            <a:r>
              <a:rPr sz="2450" spc="20" dirty="0">
                <a:latin typeface="Courier New"/>
                <a:cs typeface="Courier New"/>
              </a:rPr>
              <a:t>a</a:t>
            </a:r>
            <a:r>
              <a:rPr sz="2450" spc="-5" dirty="0">
                <a:latin typeface="Courier New"/>
                <a:cs typeface="Courier New"/>
              </a:rPr>
              <a:t> </a:t>
            </a:r>
            <a:r>
              <a:rPr sz="2450" spc="20" dirty="0">
                <a:latin typeface="Courier New"/>
                <a:cs typeface="Courier New"/>
              </a:rPr>
              <a:t>number",</a:t>
            </a:r>
            <a:endParaRPr sz="2450" dirty="0">
              <a:latin typeface="Courier New"/>
              <a:cs typeface="Courier New"/>
            </a:endParaRPr>
          </a:p>
          <a:p>
            <a:pPr marL="391160" marR="2465705" indent="378460">
              <a:lnSpc>
                <a:spcPct val="128400"/>
              </a:lnSpc>
            </a:pPr>
            <a:r>
              <a:rPr sz="2450" spc="20" dirty="0">
                <a:latin typeface="Courier New"/>
                <a:cs typeface="Courier New"/>
              </a:rPr>
              <a:t>value</a:t>
            </a:r>
            <a:r>
              <a:rPr sz="2450" spc="5" dirty="0">
                <a:latin typeface="Courier New"/>
                <a:cs typeface="Courier New"/>
              </a:rPr>
              <a:t> </a:t>
            </a:r>
            <a:r>
              <a:rPr sz="2450" spc="20" dirty="0">
                <a:latin typeface="Courier New"/>
                <a:cs typeface="Courier New"/>
              </a:rPr>
              <a:t>=</a:t>
            </a:r>
            <a:r>
              <a:rPr sz="2450" spc="10" dirty="0">
                <a:latin typeface="Courier New"/>
                <a:cs typeface="Courier New"/>
              </a:rPr>
              <a:t> </a:t>
            </a:r>
            <a:r>
              <a:rPr sz="2450" spc="20" dirty="0">
                <a:latin typeface="Courier New"/>
                <a:cs typeface="Courier New"/>
              </a:rPr>
              <a:t>25,</a:t>
            </a:r>
            <a:r>
              <a:rPr sz="2450" spc="10" dirty="0">
                <a:latin typeface="Courier New"/>
                <a:cs typeface="Courier New"/>
              </a:rPr>
              <a:t> </a:t>
            </a:r>
            <a:r>
              <a:rPr sz="2450" spc="20" dirty="0">
                <a:latin typeface="Courier New"/>
                <a:cs typeface="Courier New"/>
              </a:rPr>
              <a:t>min</a:t>
            </a:r>
            <a:r>
              <a:rPr sz="2450" spc="5" dirty="0">
                <a:latin typeface="Courier New"/>
                <a:cs typeface="Courier New"/>
              </a:rPr>
              <a:t> </a:t>
            </a:r>
            <a:r>
              <a:rPr sz="2450" spc="20" dirty="0">
                <a:latin typeface="Courier New"/>
                <a:cs typeface="Courier New"/>
              </a:rPr>
              <a:t>=</a:t>
            </a:r>
            <a:r>
              <a:rPr sz="2450" spc="10" dirty="0">
                <a:latin typeface="Courier New"/>
                <a:cs typeface="Courier New"/>
              </a:rPr>
              <a:t> </a:t>
            </a:r>
            <a:r>
              <a:rPr sz="2450" spc="20" dirty="0">
                <a:latin typeface="Courier New"/>
                <a:cs typeface="Courier New"/>
              </a:rPr>
              <a:t>1,</a:t>
            </a:r>
            <a:r>
              <a:rPr sz="2450" spc="10" dirty="0">
                <a:latin typeface="Courier New"/>
                <a:cs typeface="Courier New"/>
              </a:rPr>
              <a:t> </a:t>
            </a:r>
            <a:r>
              <a:rPr sz="2450" spc="20" dirty="0">
                <a:latin typeface="Courier New"/>
                <a:cs typeface="Courier New"/>
              </a:rPr>
              <a:t>max</a:t>
            </a:r>
            <a:r>
              <a:rPr sz="2450" spc="10" dirty="0">
                <a:latin typeface="Courier New"/>
                <a:cs typeface="Courier New"/>
              </a:rPr>
              <a:t> </a:t>
            </a:r>
            <a:r>
              <a:rPr sz="2450" spc="20" dirty="0">
                <a:latin typeface="Courier New"/>
                <a:cs typeface="Courier New"/>
              </a:rPr>
              <a:t>=</a:t>
            </a:r>
            <a:r>
              <a:rPr sz="2450" spc="5" dirty="0">
                <a:latin typeface="Courier New"/>
                <a:cs typeface="Courier New"/>
              </a:rPr>
              <a:t> </a:t>
            </a:r>
            <a:r>
              <a:rPr sz="2450" spc="20" dirty="0">
                <a:latin typeface="Courier New"/>
                <a:cs typeface="Courier New"/>
              </a:rPr>
              <a:t>100), </a:t>
            </a:r>
            <a:r>
              <a:rPr sz="2450" spc="-1455" dirty="0">
                <a:latin typeface="Courier New"/>
                <a:cs typeface="Courier New"/>
              </a:rPr>
              <a:t> </a:t>
            </a:r>
            <a:r>
              <a:rPr sz="2450" spc="20" dirty="0">
                <a:latin typeface="Courier New"/>
                <a:cs typeface="Courier New"/>
              </a:rPr>
              <a:t>textInput(inputId</a:t>
            </a:r>
            <a:r>
              <a:rPr sz="2450" spc="5" dirty="0">
                <a:latin typeface="Courier New"/>
                <a:cs typeface="Courier New"/>
              </a:rPr>
              <a:t> </a:t>
            </a:r>
            <a:r>
              <a:rPr sz="2450" spc="20" dirty="0">
                <a:latin typeface="Courier New"/>
                <a:cs typeface="Courier New"/>
              </a:rPr>
              <a:t>=</a:t>
            </a:r>
            <a:r>
              <a:rPr sz="2450" spc="10" dirty="0">
                <a:latin typeface="Courier New"/>
                <a:cs typeface="Courier New"/>
              </a:rPr>
              <a:t> </a:t>
            </a:r>
            <a:r>
              <a:rPr sz="2450" spc="20" dirty="0">
                <a:latin typeface="Courier New"/>
                <a:cs typeface="Courier New"/>
              </a:rPr>
              <a:t>"title",</a:t>
            </a:r>
            <a:endParaRPr sz="2450" dirty="0">
              <a:latin typeface="Courier New"/>
              <a:cs typeface="Courier New"/>
            </a:endParaRPr>
          </a:p>
          <a:p>
            <a:pPr marL="769620">
              <a:lnSpc>
                <a:spcPct val="100000"/>
              </a:lnSpc>
              <a:spcBef>
                <a:spcPts val="830"/>
              </a:spcBef>
            </a:pPr>
            <a:r>
              <a:rPr sz="2450" spc="20" dirty="0">
                <a:latin typeface="Courier New"/>
                <a:cs typeface="Courier New"/>
              </a:rPr>
              <a:t>label</a:t>
            </a:r>
            <a:r>
              <a:rPr sz="2450" spc="-5" dirty="0">
                <a:latin typeface="Courier New"/>
                <a:cs typeface="Courier New"/>
              </a:rPr>
              <a:t> </a:t>
            </a:r>
            <a:r>
              <a:rPr sz="2450" spc="20" dirty="0">
                <a:latin typeface="Courier New"/>
                <a:cs typeface="Courier New"/>
              </a:rPr>
              <a:t>=</a:t>
            </a:r>
            <a:r>
              <a:rPr sz="2450" dirty="0">
                <a:latin typeface="Courier New"/>
                <a:cs typeface="Courier New"/>
              </a:rPr>
              <a:t> </a:t>
            </a:r>
            <a:r>
              <a:rPr sz="2450" spc="20" dirty="0">
                <a:latin typeface="Courier New"/>
                <a:cs typeface="Courier New"/>
              </a:rPr>
              <a:t>"Write</a:t>
            </a:r>
            <a:r>
              <a:rPr sz="2450" dirty="0">
                <a:latin typeface="Courier New"/>
                <a:cs typeface="Courier New"/>
              </a:rPr>
              <a:t> </a:t>
            </a:r>
            <a:r>
              <a:rPr sz="2450" spc="20" dirty="0">
                <a:latin typeface="Courier New"/>
                <a:cs typeface="Courier New"/>
              </a:rPr>
              <a:t>a</a:t>
            </a:r>
            <a:r>
              <a:rPr sz="2450" dirty="0">
                <a:latin typeface="Courier New"/>
                <a:cs typeface="Courier New"/>
              </a:rPr>
              <a:t> </a:t>
            </a:r>
            <a:r>
              <a:rPr sz="2450" spc="20" dirty="0">
                <a:latin typeface="Courier New"/>
                <a:cs typeface="Courier New"/>
              </a:rPr>
              <a:t>title",</a:t>
            </a:r>
            <a:endParaRPr sz="2450" dirty="0">
              <a:latin typeface="Courier New"/>
              <a:cs typeface="Courier New"/>
            </a:endParaRPr>
          </a:p>
          <a:p>
            <a:pPr marL="391160" marR="5080" indent="378460">
              <a:lnSpc>
                <a:spcPct val="128400"/>
              </a:lnSpc>
            </a:pPr>
            <a:r>
              <a:rPr sz="2450" spc="20" dirty="0">
                <a:latin typeface="Courier New"/>
                <a:cs typeface="Courier New"/>
              </a:rPr>
              <a:t>value</a:t>
            </a:r>
            <a:r>
              <a:rPr sz="2450" spc="5" dirty="0">
                <a:latin typeface="Courier New"/>
                <a:cs typeface="Courier New"/>
              </a:rPr>
              <a:t> </a:t>
            </a:r>
            <a:r>
              <a:rPr sz="2450" spc="20" dirty="0">
                <a:latin typeface="Courier New"/>
                <a:cs typeface="Courier New"/>
              </a:rPr>
              <a:t>=</a:t>
            </a:r>
            <a:r>
              <a:rPr sz="2450" spc="5" dirty="0">
                <a:latin typeface="Courier New"/>
                <a:cs typeface="Courier New"/>
              </a:rPr>
              <a:t> </a:t>
            </a:r>
            <a:r>
              <a:rPr sz="2450" spc="20" dirty="0">
                <a:latin typeface="Courier New"/>
                <a:cs typeface="Courier New"/>
              </a:rPr>
              <a:t>"Histogram</a:t>
            </a:r>
            <a:r>
              <a:rPr sz="2450" spc="5" dirty="0">
                <a:latin typeface="Courier New"/>
                <a:cs typeface="Courier New"/>
              </a:rPr>
              <a:t> </a:t>
            </a:r>
            <a:r>
              <a:rPr sz="2450" spc="20" dirty="0">
                <a:latin typeface="Courier New"/>
                <a:cs typeface="Courier New"/>
              </a:rPr>
              <a:t>of</a:t>
            </a:r>
            <a:r>
              <a:rPr sz="2450" spc="5" dirty="0">
                <a:latin typeface="Courier New"/>
                <a:cs typeface="Courier New"/>
              </a:rPr>
              <a:t> </a:t>
            </a:r>
            <a:r>
              <a:rPr sz="2450" spc="20" dirty="0">
                <a:latin typeface="Courier New"/>
                <a:cs typeface="Courier New"/>
              </a:rPr>
              <a:t>Random</a:t>
            </a:r>
            <a:r>
              <a:rPr sz="2450" spc="5" dirty="0">
                <a:latin typeface="Courier New"/>
                <a:cs typeface="Courier New"/>
              </a:rPr>
              <a:t> </a:t>
            </a:r>
            <a:r>
              <a:rPr sz="2450" spc="20" dirty="0">
                <a:latin typeface="Courier New"/>
                <a:cs typeface="Courier New"/>
              </a:rPr>
              <a:t>Normal</a:t>
            </a:r>
            <a:r>
              <a:rPr sz="2450" spc="10" dirty="0">
                <a:latin typeface="Courier New"/>
                <a:cs typeface="Courier New"/>
              </a:rPr>
              <a:t> </a:t>
            </a:r>
            <a:r>
              <a:rPr sz="2450" spc="20" dirty="0">
                <a:latin typeface="Courier New"/>
                <a:cs typeface="Courier New"/>
              </a:rPr>
              <a:t>Values"), </a:t>
            </a:r>
            <a:r>
              <a:rPr sz="2450" spc="-1455" dirty="0">
                <a:latin typeface="Courier New"/>
                <a:cs typeface="Courier New"/>
              </a:rPr>
              <a:t> </a:t>
            </a:r>
            <a:r>
              <a:rPr sz="2450" spc="20" dirty="0">
                <a:latin typeface="Courier New"/>
                <a:cs typeface="Courier New"/>
              </a:rPr>
              <a:t>plotOutput("hist")</a:t>
            </a:r>
            <a:endParaRPr sz="245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sz="2450" spc="20" dirty="0">
                <a:latin typeface="Courier New"/>
                <a:cs typeface="Courier New"/>
              </a:rPr>
              <a:t>)</a:t>
            </a:r>
            <a:endParaRPr sz="24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300" dirty="0">
              <a:latin typeface="Courier New"/>
              <a:cs typeface="Courier New"/>
            </a:endParaRPr>
          </a:p>
          <a:p>
            <a:pPr marL="391160" marR="2654935" indent="-379095">
              <a:lnSpc>
                <a:spcPct val="128400"/>
              </a:lnSpc>
            </a:pPr>
            <a:r>
              <a:rPr sz="2450" spc="20" dirty="0">
                <a:latin typeface="Courier New"/>
                <a:cs typeface="Courier New"/>
              </a:rPr>
              <a:t>server</a:t>
            </a:r>
            <a:r>
              <a:rPr sz="2450" spc="-5" dirty="0">
                <a:latin typeface="Courier New"/>
                <a:cs typeface="Courier New"/>
              </a:rPr>
              <a:t> </a:t>
            </a:r>
            <a:r>
              <a:rPr sz="2450" spc="20" dirty="0">
                <a:latin typeface="Courier New"/>
                <a:cs typeface="Courier New"/>
              </a:rPr>
              <a:t>&lt;-</a:t>
            </a:r>
            <a:r>
              <a:rPr sz="2450" dirty="0">
                <a:latin typeface="Courier New"/>
                <a:cs typeface="Courier New"/>
              </a:rPr>
              <a:t> </a:t>
            </a:r>
            <a:r>
              <a:rPr sz="2450" spc="20" dirty="0">
                <a:latin typeface="Courier New"/>
                <a:cs typeface="Courier New"/>
              </a:rPr>
              <a:t>function(input,</a:t>
            </a:r>
            <a:r>
              <a:rPr sz="2450" spc="-5" dirty="0">
                <a:latin typeface="Courier New"/>
                <a:cs typeface="Courier New"/>
              </a:rPr>
              <a:t> </a:t>
            </a:r>
            <a:r>
              <a:rPr sz="2450" spc="20" dirty="0">
                <a:latin typeface="Courier New"/>
                <a:cs typeface="Courier New"/>
              </a:rPr>
              <a:t>output)</a:t>
            </a:r>
            <a:r>
              <a:rPr sz="2450" dirty="0">
                <a:latin typeface="Courier New"/>
                <a:cs typeface="Courier New"/>
              </a:rPr>
              <a:t> </a:t>
            </a:r>
            <a:r>
              <a:rPr sz="2450" spc="20" dirty="0">
                <a:latin typeface="Courier New"/>
                <a:cs typeface="Courier New"/>
              </a:rPr>
              <a:t>{ </a:t>
            </a:r>
            <a:r>
              <a:rPr sz="2450" spc="-1455" dirty="0">
                <a:latin typeface="Courier New"/>
                <a:cs typeface="Courier New"/>
              </a:rPr>
              <a:t> </a:t>
            </a:r>
            <a:r>
              <a:rPr sz="2450" spc="20" dirty="0">
                <a:latin typeface="Courier New"/>
                <a:cs typeface="Courier New"/>
              </a:rPr>
              <a:t>output$hist</a:t>
            </a:r>
            <a:r>
              <a:rPr sz="2450" spc="5" dirty="0">
                <a:latin typeface="Courier New"/>
                <a:cs typeface="Courier New"/>
              </a:rPr>
              <a:t> </a:t>
            </a:r>
            <a:r>
              <a:rPr sz="2450" spc="20" dirty="0">
                <a:latin typeface="Courier New"/>
                <a:cs typeface="Courier New"/>
              </a:rPr>
              <a:t>&lt;-</a:t>
            </a:r>
            <a:r>
              <a:rPr sz="2450" spc="10" dirty="0">
                <a:latin typeface="Courier New"/>
                <a:cs typeface="Courier New"/>
              </a:rPr>
              <a:t> </a:t>
            </a:r>
            <a:r>
              <a:rPr sz="2450" spc="20" dirty="0">
                <a:latin typeface="Courier New"/>
                <a:cs typeface="Courier New"/>
              </a:rPr>
              <a:t>renderPlot({</a:t>
            </a:r>
            <a:endParaRPr sz="2450" dirty="0">
              <a:latin typeface="Courier New"/>
              <a:cs typeface="Courier New"/>
            </a:endParaRPr>
          </a:p>
          <a:p>
            <a:pPr marL="769620">
              <a:lnSpc>
                <a:spcPct val="100000"/>
              </a:lnSpc>
              <a:spcBef>
                <a:spcPts val="835"/>
              </a:spcBef>
            </a:pPr>
            <a:r>
              <a:rPr sz="2450" spc="20" dirty="0">
                <a:latin typeface="Courier New"/>
                <a:cs typeface="Courier New"/>
              </a:rPr>
              <a:t>hist(rnorm(</a:t>
            </a:r>
            <a:r>
              <a:rPr sz="2450" b="1" spc="20" dirty="0">
                <a:latin typeface="Courier New"/>
                <a:cs typeface="Courier New"/>
              </a:rPr>
              <a:t>input$num</a:t>
            </a:r>
            <a:r>
              <a:rPr sz="2450" spc="20" dirty="0">
                <a:latin typeface="Courier New"/>
                <a:cs typeface="Courier New"/>
              </a:rPr>
              <a:t>),</a:t>
            </a:r>
            <a:r>
              <a:rPr sz="2450" spc="-5" dirty="0">
                <a:latin typeface="Courier New"/>
                <a:cs typeface="Courier New"/>
              </a:rPr>
              <a:t> </a:t>
            </a:r>
            <a:r>
              <a:rPr sz="2450" spc="20" dirty="0">
                <a:latin typeface="Courier New"/>
                <a:cs typeface="Courier New"/>
              </a:rPr>
              <a:t>main</a:t>
            </a:r>
            <a:r>
              <a:rPr sz="2450" spc="-5" dirty="0">
                <a:latin typeface="Courier New"/>
                <a:cs typeface="Courier New"/>
              </a:rPr>
              <a:t> </a:t>
            </a:r>
            <a:r>
              <a:rPr sz="2450" spc="20" dirty="0">
                <a:latin typeface="Courier New"/>
                <a:cs typeface="Courier New"/>
              </a:rPr>
              <a:t>=</a:t>
            </a:r>
            <a:r>
              <a:rPr sz="2450" spc="-5" dirty="0">
                <a:latin typeface="Courier New"/>
                <a:cs typeface="Courier New"/>
              </a:rPr>
              <a:t> </a:t>
            </a:r>
            <a:r>
              <a:rPr sz="2450" b="1" spc="20" dirty="0">
                <a:latin typeface="Courier New"/>
                <a:cs typeface="Courier New"/>
              </a:rPr>
              <a:t>input$title</a:t>
            </a:r>
            <a:r>
              <a:rPr sz="2450" spc="20" dirty="0">
                <a:latin typeface="Courier New"/>
                <a:cs typeface="Courier New"/>
              </a:rPr>
              <a:t>)</a:t>
            </a:r>
            <a:endParaRPr sz="2450" dirty="0">
              <a:latin typeface="Courier New"/>
              <a:cs typeface="Courier New"/>
            </a:endParaRPr>
          </a:p>
          <a:p>
            <a:pPr marL="391160">
              <a:lnSpc>
                <a:spcPct val="100000"/>
              </a:lnSpc>
              <a:spcBef>
                <a:spcPts val="835"/>
              </a:spcBef>
            </a:pPr>
            <a:r>
              <a:rPr sz="2450" spc="20" dirty="0">
                <a:latin typeface="Courier New"/>
                <a:cs typeface="Courier New"/>
              </a:rPr>
              <a:t>})</a:t>
            </a:r>
            <a:endParaRPr sz="245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sz="2450" spc="20" dirty="0">
                <a:latin typeface="Courier New"/>
                <a:cs typeface="Courier New"/>
              </a:rPr>
              <a:t>}</a:t>
            </a:r>
            <a:endParaRPr sz="24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050" dirty="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450" spc="20" dirty="0">
                <a:latin typeface="Courier New"/>
                <a:cs typeface="Courier New"/>
              </a:rPr>
              <a:t>shinyApp(ui</a:t>
            </a:r>
            <a:r>
              <a:rPr sz="2450" dirty="0">
                <a:latin typeface="Courier New"/>
                <a:cs typeface="Courier New"/>
              </a:rPr>
              <a:t> </a:t>
            </a:r>
            <a:r>
              <a:rPr sz="2450" spc="20" dirty="0">
                <a:latin typeface="Courier New"/>
                <a:cs typeface="Courier New"/>
              </a:rPr>
              <a:t>=</a:t>
            </a:r>
            <a:r>
              <a:rPr sz="2450" spc="5" dirty="0">
                <a:latin typeface="Courier New"/>
                <a:cs typeface="Courier New"/>
              </a:rPr>
              <a:t> </a:t>
            </a:r>
            <a:r>
              <a:rPr sz="2450" spc="20" dirty="0">
                <a:latin typeface="Courier New"/>
                <a:cs typeface="Courier New"/>
              </a:rPr>
              <a:t>ui,</a:t>
            </a:r>
            <a:r>
              <a:rPr sz="2450" spc="5" dirty="0">
                <a:latin typeface="Courier New"/>
                <a:cs typeface="Courier New"/>
              </a:rPr>
              <a:t> </a:t>
            </a:r>
            <a:r>
              <a:rPr sz="2450" spc="20" dirty="0">
                <a:latin typeface="Courier New"/>
                <a:cs typeface="Courier New"/>
              </a:rPr>
              <a:t>server</a:t>
            </a:r>
            <a:r>
              <a:rPr sz="2450" spc="5" dirty="0">
                <a:latin typeface="Courier New"/>
                <a:cs typeface="Courier New"/>
              </a:rPr>
              <a:t> </a:t>
            </a:r>
            <a:r>
              <a:rPr sz="2450" spc="20" dirty="0">
                <a:latin typeface="Courier New"/>
                <a:cs typeface="Courier New"/>
              </a:rPr>
              <a:t>=</a:t>
            </a:r>
            <a:r>
              <a:rPr sz="2450" spc="5" dirty="0">
                <a:latin typeface="Courier New"/>
                <a:cs typeface="Courier New"/>
              </a:rPr>
              <a:t> </a:t>
            </a:r>
            <a:r>
              <a:rPr sz="2450" spc="20" dirty="0">
                <a:latin typeface="Courier New"/>
                <a:cs typeface="Courier New"/>
              </a:rPr>
              <a:t>server)</a:t>
            </a:r>
            <a:endParaRPr sz="2450" dirty="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27630" y="670136"/>
            <a:ext cx="5704840" cy="7508240"/>
            <a:chOff x="2027630" y="670136"/>
            <a:chExt cx="5704840" cy="7508240"/>
          </a:xfrm>
        </p:grpSpPr>
        <p:sp>
          <p:nvSpPr>
            <p:cNvPr id="3" name="object 3"/>
            <p:cNvSpPr/>
            <p:nvPr/>
          </p:nvSpPr>
          <p:spPr>
            <a:xfrm>
              <a:off x="7497154" y="1528749"/>
              <a:ext cx="0" cy="6628130"/>
            </a:xfrm>
            <a:custGeom>
              <a:avLst/>
              <a:gdLst/>
              <a:ahLst/>
              <a:cxnLst/>
              <a:rect l="l" t="t" r="r" b="b"/>
              <a:pathLst>
                <a:path h="6628130">
                  <a:moveTo>
                    <a:pt x="0" y="6628069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57946" y="1675341"/>
              <a:ext cx="474345" cy="6353175"/>
            </a:xfrm>
            <a:custGeom>
              <a:avLst/>
              <a:gdLst/>
              <a:ahLst/>
              <a:cxnLst/>
              <a:rect l="l" t="t" r="r" b="b"/>
              <a:pathLst>
                <a:path w="474345" h="6353175">
                  <a:moveTo>
                    <a:pt x="474298" y="5916050"/>
                  </a:moveTo>
                  <a:lnTo>
                    <a:pt x="0" y="5916050"/>
                  </a:lnTo>
                  <a:lnTo>
                    <a:pt x="237149" y="6352610"/>
                  </a:lnTo>
                  <a:lnTo>
                    <a:pt x="474298" y="5916050"/>
                  </a:lnTo>
                  <a:close/>
                </a:path>
                <a:path w="474345" h="6353175">
                  <a:moveTo>
                    <a:pt x="364858" y="0"/>
                  </a:moveTo>
                  <a:lnTo>
                    <a:pt x="113556" y="0"/>
                  </a:lnTo>
                  <a:lnTo>
                    <a:pt x="113556" y="5916050"/>
                  </a:lnTo>
                  <a:lnTo>
                    <a:pt x="364858" y="5916050"/>
                  </a:lnTo>
                  <a:lnTo>
                    <a:pt x="364858" y="0"/>
                  </a:lnTo>
                  <a:close/>
                </a:path>
              </a:pathLst>
            </a:custGeom>
            <a:solidFill>
              <a:srgbClr val="000000">
                <a:alpha val="68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685751" y="1528749"/>
              <a:ext cx="0" cy="6628130"/>
            </a:xfrm>
            <a:custGeom>
              <a:avLst/>
              <a:gdLst/>
              <a:ahLst/>
              <a:cxnLst/>
              <a:rect l="l" t="t" r="r" b="b"/>
              <a:pathLst>
                <a:path h="6628130">
                  <a:moveTo>
                    <a:pt x="0" y="6628070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27630" y="670136"/>
              <a:ext cx="2538095" cy="932180"/>
            </a:xfrm>
            <a:custGeom>
              <a:avLst/>
              <a:gdLst/>
              <a:ahLst/>
              <a:cxnLst/>
              <a:rect l="l" t="t" r="r" b="b"/>
              <a:pathLst>
                <a:path w="2538095" h="932180">
                  <a:moveTo>
                    <a:pt x="2382174" y="0"/>
                  </a:moveTo>
                  <a:lnTo>
                    <a:pt x="152948" y="0"/>
                  </a:lnTo>
                  <a:lnTo>
                    <a:pt x="104991" y="8326"/>
                  </a:lnTo>
                  <a:lnTo>
                    <a:pt x="63929" y="31302"/>
                  </a:lnTo>
                  <a:lnTo>
                    <a:pt x="31921" y="65917"/>
                  </a:lnTo>
                  <a:lnTo>
                    <a:pt x="11131" y="109165"/>
                  </a:lnTo>
                  <a:lnTo>
                    <a:pt x="3721" y="158037"/>
                  </a:lnTo>
                  <a:lnTo>
                    <a:pt x="0" y="783189"/>
                  </a:lnTo>
                  <a:lnTo>
                    <a:pt x="7797" y="831093"/>
                  </a:lnTo>
                  <a:lnTo>
                    <a:pt x="29510" y="872030"/>
                  </a:lnTo>
                  <a:lnTo>
                    <a:pt x="62619" y="903887"/>
                  </a:lnTo>
                  <a:lnTo>
                    <a:pt x="104604" y="924551"/>
                  </a:lnTo>
                  <a:lnTo>
                    <a:pt x="152948" y="931908"/>
                  </a:lnTo>
                  <a:lnTo>
                    <a:pt x="2382174" y="931908"/>
                  </a:lnTo>
                  <a:lnTo>
                    <a:pt x="2430783" y="924551"/>
                  </a:lnTo>
                  <a:lnTo>
                    <a:pt x="2473402" y="903887"/>
                  </a:lnTo>
                  <a:lnTo>
                    <a:pt x="2507266" y="872030"/>
                  </a:lnTo>
                  <a:lnTo>
                    <a:pt x="2529612" y="831093"/>
                  </a:lnTo>
                  <a:lnTo>
                    <a:pt x="2537675" y="783189"/>
                  </a:lnTo>
                  <a:lnTo>
                    <a:pt x="2537675" y="158037"/>
                  </a:lnTo>
                  <a:lnTo>
                    <a:pt x="2529612" y="109165"/>
                  </a:lnTo>
                  <a:lnTo>
                    <a:pt x="2507266" y="65917"/>
                  </a:lnTo>
                  <a:lnTo>
                    <a:pt x="2473402" y="31302"/>
                  </a:lnTo>
                  <a:lnTo>
                    <a:pt x="2430783" y="8326"/>
                  </a:lnTo>
                  <a:lnTo>
                    <a:pt x="2382174" y="0"/>
                  </a:lnTo>
                  <a:close/>
                </a:path>
              </a:pathLst>
            </a:custGeom>
            <a:solidFill>
              <a:srgbClr val="008F00">
                <a:alpha val="68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36279" y="873136"/>
            <a:ext cx="211836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u="none" dirty="0">
                <a:solidFill>
                  <a:srgbClr val="FFFFFF"/>
                </a:solidFill>
                <a:latin typeface="Courier New"/>
                <a:cs typeface="Courier New"/>
              </a:rPr>
              <a:t>input$num</a:t>
            </a:r>
            <a:endParaRPr sz="305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06219" y="8083523"/>
            <a:ext cx="6631305" cy="2240915"/>
          </a:xfrm>
          <a:custGeom>
            <a:avLst/>
            <a:gdLst/>
            <a:ahLst/>
            <a:cxnLst/>
            <a:rect l="l" t="t" r="r" b="b"/>
            <a:pathLst>
              <a:path w="6631305" h="2240915">
                <a:moveTo>
                  <a:pt x="6174159" y="0"/>
                </a:moveTo>
                <a:lnTo>
                  <a:pt x="453911" y="0"/>
                </a:lnTo>
                <a:lnTo>
                  <a:pt x="404493" y="2674"/>
                </a:lnTo>
                <a:lnTo>
                  <a:pt x="356689" y="10511"/>
                </a:lnTo>
                <a:lnTo>
                  <a:pt x="310766" y="23230"/>
                </a:lnTo>
                <a:lnTo>
                  <a:pt x="266990" y="40551"/>
                </a:lnTo>
                <a:lnTo>
                  <a:pt x="225627" y="62194"/>
                </a:lnTo>
                <a:lnTo>
                  <a:pt x="186941" y="87880"/>
                </a:lnTo>
                <a:lnTo>
                  <a:pt x="151199" y="117329"/>
                </a:lnTo>
                <a:lnTo>
                  <a:pt x="118668" y="150260"/>
                </a:lnTo>
                <a:lnTo>
                  <a:pt x="89611" y="186393"/>
                </a:lnTo>
                <a:lnTo>
                  <a:pt x="64296" y="225449"/>
                </a:lnTo>
                <a:lnTo>
                  <a:pt x="42987" y="267148"/>
                </a:lnTo>
                <a:lnTo>
                  <a:pt x="25951" y="311209"/>
                </a:lnTo>
                <a:lnTo>
                  <a:pt x="13454" y="357353"/>
                </a:lnTo>
                <a:lnTo>
                  <a:pt x="5760" y="405300"/>
                </a:lnTo>
                <a:lnTo>
                  <a:pt x="3137" y="454770"/>
                </a:lnTo>
                <a:lnTo>
                  <a:pt x="0" y="1786416"/>
                </a:lnTo>
                <a:lnTo>
                  <a:pt x="2343" y="1832831"/>
                </a:lnTo>
                <a:lnTo>
                  <a:pt x="9221" y="1877914"/>
                </a:lnTo>
                <a:lnTo>
                  <a:pt x="20406" y="1921436"/>
                </a:lnTo>
                <a:lnTo>
                  <a:pt x="35670" y="1963168"/>
                </a:lnTo>
                <a:lnTo>
                  <a:pt x="54784" y="2002879"/>
                </a:lnTo>
                <a:lnTo>
                  <a:pt x="77520" y="2040342"/>
                </a:lnTo>
                <a:lnTo>
                  <a:pt x="103651" y="2075325"/>
                </a:lnTo>
                <a:lnTo>
                  <a:pt x="132947" y="2107601"/>
                </a:lnTo>
                <a:lnTo>
                  <a:pt x="165181" y="2136938"/>
                </a:lnTo>
                <a:lnTo>
                  <a:pt x="200125" y="2163108"/>
                </a:lnTo>
                <a:lnTo>
                  <a:pt x="237550" y="2185882"/>
                </a:lnTo>
                <a:lnTo>
                  <a:pt x="277228" y="2205029"/>
                </a:lnTo>
                <a:lnTo>
                  <a:pt x="318932" y="2220321"/>
                </a:lnTo>
                <a:lnTo>
                  <a:pt x="362432" y="2231528"/>
                </a:lnTo>
                <a:lnTo>
                  <a:pt x="407501" y="2238421"/>
                </a:lnTo>
                <a:lnTo>
                  <a:pt x="453911" y="2240769"/>
                </a:lnTo>
                <a:lnTo>
                  <a:pt x="6174159" y="2240769"/>
                </a:lnTo>
                <a:lnTo>
                  <a:pt x="6220604" y="2238421"/>
                </a:lnTo>
                <a:lnTo>
                  <a:pt x="6265773" y="2231528"/>
                </a:lnTo>
                <a:lnTo>
                  <a:pt x="6309428" y="2220321"/>
                </a:lnTo>
                <a:lnTo>
                  <a:pt x="6351332" y="2205029"/>
                </a:lnTo>
                <a:lnTo>
                  <a:pt x="6391247" y="2185882"/>
                </a:lnTo>
                <a:lnTo>
                  <a:pt x="6428937" y="2163108"/>
                </a:lnTo>
                <a:lnTo>
                  <a:pt x="6464164" y="2136938"/>
                </a:lnTo>
                <a:lnTo>
                  <a:pt x="6496691" y="2107601"/>
                </a:lnTo>
                <a:lnTo>
                  <a:pt x="6526280" y="2075325"/>
                </a:lnTo>
                <a:lnTo>
                  <a:pt x="6552693" y="2040342"/>
                </a:lnTo>
                <a:lnTo>
                  <a:pt x="6575695" y="2002879"/>
                </a:lnTo>
                <a:lnTo>
                  <a:pt x="6595046" y="1963168"/>
                </a:lnTo>
                <a:lnTo>
                  <a:pt x="6610511" y="1921436"/>
                </a:lnTo>
                <a:lnTo>
                  <a:pt x="6621850" y="1877914"/>
                </a:lnTo>
                <a:lnTo>
                  <a:pt x="6628828" y="1832831"/>
                </a:lnTo>
                <a:lnTo>
                  <a:pt x="6631207" y="1786416"/>
                </a:lnTo>
                <a:lnTo>
                  <a:pt x="6631207" y="454770"/>
                </a:lnTo>
                <a:lnTo>
                  <a:pt x="6628828" y="408350"/>
                </a:lnTo>
                <a:lnTo>
                  <a:pt x="6621850" y="363254"/>
                </a:lnTo>
                <a:lnTo>
                  <a:pt x="6610511" y="319711"/>
                </a:lnTo>
                <a:lnTo>
                  <a:pt x="6595046" y="277953"/>
                </a:lnTo>
                <a:lnTo>
                  <a:pt x="6575695" y="238209"/>
                </a:lnTo>
                <a:lnTo>
                  <a:pt x="6552693" y="200712"/>
                </a:lnTo>
                <a:lnTo>
                  <a:pt x="6526280" y="165691"/>
                </a:lnTo>
                <a:lnTo>
                  <a:pt x="6496691" y="133376"/>
                </a:lnTo>
                <a:lnTo>
                  <a:pt x="6464164" y="104000"/>
                </a:lnTo>
                <a:lnTo>
                  <a:pt x="6428937" y="77792"/>
                </a:lnTo>
                <a:lnTo>
                  <a:pt x="6391247" y="54983"/>
                </a:lnTo>
                <a:lnTo>
                  <a:pt x="6351332" y="35804"/>
                </a:lnTo>
                <a:lnTo>
                  <a:pt x="6309428" y="20486"/>
                </a:lnTo>
                <a:lnTo>
                  <a:pt x="6265773" y="9258"/>
                </a:lnTo>
                <a:lnTo>
                  <a:pt x="6220604" y="2353"/>
                </a:lnTo>
                <a:lnTo>
                  <a:pt x="6174159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39082" y="8184001"/>
            <a:ext cx="5719445" cy="1952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5915" marR="5080" indent="-304165">
              <a:lnSpc>
                <a:spcPct val="112900"/>
              </a:lnSpc>
              <a:spcBef>
                <a:spcPts val="95"/>
              </a:spcBef>
            </a:pPr>
            <a:r>
              <a:rPr sz="2700" spc="5" dirty="0">
                <a:solidFill>
                  <a:srgbClr val="FFFFFF"/>
                </a:solidFill>
                <a:latin typeface="Courier New"/>
                <a:cs typeface="Courier New"/>
              </a:rPr>
              <a:t>output$hist </a:t>
            </a:r>
            <a:r>
              <a:rPr sz="2700" spc="10" dirty="0">
                <a:solidFill>
                  <a:srgbClr val="FFFFFF"/>
                </a:solidFill>
                <a:latin typeface="Courier New"/>
                <a:cs typeface="Courier New"/>
              </a:rPr>
              <a:t>&lt;- </a:t>
            </a:r>
            <a:r>
              <a:rPr sz="2800" spc="-5" dirty="0">
                <a:solidFill>
                  <a:srgbClr val="FFFFFF"/>
                </a:solidFill>
                <a:latin typeface="Courier New"/>
                <a:cs typeface="Courier New"/>
              </a:rPr>
              <a:t>renderPlot({ </a:t>
            </a:r>
            <a:r>
              <a:rPr sz="2800" spc="-16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FFFFFF"/>
                </a:solidFill>
                <a:latin typeface="Courier New"/>
                <a:cs typeface="Courier New"/>
              </a:rPr>
              <a:t>hist(rnorm(input$num),</a:t>
            </a:r>
            <a:endParaRPr sz="2800">
              <a:latin typeface="Courier New"/>
              <a:cs typeface="Courier New"/>
            </a:endParaRPr>
          </a:p>
          <a:p>
            <a:pPr marL="763270">
              <a:lnSpc>
                <a:spcPct val="100000"/>
              </a:lnSpc>
              <a:spcBef>
                <a:spcPts val="434"/>
              </a:spcBef>
            </a:pPr>
            <a:r>
              <a:rPr sz="2800" spc="-5" dirty="0">
                <a:solidFill>
                  <a:srgbClr val="FFFFFF"/>
                </a:solidFill>
                <a:latin typeface="Courier New"/>
                <a:cs typeface="Courier New"/>
              </a:rPr>
              <a:t>main</a:t>
            </a:r>
            <a:r>
              <a:rPr sz="28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8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ourier New"/>
                <a:cs typeface="Courier New"/>
              </a:rPr>
              <a:t>input$title)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2800" dirty="0">
                <a:solidFill>
                  <a:srgbClr val="FFFFFF"/>
                </a:solidFill>
                <a:latin typeface="Courier New"/>
                <a:cs typeface="Courier New"/>
              </a:rPr>
              <a:t>})</a:t>
            </a:r>
            <a:endParaRPr sz="2800">
              <a:latin typeface="Courier New"/>
              <a:cs typeface="Courier New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132877" y="670136"/>
            <a:ext cx="6798945" cy="9727565"/>
            <a:chOff x="2132877" y="670136"/>
            <a:chExt cx="6798945" cy="9727565"/>
          </a:xfrm>
        </p:grpSpPr>
        <p:sp>
          <p:nvSpPr>
            <p:cNvPr id="11" name="object 11"/>
            <p:cNvSpPr/>
            <p:nvPr/>
          </p:nvSpPr>
          <p:spPr>
            <a:xfrm>
              <a:off x="2206219" y="8083522"/>
              <a:ext cx="6631305" cy="2240915"/>
            </a:xfrm>
            <a:custGeom>
              <a:avLst/>
              <a:gdLst/>
              <a:ahLst/>
              <a:cxnLst/>
              <a:rect l="l" t="t" r="r" b="b"/>
              <a:pathLst>
                <a:path w="6631305" h="2240915">
                  <a:moveTo>
                    <a:pt x="0" y="1786416"/>
                  </a:moveTo>
                  <a:lnTo>
                    <a:pt x="3136" y="454770"/>
                  </a:lnTo>
                  <a:lnTo>
                    <a:pt x="5760" y="405300"/>
                  </a:lnTo>
                  <a:lnTo>
                    <a:pt x="13453" y="357353"/>
                  </a:lnTo>
                  <a:lnTo>
                    <a:pt x="25951" y="311209"/>
                  </a:lnTo>
                  <a:lnTo>
                    <a:pt x="42987" y="267148"/>
                  </a:lnTo>
                  <a:lnTo>
                    <a:pt x="64295" y="225449"/>
                  </a:lnTo>
                  <a:lnTo>
                    <a:pt x="89611" y="186393"/>
                  </a:lnTo>
                  <a:lnTo>
                    <a:pt x="118667" y="150260"/>
                  </a:lnTo>
                  <a:lnTo>
                    <a:pt x="151199" y="117329"/>
                  </a:lnTo>
                  <a:lnTo>
                    <a:pt x="186941" y="87880"/>
                  </a:lnTo>
                  <a:lnTo>
                    <a:pt x="225626" y="62194"/>
                  </a:lnTo>
                  <a:lnTo>
                    <a:pt x="266990" y="40551"/>
                  </a:lnTo>
                  <a:lnTo>
                    <a:pt x="310766" y="23230"/>
                  </a:lnTo>
                  <a:lnTo>
                    <a:pt x="356689" y="10511"/>
                  </a:lnTo>
                  <a:lnTo>
                    <a:pt x="404492" y="2674"/>
                  </a:lnTo>
                  <a:lnTo>
                    <a:pt x="453911" y="0"/>
                  </a:lnTo>
                  <a:lnTo>
                    <a:pt x="6174158" y="0"/>
                  </a:lnTo>
                  <a:lnTo>
                    <a:pt x="6220603" y="2353"/>
                  </a:lnTo>
                  <a:lnTo>
                    <a:pt x="6265772" y="9258"/>
                  </a:lnTo>
                  <a:lnTo>
                    <a:pt x="6309427" y="20486"/>
                  </a:lnTo>
                  <a:lnTo>
                    <a:pt x="6351331" y="35804"/>
                  </a:lnTo>
                  <a:lnTo>
                    <a:pt x="6391247" y="54983"/>
                  </a:lnTo>
                  <a:lnTo>
                    <a:pt x="6428937" y="77792"/>
                  </a:lnTo>
                  <a:lnTo>
                    <a:pt x="6464164" y="104000"/>
                  </a:lnTo>
                  <a:lnTo>
                    <a:pt x="6496691" y="133377"/>
                  </a:lnTo>
                  <a:lnTo>
                    <a:pt x="6526280" y="165691"/>
                  </a:lnTo>
                  <a:lnTo>
                    <a:pt x="6552693" y="200712"/>
                  </a:lnTo>
                  <a:lnTo>
                    <a:pt x="6575695" y="238209"/>
                  </a:lnTo>
                  <a:lnTo>
                    <a:pt x="6595046" y="277953"/>
                  </a:lnTo>
                  <a:lnTo>
                    <a:pt x="6610511" y="319711"/>
                  </a:lnTo>
                  <a:lnTo>
                    <a:pt x="6621850" y="363254"/>
                  </a:lnTo>
                  <a:lnTo>
                    <a:pt x="6628828" y="408350"/>
                  </a:lnTo>
                  <a:lnTo>
                    <a:pt x="6631207" y="454770"/>
                  </a:lnTo>
                  <a:lnTo>
                    <a:pt x="6631207" y="1786416"/>
                  </a:lnTo>
                  <a:lnTo>
                    <a:pt x="6628828" y="1832830"/>
                  </a:lnTo>
                  <a:lnTo>
                    <a:pt x="6621850" y="1877914"/>
                  </a:lnTo>
                  <a:lnTo>
                    <a:pt x="6610511" y="1921436"/>
                  </a:lnTo>
                  <a:lnTo>
                    <a:pt x="6595046" y="1963168"/>
                  </a:lnTo>
                  <a:lnTo>
                    <a:pt x="6575695" y="2002879"/>
                  </a:lnTo>
                  <a:lnTo>
                    <a:pt x="6552693" y="2040342"/>
                  </a:lnTo>
                  <a:lnTo>
                    <a:pt x="6526280" y="2075325"/>
                  </a:lnTo>
                  <a:lnTo>
                    <a:pt x="6496691" y="2107601"/>
                  </a:lnTo>
                  <a:lnTo>
                    <a:pt x="6464164" y="2136938"/>
                  </a:lnTo>
                  <a:lnTo>
                    <a:pt x="6428937" y="2163109"/>
                  </a:lnTo>
                  <a:lnTo>
                    <a:pt x="6391247" y="2185882"/>
                  </a:lnTo>
                  <a:lnTo>
                    <a:pt x="6351331" y="2205030"/>
                  </a:lnTo>
                  <a:lnTo>
                    <a:pt x="6309427" y="2220322"/>
                  </a:lnTo>
                  <a:lnTo>
                    <a:pt x="6265772" y="2231528"/>
                  </a:lnTo>
                  <a:lnTo>
                    <a:pt x="6220603" y="2238421"/>
                  </a:lnTo>
                  <a:lnTo>
                    <a:pt x="6174158" y="2240769"/>
                  </a:lnTo>
                  <a:lnTo>
                    <a:pt x="453911" y="2240769"/>
                  </a:lnTo>
                  <a:lnTo>
                    <a:pt x="407501" y="2238421"/>
                  </a:lnTo>
                  <a:lnTo>
                    <a:pt x="362432" y="2231528"/>
                  </a:lnTo>
                  <a:lnTo>
                    <a:pt x="318931" y="2220322"/>
                  </a:lnTo>
                  <a:lnTo>
                    <a:pt x="277228" y="2205030"/>
                  </a:lnTo>
                  <a:lnTo>
                    <a:pt x="237550" y="2185882"/>
                  </a:lnTo>
                  <a:lnTo>
                    <a:pt x="200125" y="2163109"/>
                  </a:lnTo>
                  <a:lnTo>
                    <a:pt x="165181" y="2136938"/>
                  </a:lnTo>
                  <a:lnTo>
                    <a:pt x="132947" y="2107601"/>
                  </a:lnTo>
                  <a:lnTo>
                    <a:pt x="103651" y="2075325"/>
                  </a:lnTo>
                  <a:lnTo>
                    <a:pt x="77520" y="2040342"/>
                  </a:lnTo>
                  <a:lnTo>
                    <a:pt x="54784" y="2002879"/>
                  </a:lnTo>
                  <a:lnTo>
                    <a:pt x="35670" y="1963168"/>
                  </a:lnTo>
                  <a:lnTo>
                    <a:pt x="20406" y="1921436"/>
                  </a:lnTo>
                  <a:lnTo>
                    <a:pt x="9221" y="1877914"/>
                  </a:lnTo>
                  <a:lnTo>
                    <a:pt x="2343" y="1832830"/>
                  </a:lnTo>
                  <a:lnTo>
                    <a:pt x="0" y="1786416"/>
                  </a:lnTo>
                  <a:close/>
                </a:path>
              </a:pathLst>
            </a:custGeom>
            <a:ln w="146592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28154" y="670136"/>
              <a:ext cx="2903855" cy="932180"/>
            </a:xfrm>
            <a:custGeom>
              <a:avLst/>
              <a:gdLst/>
              <a:ahLst/>
              <a:cxnLst/>
              <a:rect l="l" t="t" r="r" b="b"/>
              <a:pathLst>
                <a:path w="2903854" h="932180">
                  <a:moveTo>
                    <a:pt x="2748655" y="0"/>
                  </a:moveTo>
                  <a:lnTo>
                    <a:pt x="152948" y="0"/>
                  </a:lnTo>
                  <a:lnTo>
                    <a:pt x="104924" y="8326"/>
                  </a:lnTo>
                  <a:lnTo>
                    <a:pt x="63701" y="31302"/>
                  </a:lnTo>
                  <a:lnTo>
                    <a:pt x="31502" y="65917"/>
                  </a:lnTo>
                  <a:lnTo>
                    <a:pt x="10552" y="109165"/>
                  </a:lnTo>
                  <a:lnTo>
                    <a:pt x="3075" y="158037"/>
                  </a:lnTo>
                  <a:lnTo>
                    <a:pt x="0" y="783189"/>
                  </a:lnTo>
                  <a:lnTo>
                    <a:pt x="7797" y="831093"/>
                  </a:lnTo>
                  <a:lnTo>
                    <a:pt x="29510" y="872030"/>
                  </a:lnTo>
                  <a:lnTo>
                    <a:pt x="62619" y="903887"/>
                  </a:lnTo>
                  <a:lnTo>
                    <a:pt x="104604" y="924551"/>
                  </a:lnTo>
                  <a:lnTo>
                    <a:pt x="152948" y="931908"/>
                  </a:lnTo>
                  <a:lnTo>
                    <a:pt x="2748655" y="931908"/>
                  </a:lnTo>
                  <a:lnTo>
                    <a:pt x="2797197" y="924551"/>
                  </a:lnTo>
                  <a:lnTo>
                    <a:pt x="2839655" y="903887"/>
                  </a:lnTo>
                  <a:lnTo>
                    <a:pt x="2873329" y="872030"/>
                  </a:lnTo>
                  <a:lnTo>
                    <a:pt x="2895514" y="831093"/>
                  </a:lnTo>
                  <a:lnTo>
                    <a:pt x="2903510" y="783189"/>
                  </a:lnTo>
                  <a:lnTo>
                    <a:pt x="2903510" y="158037"/>
                  </a:lnTo>
                  <a:lnTo>
                    <a:pt x="2895514" y="109165"/>
                  </a:lnTo>
                  <a:lnTo>
                    <a:pt x="2873329" y="65917"/>
                  </a:lnTo>
                  <a:lnTo>
                    <a:pt x="2839655" y="31302"/>
                  </a:lnTo>
                  <a:lnTo>
                    <a:pt x="2797197" y="8326"/>
                  </a:lnTo>
                  <a:lnTo>
                    <a:pt x="2748655" y="0"/>
                  </a:lnTo>
                  <a:close/>
                </a:path>
              </a:pathLst>
            </a:custGeom>
            <a:solidFill>
              <a:srgbClr val="008F00">
                <a:alpha val="68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187552" y="873136"/>
            <a:ext cx="258318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dirty="0">
                <a:solidFill>
                  <a:srgbClr val="FFFFFF"/>
                </a:solidFill>
                <a:latin typeface="Courier New"/>
                <a:cs typeface="Courier New"/>
              </a:rPr>
              <a:t>input$title</a:t>
            </a:r>
            <a:endParaRPr sz="305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028154" y="670134"/>
            <a:ext cx="2903855" cy="932180"/>
          </a:xfrm>
          <a:custGeom>
            <a:avLst/>
            <a:gdLst/>
            <a:ahLst/>
            <a:cxnLst/>
            <a:rect l="l" t="t" r="r" b="b"/>
            <a:pathLst>
              <a:path w="2903854" h="932180">
                <a:moveTo>
                  <a:pt x="0" y="783189"/>
                </a:moveTo>
                <a:lnTo>
                  <a:pt x="3075" y="158039"/>
                </a:lnTo>
                <a:lnTo>
                  <a:pt x="10552" y="109166"/>
                </a:lnTo>
                <a:lnTo>
                  <a:pt x="31502" y="65917"/>
                </a:lnTo>
                <a:lnTo>
                  <a:pt x="63701" y="31302"/>
                </a:lnTo>
                <a:lnTo>
                  <a:pt x="104924" y="8326"/>
                </a:lnTo>
                <a:lnTo>
                  <a:pt x="152948" y="0"/>
                </a:lnTo>
                <a:lnTo>
                  <a:pt x="2748655" y="0"/>
                </a:lnTo>
                <a:lnTo>
                  <a:pt x="2797197" y="8326"/>
                </a:lnTo>
                <a:lnTo>
                  <a:pt x="2839655" y="31302"/>
                </a:lnTo>
                <a:lnTo>
                  <a:pt x="2873329" y="65917"/>
                </a:lnTo>
                <a:lnTo>
                  <a:pt x="2895514" y="109166"/>
                </a:lnTo>
                <a:lnTo>
                  <a:pt x="2903510" y="158039"/>
                </a:lnTo>
                <a:lnTo>
                  <a:pt x="2903510" y="783189"/>
                </a:lnTo>
                <a:lnTo>
                  <a:pt x="2895514" y="831092"/>
                </a:lnTo>
                <a:lnTo>
                  <a:pt x="2873329" y="872029"/>
                </a:lnTo>
                <a:lnTo>
                  <a:pt x="2839655" y="903887"/>
                </a:lnTo>
                <a:lnTo>
                  <a:pt x="2797197" y="924551"/>
                </a:lnTo>
                <a:lnTo>
                  <a:pt x="2748655" y="931908"/>
                </a:lnTo>
                <a:lnTo>
                  <a:pt x="152948" y="931908"/>
                </a:lnTo>
                <a:lnTo>
                  <a:pt x="104604" y="924551"/>
                </a:lnTo>
                <a:lnTo>
                  <a:pt x="62618" y="903887"/>
                </a:lnTo>
                <a:lnTo>
                  <a:pt x="29510" y="872029"/>
                </a:lnTo>
                <a:lnTo>
                  <a:pt x="7797" y="831092"/>
                </a:lnTo>
                <a:lnTo>
                  <a:pt x="0" y="783189"/>
                </a:lnTo>
                <a:close/>
              </a:path>
            </a:pathLst>
          </a:custGeom>
          <a:ln w="1465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11287614" y="0"/>
            <a:ext cx="8816975" cy="11308715"/>
            <a:chOff x="11287614" y="0"/>
            <a:chExt cx="8816975" cy="11308715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87614" y="0"/>
              <a:ext cx="8816485" cy="1130855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19522" y="2376891"/>
              <a:ext cx="6795604" cy="1371685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87614" y="0"/>
            <a:ext cx="8816485" cy="1130855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027630" y="670136"/>
            <a:ext cx="5704840" cy="7508240"/>
            <a:chOff x="2027630" y="670136"/>
            <a:chExt cx="5704840" cy="7508240"/>
          </a:xfrm>
        </p:grpSpPr>
        <p:sp>
          <p:nvSpPr>
            <p:cNvPr id="4" name="object 4"/>
            <p:cNvSpPr/>
            <p:nvPr/>
          </p:nvSpPr>
          <p:spPr>
            <a:xfrm>
              <a:off x="7497154" y="1528749"/>
              <a:ext cx="0" cy="6628130"/>
            </a:xfrm>
            <a:custGeom>
              <a:avLst/>
              <a:gdLst/>
              <a:ahLst/>
              <a:cxnLst/>
              <a:rect l="l" t="t" r="r" b="b"/>
              <a:pathLst>
                <a:path h="6628130">
                  <a:moveTo>
                    <a:pt x="0" y="6628069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257946" y="1746470"/>
              <a:ext cx="474345" cy="6274435"/>
            </a:xfrm>
            <a:custGeom>
              <a:avLst/>
              <a:gdLst/>
              <a:ahLst/>
              <a:cxnLst/>
              <a:rect l="l" t="t" r="r" b="b"/>
              <a:pathLst>
                <a:path w="474345" h="6274434">
                  <a:moveTo>
                    <a:pt x="364858" y="431473"/>
                  </a:moveTo>
                  <a:lnTo>
                    <a:pt x="113556" y="431473"/>
                  </a:lnTo>
                  <a:lnTo>
                    <a:pt x="113556" y="6274227"/>
                  </a:lnTo>
                  <a:lnTo>
                    <a:pt x="364858" y="6274227"/>
                  </a:lnTo>
                  <a:lnTo>
                    <a:pt x="364858" y="431473"/>
                  </a:lnTo>
                  <a:close/>
                </a:path>
                <a:path w="474345" h="6274434">
                  <a:moveTo>
                    <a:pt x="237149" y="0"/>
                  </a:moveTo>
                  <a:lnTo>
                    <a:pt x="0" y="431473"/>
                  </a:lnTo>
                  <a:lnTo>
                    <a:pt x="474298" y="431473"/>
                  </a:lnTo>
                  <a:lnTo>
                    <a:pt x="237149" y="0"/>
                  </a:lnTo>
                  <a:close/>
                </a:path>
              </a:pathLst>
            </a:custGeom>
            <a:solidFill>
              <a:srgbClr val="53585F">
                <a:alpha val="68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685751" y="1528749"/>
              <a:ext cx="0" cy="6628130"/>
            </a:xfrm>
            <a:custGeom>
              <a:avLst/>
              <a:gdLst/>
              <a:ahLst/>
              <a:cxnLst/>
              <a:rect l="l" t="t" r="r" b="b"/>
              <a:pathLst>
                <a:path h="6628130">
                  <a:moveTo>
                    <a:pt x="0" y="6628070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27630" y="670136"/>
              <a:ext cx="2538095" cy="932180"/>
            </a:xfrm>
            <a:custGeom>
              <a:avLst/>
              <a:gdLst/>
              <a:ahLst/>
              <a:cxnLst/>
              <a:rect l="l" t="t" r="r" b="b"/>
              <a:pathLst>
                <a:path w="2538095" h="932180">
                  <a:moveTo>
                    <a:pt x="2382174" y="0"/>
                  </a:moveTo>
                  <a:lnTo>
                    <a:pt x="152948" y="0"/>
                  </a:lnTo>
                  <a:lnTo>
                    <a:pt x="104991" y="8326"/>
                  </a:lnTo>
                  <a:lnTo>
                    <a:pt x="63929" y="31302"/>
                  </a:lnTo>
                  <a:lnTo>
                    <a:pt x="31921" y="65917"/>
                  </a:lnTo>
                  <a:lnTo>
                    <a:pt x="11131" y="109165"/>
                  </a:lnTo>
                  <a:lnTo>
                    <a:pt x="3721" y="158037"/>
                  </a:lnTo>
                  <a:lnTo>
                    <a:pt x="0" y="783189"/>
                  </a:lnTo>
                  <a:lnTo>
                    <a:pt x="7797" y="831093"/>
                  </a:lnTo>
                  <a:lnTo>
                    <a:pt x="29510" y="872030"/>
                  </a:lnTo>
                  <a:lnTo>
                    <a:pt x="62619" y="903887"/>
                  </a:lnTo>
                  <a:lnTo>
                    <a:pt x="104604" y="924551"/>
                  </a:lnTo>
                  <a:lnTo>
                    <a:pt x="152948" y="931908"/>
                  </a:lnTo>
                  <a:lnTo>
                    <a:pt x="2382174" y="931908"/>
                  </a:lnTo>
                  <a:lnTo>
                    <a:pt x="2430783" y="924551"/>
                  </a:lnTo>
                  <a:lnTo>
                    <a:pt x="2473402" y="903887"/>
                  </a:lnTo>
                  <a:lnTo>
                    <a:pt x="2507266" y="872030"/>
                  </a:lnTo>
                  <a:lnTo>
                    <a:pt x="2529612" y="831093"/>
                  </a:lnTo>
                  <a:lnTo>
                    <a:pt x="2537675" y="783189"/>
                  </a:lnTo>
                  <a:lnTo>
                    <a:pt x="2537675" y="158037"/>
                  </a:lnTo>
                  <a:lnTo>
                    <a:pt x="2529612" y="109165"/>
                  </a:lnTo>
                  <a:lnTo>
                    <a:pt x="2507266" y="65917"/>
                  </a:lnTo>
                  <a:lnTo>
                    <a:pt x="2473402" y="31302"/>
                  </a:lnTo>
                  <a:lnTo>
                    <a:pt x="2430783" y="8326"/>
                  </a:lnTo>
                  <a:lnTo>
                    <a:pt x="2382174" y="0"/>
                  </a:lnTo>
                  <a:close/>
                </a:path>
              </a:pathLst>
            </a:custGeom>
            <a:solidFill>
              <a:srgbClr val="008F00">
                <a:alpha val="68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236279" y="873136"/>
            <a:ext cx="211836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u="none" dirty="0">
                <a:solidFill>
                  <a:srgbClr val="FFFFFF"/>
                </a:solidFill>
                <a:latin typeface="Courier New"/>
                <a:cs typeface="Courier New"/>
              </a:rPr>
              <a:t>input$num</a:t>
            </a:r>
            <a:endParaRPr sz="3050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445465" y="670136"/>
            <a:ext cx="5486400" cy="7350759"/>
            <a:chOff x="3445465" y="670136"/>
            <a:chExt cx="5486400" cy="7350759"/>
          </a:xfrm>
        </p:grpSpPr>
        <p:sp>
          <p:nvSpPr>
            <p:cNvPr id="10" name="object 10"/>
            <p:cNvSpPr/>
            <p:nvPr/>
          </p:nvSpPr>
          <p:spPr>
            <a:xfrm>
              <a:off x="6028154" y="670136"/>
              <a:ext cx="2903855" cy="932180"/>
            </a:xfrm>
            <a:custGeom>
              <a:avLst/>
              <a:gdLst/>
              <a:ahLst/>
              <a:cxnLst/>
              <a:rect l="l" t="t" r="r" b="b"/>
              <a:pathLst>
                <a:path w="2903854" h="932180">
                  <a:moveTo>
                    <a:pt x="2748655" y="0"/>
                  </a:moveTo>
                  <a:lnTo>
                    <a:pt x="152948" y="0"/>
                  </a:lnTo>
                  <a:lnTo>
                    <a:pt x="104924" y="8326"/>
                  </a:lnTo>
                  <a:lnTo>
                    <a:pt x="63701" y="31302"/>
                  </a:lnTo>
                  <a:lnTo>
                    <a:pt x="31502" y="65917"/>
                  </a:lnTo>
                  <a:lnTo>
                    <a:pt x="10552" y="109165"/>
                  </a:lnTo>
                  <a:lnTo>
                    <a:pt x="3075" y="158037"/>
                  </a:lnTo>
                  <a:lnTo>
                    <a:pt x="0" y="783189"/>
                  </a:lnTo>
                  <a:lnTo>
                    <a:pt x="7797" y="831093"/>
                  </a:lnTo>
                  <a:lnTo>
                    <a:pt x="29510" y="872030"/>
                  </a:lnTo>
                  <a:lnTo>
                    <a:pt x="62619" y="903887"/>
                  </a:lnTo>
                  <a:lnTo>
                    <a:pt x="104604" y="924551"/>
                  </a:lnTo>
                  <a:lnTo>
                    <a:pt x="152948" y="931908"/>
                  </a:lnTo>
                  <a:lnTo>
                    <a:pt x="2748655" y="931908"/>
                  </a:lnTo>
                  <a:lnTo>
                    <a:pt x="2797197" y="924551"/>
                  </a:lnTo>
                  <a:lnTo>
                    <a:pt x="2839655" y="903887"/>
                  </a:lnTo>
                  <a:lnTo>
                    <a:pt x="2873329" y="872030"/>
                  </a:lnTo>
                  <a:lnTo>
                    <a:pt x="2895514" y="831093"/>
                  </a:lnTo>
                  <a:lnTo>
                    <a:pt x="2903510" y="783189"/>
                  </a:lnTo>
                  <a:lnTo>
                    <a:pt x="2903510" y="158037"/>
                  </a:lnTo>
                  <a:lnTo>
                    <a:pt x="2895514" y="109165"/>
                  </a:lnTo>
                  <a:lnTo>
                    <a:pt x="2873329" y="65917"/>
                  </a:lnTo>
                  <a:lnTo>
                    <a:pt x="2839655" y="31302"/>
                  </a:lnTo>
                  <a:lnTo>
                    <a:pt x="2797197" y="8326"/>
                  </a:lnTo>
                  <a:lnTo>
                    <a:pt x="2748655" y="0"/>
                  </a:lnTo>
                  <a:close/>
                </a:path>
              </a:pathLst>
            </a:custGeom>
            <a:solidFill>
              <a:srgbClr val="008F00">
                <a:alpha val="68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45465" y="1746470"/>
              <a:ext cx="474345" cy="6274435"/>
            </a:xfrm>
            <a:custGeom>
              <a:avLst/>
              <a:gdLst/>
              <a:ahLst/>
              <a:cxnLst/>
              <a:rect l="l" t="t" r="r" b="b"/>
              <a:pathLst>
                <a:path w="474345" h="6274434">
                  <a:moveTo>
                    <a:pt x="365936" y="431473"/>
                  </a:moveTo>
                  <a:lnTo>
                    <a:pt x="114635" y="431473"/>
                  </a:lnTo>
                  <a:lnTo>
                    <a:pt x="114635" y="6274227"/>
                  </a:lnTo>
                  <a:lnTo>
                    <a:pt x="365936" y="6274227"/>
                  </a:lnTo>
                  <a:lnTo>
                    <a:pt x="365936" y="431473"/>
                  </a:lnTo>
                  <a:close/>
                </a:path>
                <a:path w="474345" h="6274434">
                  <a:moveTo>
                    <a:pt x="237148" y="0"/>
                  </a:moveTo>
                  <a:lnTo>
                    <a:pt x="0" y="431473"/>
                  </a:lnTo>
                  <a:lnTo>
                    <a:pt x="474298" y="431473"/>
                  </a:lnTo>
                  <a:lnTo>
                    <a:pt x="237148" y="0"/>
                  </a:lnTo>
                  <a:close/>
                </a:path>
              </a:pathLst>
            </a:custGeom>
            <a:solidFill>
              <a:srgbClr val="53585F">
                <a:alpha val="68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03290" y="3748577"/>
            <a:ext cx="6659483" cy="703643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187552" y="873136"/>
            <a:ext cx="258318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dirty="0">
                <a:solidFill>
                  <a:srgbClr val="FFFFFF"/>
                </a:solidFill>
                <a:latin typeface="Courier New"/>
                <a:cs typeface="Courier New"/>
              </a:rPr>
              <a:t>input$title</a:t>
            </a:r>
            <a:endParaRPr sz="3050">
              <a:latin typeface="Courier New"/>
              <a:cs typeface="Courier New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206219" y="596791"/>
            <a:ext cx="6798945" cy="9727565"/>
            <a:chOff x="2206219" y="596791"/>
            <a:chExt cx="6798945" cy="9727565"/>
          </a:xfrm>
        </p:grpSpPr>
        <p:sp>
          <p:nvSpPr>
            <p:cNvPr id="15" name="object 15"/>
            <p:cNvSpPr/>
            <p:nvPr/>
          </p:nvSpPr>
          <p:spPr>
            <a:xfrm>
              <a:off x="6028154" y="670134"/>
              <a:ext cx="2903855" cy="932180"/>
            </a:xfrm>
            <a:custGeom>
              <a:avLst/>
              <a:gdLst/>
              <a:ahLst/>
              <a:cxnLst/>
              <a:rect l="l" t="t" r="r" b="b"/>
              <a:pathLst>
                <a:path w="2903854" h="932180">
                  <a:moveTo>
                    <a:pt x="0" y="783189"/>
                  </a:moveTo>
                  <a:lnTo>
                    <a:pt x="3075" y="158039"/>
                  </a:lnTo>
                  <a:lnTo>
                    <a:pt x="10552" y="109166"/>
                  </a:lnTo>
                  <a:lnTo>
                    <a:pt x="31502" y="65917"/>
                  </a:lnTo>
                  <a:lnTo>
                    <a:pt x="63701" y="31302"/>
                  </a:lnTo>
                  <a:lnTo>
                    <a:pt x="104924" y="8326"/>
                  </a:lnTo>
                  <a:lnTo>
                    <a:pt x="152948" y="0"/>
                  </a:lnTo>
                  <a:lnTo>
                    <a:pt x="2748655" y="0"/>
                  </a:lnTo>
                  <a:lnTo>
                    <a:pt x="2797197" y="8326"/>
                  </a:lnTo>
                  <a:lnTo>
                    <a:pt x="2839655" y="31302"/>
                  </a:lnTo>
                  <a:lnTo>
                    <a:pt x="2873329" y="65917"/>
                  </a:lnTo>
                  <a:lnTo>
                    <a:pt x="2895514" y="109166"/>
                  </a:lnTo>
                  <a:lnTo>
                    <a:pt x="2903510" y="158039"/>
                  </a:lnTo>
                  <a:lnTo>
                    <a:pt x="2903510" y="783189"/>
                  </a:lnTo>
                  <a:lnTo>
                    <a:pt x="2895514" y="831092"/>
                  </a:lnTo>
                  <a:lnTo>
                    <a:pt x="2873329" y="872029"/>
                  </a:lnTo>
                  <a:lnTo>
                    <a:pt x="2839655" y="903887"/>
                  </a:lnTo>
                  <a:lnTo>
                    <a:pt x="2797197" y="924551"/>
                  </a:lnTo>
                  <a:lnTo>
                    <a:pt x="2748655" y="931908"/>
                  </a:lnTo>
                  <a:lnTo>
                    <a:pt x="152948" y="931908"/>
                  </a:lnTo>
                  <a:lnTo>
                    <a:pt x="104604" y="924551"/>
                  </a:lnTo>
                  <a:lnTo>
                    <a:pt x="62618" y="903887"/>
                  </a:lnTo>
                  <a:lnTo>
                    <a:pt x="29510" y="872029"/>
                  </a:lnTo>
                  <a:lnTo>
                    <a:pt x="7797" y="831092"/>
                  </a:lnTo>
                  <a:lnTo>
                    <a:pt x="0" y="783189"/>
                  </a:lnTo>
                  <a:close/>
                </a:path>
              </a:pathLst>
            </a:custGeom>
            <a:ln w="1465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206219" y="8083523"/>
              <a:ext cx="6631305" cy="2240915"/>
            </a:xfrm>
            <a:custGeom>
              <a:avLst/>
              <a:gdLst/>
              <a:ahLst/>
              <a:cxnLst/>
              <a:rect l="l" t="t" r="r" b="b"/>
              <a:pathLst>
                <a:path w="6631305" h="2240915">
                  <a:moveTo>
                    <a:pt x="6174159" y="0"/>
                  </a:moveTo>
                  <a:lnTo>
                    <a:pt x="453911" y="0"/>
                  </a:lnTo>
                  <a:lnTo>
                    <a:pt x="404493" y="2674"/>
                  </a:lnTo>
                  <a:lnTo>
                    <a:pt x="356689" y="10511"/>
                  </a:lnTo>
                  <a:lnTo>
                    <a:pt x="310766" y="23230"/>
                  </a:lnTo>
                  <a:lnTo>
                    <a:pt x="266990" y="40551"/>
                  </a:lnTo>
                  <a:lnTo>
                    <a:pt x="225627" y="62194"/>
                  </a:lnTo>
                  <a:lnTo>
                    <a:pt x="186941" y="87880"/>
                  </a:lnTo>
                  <a:lnTo>
                    <a:pt x="151199" y="117329"/>
                  </a:lnTo>
                  <a:lnTo>
                    <a:pt x="118668" y="150260"/>
                  </a:lnTo>
                  <a:lnTo>
                    <a:pt x="89611" y="186393"/>
                  </a:lnTo>
                  <a:lnTo>
                    <a:pt x="64296" y="225449"/>
                  </a:lnTo>
                  <a:lnTo>
                    <a:pt x="42987" y="267148"/>
                  </a:lnTo>
                  <a:lnTo>
                    <a:pt x="25951" y="311209"/>
                  </a:lnTo>
                  <a:lnTo>
                    <a:pt x="13454" y="357353"/>
                  </a:lnTo>
                  <a:lnTo>
                    <a:pt x="5760" y="405300"/>
                  </a:lnTo>
                  <a:lnTo>
                    <a:pt x="3137" y="454770"/>
                  </a:lnTo>
                  <a:lnTo>
                    <a:pt x="0" y="1786416"/>
                  </a:lnTo>
                  <a:lnTo>
                    <a:pt x="2343" y="1832831"/>
                  </a:lnTo>
                  <a:lnTo>
                    <a:pt x="9221" y="1877914"/>
                  </a:lnTo>
                  <a:lnTo>
                    <a:pt x="20406" y="1921436"/>
                  </a:lnTo>
                  <a:lnTo>
                    <a:pt x="35670" y="1963168"/>
                  </a:lnTo>
                  <a:lnTo>
                    <a:pt x="54784" y="2002879"/>
                  </a:lnTo>
                  <a:lnTo>
                    <a:pt x="77520" y="2040342"/>
                  </a:lnTo>
                  <a:lnTo>
                    <a:pt x="103651" y="2075325"/>
                  </a:lnTo>
                  <a:lnTo>
                    <a:pt x="132947" y="2107601"/>
                  </a:lnTo>
                  <a:lnTo>
                    <a:pt x="165181" y="2136938"/>
                  </a:lnTo>
                  <a:lnTo>
                    <a:pt x="200125" y="2163108"/>
                  </a:lnTo>
                  <a:lnTo>
                    <a:pt x="237550" y="2185882"/>
                  </a:lnTo>
                  <a:lnTo>
                    <a:pt x="277228" y="2205029"/>
                  </a:lnTo>
                  <a:lnTo>
                    <a:pt x="318932" y="2220321"/>
                  </a:lnTo>
                  <a:lnTo>
                    <a:pt x="362432" y="2231528"/>
                  </a:lnTo>
                  <a:lnTo>
                    <a:pt x="407501" y="2238421"/>
                  </a:lnTo>
                  <a:lnTo>
                    <a:pt x="453911" y="2240769"/>
                  </a:lnTo>
                  <a:lnTo>
                    <a:pt x="6174159" y="2240769"/>
                  </a:lnTo>
                  <a:lnTo>
                    <a:pt x="6220604" y="2238421"/>
                  </a:lnTo>
                  <a:lnTo>
                    <a:pt x="6265773" y="2231528"/>
                  </a:lnTo>
                  <a:lnTo>
                    <a:pt x="6309428" y="2220321"/>
                  </a:lnTo>
                  <a:lnTo>
                    <a:pt x="6351332" y="2205029"/>
                  </a:lnTo>
                  <a:lnTo>
                    <a:pt x="6391247" y="2185882"/>
                  </a:lnTo>
                  <a:lnTo>
                    <a:pt x="6428937" y="2163108"/>
                  </a:lnTo>
                  <a:lnTo>
                    <a:pt x="6464164" y="2136938"/>
                  </a:lnTo>
                  <a:lnTo>
                    <a:pt x="6496691" y="2107601"/>
                  </a:lnTo>
                  <a:lnTo>
                    <a:pt x="6526280" y="2075325"/>
                  </a:lnTo>
                  <a:lnTo>
                    <a:pt x="6552693" y="2040342"/>
                  </a:lnTo>
                  <a:lnTo>
                    <a:pt x="6575695" y="2002879"/>
                  </a:lnTo>
                  <a:lnTo>
                    <a:pt x="6595046" y="1963168"/>
                  </a:lnTo>
                  <a:lnTo>
                    <a:pt x="6610511" y="1921436"/>
                  </a:lnTo>
                  <a:lnTo>
                    <a:pt x="6621850" y="1877914"/>
                  </a:lnTo>
                  <a:lnTo>
                    <a:pt x="6628828" y="1832831"/>
                  </a:lnTo>
                  <a:lnTo>
                    <a:pt x="6631207" y="1786416"/>
                  </a:lnTo>
                  <a:lnTo>
                    <a:pt x="6631207" y="454770"/>
                  </a:lnTo>
                  <a:lnTo>
                    <a:pt x="6628828" y="408350"/>
                  </a:lnTo>
                  <a:lnTo>
                    <a:pt x="6621850" y="363254"/>
                  </a:lnTo>
                  <a:lnTo>
                    <a:pt x="6610511" y="319711"/>
                  </a:lnTo>
                  <a:lnTo>
                    <a:pt x="6595046" y="277953"/>
                  </a:lnTo>
                  <a:lnTo>
                    <a:pt x="6575695" y="238209"/>
                  </a:lnTo>
                  <a:lnTo>
                    <a:pt x="6552693" y="200712"/>
                  </a:lnTo>
                  <a:lnTo>
                    <a:pt x="6526280" y="165691"/>
                  </a:lnTo>
                  <a:lnTo>
                    <a:pt x="6496691" y="133376"/>
                  </a:lnTo>
                  <a:lnTo>
                    <a:pt x="6464164" y="104000"/>
                  </a:lnTo>
                  <a:lnTo>
                    <a:pt x="6428937" y="77792"/>
                  </a:lnTo>
                  <a:lnTo>
                    <a:pt x="6391247" y="54983"/>
                  </a:lnTo>
                  <a:lnTo>
                    <a:pt x="6351332" y="35804"/>
                  </a:lnTo>
                  <a:lnTo>
                    <a:pt x="6309428" y="20486"/>
                  </a:lnTo>
                  <a:lnTo>
                    <a:pt x="6265773" y="9258"/>
                  </a:lnTo>
                  <a:lnTo>
                    <a:pt x="6220604" y="2353"/>
                  </a:lnTo>
                  <a:lnTo>
                    <a:pt x="6174159" y="0"/>
                  </a:lnTo>
                  <a:close/>
                </a:path>
              </a:pathLst>
            </a:custGeom>
            <a:solidFill>
              <a:srgbClr val="78AA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339082" y="8184001"/>
            <a:ext cx="5719445" cy="1952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5915" marR="5080" indent="-304165">
              <a:lnSpc>
                <a:spcPct val="112900"/>
              </a:lnSpc>
              <a:spcBef>
                <a:spcPts val="95"/>
              </a:spcBef>
            </a:pPr>
            <a:r>
              <a:rPr sz="2700" spc="5" dirty="0">
                <a:solidFill>
                  <a:srgbClr val="FFFFFF"/>
                </a:solidFill>
                <a:latin typeface="Courier New"/>
                <a:cs typeface="Courier New"/>
              </a:rPr>
              <a:t>output$hist </a:t>
            </a:r>
            <a:r>
              <a:rPr sz="2700" spc="10" dirty="0">
                <a:solidFill>
                  <a:srgbClr val="FFFFFF"/>
                </a:solidFill>
                <a:latin typeface="Courier New"/>
                <a:cs typeface="Courier New"/>
              </a:rPr>
              <a:t>&lt;- </a:t>
            </a:r>
            <a:r>
              <a:rPr sz="2800" spc="-5" dirty="0">
                <a:solidFill>
                  <a:srgbClr val="FFFFFF"/>
                </a:solidFill>
                <a:latin typeface="Courier New"/>
                <a:cs typeface="Courier New"/>
              </a:rPr>
              <a:t>renderPlot({ </a:t>
            </a:r>
            <a:r>
              <a:rPr sz="2800" spc="-167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FFFFFF"/>
                </a:solidFill>
                <a:latin typeface="Courier New"/>
                <a:cs typeface="Courier New"/>
              </a:rPr>
              <a:t>hist(rnorm(input$num),</a:t>
            </a:r>
            <a:endParaRPr sz="2800">
              <a:latin typeface="Courier New"/>
              <a:cs typeface="Courier New"/>
            </a:endParaRPr>
          </a:p>
          <a:p>
            <a:pPr marL="763270">
              <a:lnSpc>
                <a:spcPct val="100000"/>
              </a:lnSpc>
              <a:spcBef>
                <a:spcPts val="434"/>
              </a:spcBef>
            </a:pPr>
            <a:r>
              <a:rPr sz="2800" spc="-5" dirty="0">
                <a:solidFill>
                  <a:srgbClr val="FFFFFF"/>
                </a:solidFill>
                <a:latin typeface="Courier New"/>
                <a:cs typeface="Courier New"/>
              </a:rPr>
              <a:t>main</a:t>
            </a:r>
            <a:r>
              <a:rPr sz="28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8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ourier New"/>
                <a:cs typeface="Courier New"/>
              </a:rPr>
              <a:t>input$title)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2800" dirty="0">
                <a:solidFill>
                  <a:srgbClr val="FFFFFF"/>
                </a:solidFill>
                <a:latin typeface="Courier New"/>
                <a:cs typeface="Courier New"/>
              </a:rPr>
              <a:t>})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06219" y="8083522"/>
            <a:ext cx="6631305" cy="2240915"/>
          </a:xfrm>
          <a:custGeom>
            <a:avLst/>
            <a:gdLst/>
            <a:ahLst/>
            <a:cxnLst/>
            <a:rect l="l" t="t" r="r" b="b"/>
            <a:pathLst>
              <a:path w="6631305" h="2240915">
                <a:moveTo>
                  <a:pt x="0" y="1786416"/>
                </a:moveTo>
                <a:lnTo>
                  <a:pt x="3136" y="454770"/>
                </a:lnTo>
                <a:lnTo>
                  <a:pt x="5760" y="405300"/>
                </a:lnTo>
                <a:lnTo>
                  <a:pt x="13453" y="357353"/>
                </a:lnTo>
                <a:lnTo>
                  <a:pt x="25951" y="311209"/>
                </a:lnTo>
                <a:lnTo>
                  <a:pt x="42987" y="267148"/>
                </a:lnTo>
                <a:lnTo>
                  <a:pt x="64295" y="225449"/>
                </a:lnTo>
                <a:lnTo>
                  <a:pt x="89611" y="186393"/>
                </a:lnTo>
                <a:lnTo>
                  <a:pt x="118667" y="150260"/>
                </a:lnTo>
                <a:lnTo>
                  <a:pt x="151199" y="117329"/>
                </a:lnTo>
                <a:lnTo>
                  <a:pt x="186941" y="87880"/>
                </a:lnTo>
                <a:lnTo>
                  <a:pt x="225626" y="62194"/>
                </a:lnTo>
                <a:lnTo>
                  <a:pt x="266990" y="40551"/>
                </a:lnTo>
                <a:lnTo>
                  <a:pt x="310766" y="23230"/>
                </a:lnTo>
                <a:lnTo>
                  <a:pt x="356689" y="10511"/>
                </a:lnTo>
                <a:lnTo>
                  <a:pt x="404492" y="2674"/>
                </a:lnTo>
                <a:lnTo>
                  <a:pt x="453911" y="0"/>
                </a:lnTo>
                <a:lnTo>
                  <a:pt x="6174158" y="0"/>
                </a:lnTo>
                <a:lnTo>
                  <a:pt x="6220603" y="2353"/>
                </a:lnTo>
                <a:lnTo>
                  <a:pt x="6265772" y="9258"/>
                </a:lnTo>
                <a:lnTo>
                  <a:pt x="6309427" y="20486"/>
                </a:lnTo>
                <a:lnTo>
                  <a:pt x="6351331" y="35804"/>
                </a:lnTo>
                <a:lnTo>
                  <a:pt x="6391247" y="54983"/>
                </a:lnTo>
                <a:lnTo>
                  <a:pt x="6428937" y="77792"/>
                </a:lnTo>
                <a:lnTo>
                  <a:pt x="6464164" y="104000"/>
                </a:lnTo>
                <a:lnTo>
                  <a:pt x="6496691" y="133377"/>
                </a:lnTo>
                <a:lnTo>
                  <a:pt x="6526280" y="165691"/>
                </a:lnTo>
                <a:lnTo>
                  <a:pt x="6552693" y="200712"/>
                </a:lnTo>
                <a:lnTo>
                  <a:pt x="6575695" y="238209"/>
                </a:lnTo>
                <a:lnTo>
                  <a:pt x="6595046" y="277953"/>
                </a:lnTo>
                <a:lnTo>
                  <a:pt x="6610511" y="319711"/>
                </a:lnTo>
                <a:lnTo>
                  <a:pt x="6621850" y="363254"/>
                </a:lnTo>
                <a:lnTo>
                  <a:pt x="6628828" y="408350"/>
                </a:lnTo>
                <a:lnTo>
                  <a:pt x="6631207" y="454770"/>
                </a:lnTo>
                <a:lnTo>
                  <a:pt x="6631207" y="1786416"/>
                </a:lnTo>
                <a:lnTo>
                  <a:pt x="6628828" y="1832830"/>
                </a:lnTo>
                <a:lnTo>
                  <a:pt x="6621850" y="1877914"/>
                </a:lnTo>
                <a:lnTo>
                  <a:pt x="6610511" y="1921436"/>
                </a:lnTo>
                <a:lnTo>
                  <a:pt x="6595046" y="1963168"/>
                </a:lnTo>
                <a:lnTo>
                  <a:pt x="6575695" y="2002879"/>
                </a:lnTo>
                <a:lnTo>
                  <a:pt x="6552693" y="2040342"/>
                </a:lnTo>
                <a:lnTo>
                  <a:pt x="6526280" y="2075325"/>
                </a:lnTo>
                <a:lnTo>
                  <a:pt x="6496691" y="2107601"/>
                </a:lnTo>
                <a:lnTo>
                  <a:pt x="6464164" y="2136938"/>
                </a:lnTo>
                <a:lnTo>
                  <a:pt x="6428937" y="2163109"/>
                </a:lnTo>
                <a:lnTo>
                  <a:pt x="6391247" y="2185882"/>
                </a:lnTo>
                <a:lnTo>
                  <a:pt x="6351331" y="2205030"/>
                </a:lnTo>
                <a:lnTo>
                  <a:pt x="6309427" y="2220322"/>
                </a:lnTo>
                <a:lnTo>
                  <a:pt x="6265772" y="2231528"/>
                </a:lnTo>
                <a:lnTo>
                  <a:pt x="6220603" y="2238421"/>
                </a:lnTo>
                <a:lnTo>
                  <a:pt x="6174158" y="2240769"/>
                </a:lnTo>
                <a:lnTo>
                  <a:pt x="453911" y="2240769"/>
                </a:lnTo>
                <a:lnTo>
                  <a:pt x="407501" y="2238421"/>
                </a:lnTo>
                <a:lnTo>
                  <a:pt x="362432" y="2231528"/>
                </a:lnTo>
                <a:lnTo>
                  <a:pt x="318931" y="2220322"/>
                </a:lnTo>
                <a:lnTo>
                  <a:pt x="277228" y="2205030"/>
                </a:lnTo>
                <a:lnTo>
                  <a:pt x="237550" y="2185882"/>
                </a:lnTo>
                <a:lnTo>
                  <a:pt x="200125" y="2163109"/>
                </a:lnTo>
                <a:lnTo>
                  <a:pt x="165181" y="2136938"/>
                </a:lnTo>
                <a:lnTo>
                  <a:pt x="132947" y="2107601"/>
                </a:lnTo>
                <a:lnTo>
                  <a:pt x="103651" y="2075325"/>
                </a:lnTo>
                <a:lnTo>
                  <a:pt x="77520" y="2040342"/>
                </a:lnTo>
                <a:lnTo>
                  <a:pt x="54784" y="2002879"/>
                </a:lnTo>
                <a:lnTo>
                  <a:pt x="35670" y="1963168"/>
                </a:lnTo>
                <a:lnTo>
                  <a:pt x="20406" y="1921436"/>
                </a:lnTo>
                <a:lnTo>
                  <a:pt x="9221" y="1877914"/>
                </a:lnTo>
                <a:lnTo>
                  <a:pt x="2343" y="1832830"/>
                </a:lnTo>
                <a:lnTo>
                  <a:pt x="0" y="1786416"/>
                </a:lnTo>
                <a:close/>
              </a:path>
            </a:pathLst>
          </a:custGeom>
          <a:ln w="146592">
            <a:solidFill>
              <a:srgbClr val="5358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277161" y="1438785"/>
            <a:ext cx="10589260" cy="2700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619500" algn="l"/>
              </a:tabLst>
            </a:pPr>
            <a:r>
              <a:rPr sz="8250" spc="-5" dirty="0">
                <a:latin typeface="Arial"/>
                <a:cs typeface="Arial"/>
              </a:rPr>
              <a:t>Recap:	</a:t>
            </a:r>
            <a:r>
              <a:rPr sz="8250" spc="-195" dirty="0">
                <a:latin typeface="Arial"/>
                <a:cs typeface="Arial"/>
              </a:rPr>
              <a:t>render*()</a:t>
            </a:r>
            <a:endParaRPr sz="8250">
              <a:latin typeface="Arial"/>
              <a:cs typeface="Arial"/>
            </a:endParaRPr>
          </a:p>
          <a:p>
            <a:pPr marL="337185">
              <a:lnSpc>
                <a:spcPct val="100000"/>
              </a:lnSpc>
              <a:spcBef>
                <a:spcPts val="6235"/>
              </a:spcBef>
            </a:pPr>
            <a:r>
              <a:rPr sz="4100" spc="-85" dirty="0">
                <a:latin typeface="Arial"/>
                <a:cs typeface="Arial"/>
              </a:rPr>
              <a:t>render*()</a:t>
            </a:r>
            <a:r>
              <a:rPr sz="4100" spc="-10" dirty="0">
                <a:latin typeface="Arial"/>
                <a:cs typeface="Arial"/>
              </a:rPr>
              <a:t> </a:t>
            </a:r>
            <a:r>
              <a:rPr sz="4100" spc="60" dirty="0">
                <a:latin typeface="Arial"/>
                <a:cs typeface="Arial"/>
              </a:rPr>
              <a:t>functions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spc="10" dirty="0">
                <a:latin typeface="Arial"/>
                <a:cs typeface="Arial"/>
              </a:rPr>
              <a:t>make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b="1" spc="30" dirty="0">
                <a:solidFill>
                  <a:srgbClr val="164F86"/>
                </a:solidFill>
                <a:latin typeface="Arial"/>
                <a:cs typeface="Arial"/>
              </a:rPr>
              <a:t>objects</a:t>
            </a:r>
            <a:r>
              <a:rPr sz="4100" b="1" spc="-5" dirty="0">
                <a:solidFill>
                  <a:srgbClr val="164F86"/>
                </a:solidFill>
                <a:latin typeface="Arial"/>
                <a:cs typeface="Arial"/>
              </a:rPr>
              <a:t> </a:t>
            </a:r>
            <a:r>
              <a:rPr sz="4100" b="1" spc="50" dirty="0">
                <a:solidFill>
                  <a:srgbClr val="164F86"/>
                </a:solidFill>
                <a:latin typeface="Arial"/>
                <a:cs typeface="Arial"/>
              </a:rPr>
              <a:t>to</a:t>
            </a:r>
            <a:r>
              <a:rPr sz="4100" b="1" spc="-5" dirty="0">
                <a:solidFill>
                  <a:srgbClr val="164F86"/>
                </a:solidFill>
                <a:latin typeface="Arial"/>
                <a:cs typeface="Arial"/>
              </a:rPr>
              <a:t> </a:t>
            </a:r>
            <a:r>
              <a:rPr sz="4100" b="1" spc="-35" dirty="0">
                <a:solidFill>
                  <a:srgbClr val="164F86"/>
                </a:solidFill>
                <a:latin typeface="Arial"/>
                <a:cs typeface="Arial"/>
              </a:rPr>
              <a:t>display</a:t>
            </a:r>
            <a:endParaRPr sz="4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01878" y="5346462"/>
            <a:ext cx="789940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10" dirty="0">
                <a:latin typeface="Arial"/>
                <a:cs typeface="Arial"/>
              </a:rPr>
              <a:t>Always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-30" dirty="0">
                <a:latin typeface="Arial"/>
                <a:cs typeface="Arial"/>
              </a:rPr>
              <a:t>save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30" dirty="0">
                <a:latin typeface="Arial"/>
                <a:cs typeface="Arial"/>
              </a:rPr>
              <a:t>the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5" dirty="0">
                <a:latin typeface="Arial"/>
                <a:cs typeface="Arial"/>
              </a:rPr>
              <a:t>result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120" dirty="0">
                <a:latin typeface="Arial"/>
                <a:cs typeface="Arial"/>
              </a:rPr>
              <a:t>to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b="1" spc="10" dirty="0">
                <a:solidFill>
                  <a:srgbClr val="0365C0"/>
                </a:solidFill>
                <a:latin typeface="Arial"/>
                <a:cs typeface="Arial"/>
              </a:rPr>
              <a:t>output$</a:t>
            </a:r>
            <a:endParaRPr sz="4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14639" y="5395161"/>
            <a:ext cx="157734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260" dirty="0">
                <a:solidFill>
                  <a:srgbClr val="0365C0"/>
                </a:solidFill>
                <a:latin typeface="Courier New"/>
                <a:cs typeface="Courier New"/>
              </a:rPr>
              <a:t>output$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1776710">
              <a:lnSpc>
                <a:spcPct val="100000"/>
              </a:lnSpc>
              <a:spcBef>
                <a:spcPts val="135"/>
              </a:spcBef>
            </a:pPr>
            <a:r>
              <a:rPr u="none" spc="15" dirty="0"/>
              <a:t>Slides</a:t>
            </a:r>
            <a:r>
              <a:rPr u="none" spc="-10" dirty="0"/>
              <a:t> </a:t>
            </a:r>
            <a:r>
              <a:rPr u="none" spc="35" dirty="0"/>
              <a:t>at:</a:t>
            </a:r>
            <a:r>
              <a:rPr u="none" spc="-10" dirty="0"/>
              <a:t> </a:t>
            </a:r>
            <a:r>
              <a:rPr spc="80" dirty="0"/>
              <a:t>bit.ly/shiny-quickstart-2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4725947" y="3138282"/>
            <a:ext cx="1296670" cy="1368425"/>
            <a:chOff x="4725947" y="3138282"/>
            <a:chExt cx="1296670" cy="136842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7157" y="3215659"/>
              <a:ext cx="1134499" cy="110586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731182" y="3143517"/>
              <a:ext cx="1285875" cy="1358265"/>
            </a:xfrm>
            <a:custGeom>
              <a:avLst/>
              <a:gdLst/>
              <a:ahLst/>
              <a:cxnLst/>
              <a:rect l="l" t="t" r="r" b="b"/>
              <a:pathLst>
                <a:path w="1285875" h="1358264">
                  <a:moveTo>
                    <a:pt x="0" y="0"/>
                  </a:moveTo>
                  <a:lnTo>
                    <a:pt x="0" y="1357942"/>
                  </a:lnTo>
                  <a:lnTo>
                    <a:pt x="1285627" y="1357942"/>
                  </a:lnTo>
                  <a:lnTo>
                    <a:pt x="1285627" y="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621453" y="6885447"/>
            <a:ext cx="10634980" cy="129032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85" dirty="0">
                <a:latin typeface="Arial"/>
                <a:cs typeface="Arial"/>
              </a:rPr>
              <a:t>render*()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10" dirty="0">
                <a:latin typeface="Arial"/>
                <a:cs typeface="Arial"/>
              </a:rPr>
              <a:t>makes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-30" dirty="0">
                <a:latin typeface="Arial"/>
                <a:cs typeface="Arial"/>
              </a:rPr>
              <a:t>an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15" dirty="0">
                <a:latin typeface="Arial"/>
                <a:cs typeface="Arial"/>
              </a:rPr>
              <a:t>observer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85" dirty="0">
                <a:latin typeface="Arial"/>
                <a:cs typeface="Arial"/>
              </a:rPr>
              <a:t>object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65" dirty="0">
                <a:latin typeface="Arial"/>
                <a:cs typeface="Arial"/>
              </a:rPr>
              <a:t>that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-15" dirty="0">
                <a:latin typeface="Arial"/>
                <a:cs typeface="Arial"/>
              </a:rPr>
              <a:t>has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-70" dirty="0">
                <a:latin typeface="Arial"/>
                <a:cs typeface="Arial"/>
              </a:rPr>
              <a:t>a</a:t>
            </a:r>
            <a:endParaRPr sz="4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100" b="1" spc="25" dirty="0">
                <a:solidFill>
                  <a:srgbClr val="53585F"/>
                </a:solidFill>
                <a:latin typeface="Arial"/>
                <a:cs typeface="Arial"/>
              </a:rPr>
              <a:t>block</a:t>
            </a:r>
            <a:r>
              <a:rPr sz="4100" b="1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100" b="1" spc="10" dirty="0">
                <a:solidFill>
                  <a:srgbClr val="53585F"/>
                </a:solidFill>
                <a:latin typeface="Arial"/>
                <a:cs typeface="Arial"/>
              </a:rPr>
              <a:t>of</a:t>
            </a:r>
            <a:r>
              <a:rPr sz="4100" b="1" spc="-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100" b="1" spc="50" dirty="0">
                <a:solidFill>
                  <a:srgbClr val="53585F"/>
                </a:solidFill>
                <a:latin typeface="Arial"/>
                <a:cs typeface="Arial"/>
              </a:rPr>
              <a:t>code</a:t>
            </a:r>
            <a:r>
              <a:rPr sz="4100" b="1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100" spc="40" dirty="0">
                <a:latin typeface="Arial"/>
                <a:cs typeface="Arial"/>
              </a:rPr>
              <a:t>associated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spc="80" dirty="0">
                <a:latin typeface="Arial"/>
                <a:cs typeface="Arial"/>
              </a:rPr>
              <a:t>with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spc="80" dirty="0">
                <a:latin typeface="Arial"/>
                <a:cs typeface="Arial"/>
              </a:rPr>
              <a:t>it</a:t>
            </a:r>
            <a:endParaRPr sz="41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652639" y="7046905"/>
            <a:ext cx="2368550" cy="1005205"/>
          </a:xfrm>
          <a:custGeom>
            <a:avLst/>
            <a:gdLst/>
            <a:ahLst/>
            <a:cxnLst/>
            <a:rect l="l" t="t" r="r" b="b"/>
            <a:pathLst>
              <a:path w="2368550" h="1005204">
                <a:moveTo>
                  <a:pt x="2203067" y="0"/>
                </a:moveTo>
                <a:lnTo>
                  <a:pt x="166339" y="0"/>
                </a:lnTo>
                <a:lnTo>
                  <a:pt x="122245" y="5813"/>
                </a:lnTo>
                <a:lnTo>
                  <a:pt x="82825" y="22262"/>
                </a:lnTo>
                <a:lnTo>
                  <a:pt x="49569" y="47856"/>
                </a:lnTo>
                <a:lnTo>
                  <a:pt x="23969" y="81105"/>
                </a:lnTo>
                <a:lnTo>
                  <a:pt x="7515" y="120520"/>
                </a:lnTo>
                <a:lnTo>
                  <a:pt x="1699" y="164611"/>
                </a:lnTo>
                <a:lnTo>
                  <a:pt x="0" y="835176"/>
                </a:lnTo>
                <a:lnTo>
                  <a:pt x="5941" y="879669"/>
                </a:lnTo>
                <a:lnTo>
                  <a:pt x="22710" y="920087"/>
                </a:lnTo>
                <a:lnTo>
                  <a:pt x="48719" y="954640"/>
                </a:lnTo>
                <a:lnTo>
                  <a:pt x="82384" y="981538"/>
                </a:lnTo>
                <a:lnTo>
                  <a:pt x="122119" y="998989"/>
                </a:lnTo>
                <a:lnTo>
                  <a:pt x="166339" y="1005204"/>
                </a:lnTo>
                <a:lnTo>
                  <a:pt x="2203067" y="1005204"/>
                </a:lnTo>
                <a:lnTo>
                  <a:pt x="2247192" y="998989"/>
                </a:lnTo>
                <a:lnTo>
                  <a:pt x="2286688" y="981538"/>
                </a:lnTo>
                <a:lnTo>
                  <a:pt x="2320043" y="954640"/>
                </a:lnTo>
                <a:lnTo>
                  <a:pt x="2345743" y="920087"/>
                </a:lnTo>
                <a:lnTo>
                  <a:pt x="2362273" y="879669"/>
                </a:lnTo>
                <a:lnTo>
                  <a:pt x="2368119" y="835176"/>
                </a:lnTo>
                <a:lnTo>
                  <a:pt x="2368119" y="164611"/>
                </a:lnTo>
                <a:lnTo>
                  <a:pt x="2362273" y="120520"/>
                </a:lnTo>
                <a:lnTo>
                  <a:pt x="2345743" y="81105"/>
                </a:lnTo>
                <a:lnTo>
                  <a:pt x="2320043" y="47856"/>
                </a:lnTo>
                <a:lnTo>
                  <a:pt x="2286688" y="22262"/>
                </a:lnTo>
                <a:lnTo>
                  <a:pt x="2247192" y="5813"/>
                </a:lnTo>
                <a:lnTo>
                  <a:pt x="2203067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683079" y="7156973"/>
            <a:ext cx="2234565" cy="7378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4625" marR="5080" indent="-158750">
              <a:lnSpc>
                <a:spcPct val="111200"/>
              </a:lnSpc>
              <a:spcBef>
                <a:spcPts val="95"/>
              </a:spcBef>
            </a:pPr>
            <a:r>
              <a:rPr sz="1050" spc="5" dirty="0">
                <a:solidFill>
                  <a:srgbClr val="FFFFFF"/>
                </a:solidFill>
                <a:latin typeface="Courier New"/>
                <a:cs typeface="Courier New"/>
              </a:rPr>
              <a:t>output$hist </a:t>
            </a:r>
            <a:r>
              <a:rPr sz="1050" spc="10" dirty="0">
                <a:solidFill>
                  <a:srgbClr val="FFFFFF"/>
                </a:solidFill>
                <a:latin typeface="Courier New"/>
                <a:cs typeface="Courier New"/>
              </a:rPr>
              <a:t>&lt;- </a:t>
            </a:r>
            <a:r>
              <a:rPr sz="1050" spc="5" dirty="0">
                <a:solidFill>
                  <a:srgbClr val="FFFFFF"/>
                </a:solidFill>
                <a:latin typeface="Courier New"/>
                <a:cs typeface="Courier New"/>
              </a:rPr>
              <a:t>renderPlot({ </a:t>
            </a:r>
            <a:r>
              <a:rPr sz="1050" spc="-6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050" spc="10" dirty="0">
                <a:solidFill>
                  <a:srgbClr val="FFFFFF"/>
                </a:solidFill>
                <a:latin typeface="Courier New"/>
                <a:cs typeface="Courier New"/>
              </a:rPr>
              <a:t>hist(rnorm(input$num),</a:t>
            </a:r>
            <a:endParaRPr sz="1050">
              <a:latin typeface="Courier New"/>
              <a:cs typeface="Courier New"/>
            </a:endParaRPr>
          </a:p>
          <a:p>
            <a:pPr marL="337820">
              <a:lnSpc>
                <a:spcPct val="100000"/>
              </a:lnSpc>
              <a:spcBef>
                <a:spcPts val="140"/>
              </a:spcBef>
            </a:pPr>
            <a:r>
              <a:rPr sz="1050" spc="5" dirty="0">
                <a:solidFill>
                  <a:srgbClr val="FFFFFF"/>
                </a:solidFill>
                <a:latin typeface="Courier New"/>
                <a:cs typeface="Courier New"/>
              </a:rPr>
              <a:t>main</a:t>
            </a:r>
            <a:r>
              <a:rPr sz="105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050" spc="1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1050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050" spc="5" dirty="0">
                <a:solidFill>
                  <a:srgbClr val="FFFFFF"/>
                </a:solidFill>
                <a:latin typeface="Courier New"/>
                <a:cs typeface="Courier New"/>
              </a:rPr>
              <a:t>input$title)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1050" spc="10" dirty="0">
                <a:solidFill>
                  <a:srgbClr val="FFFFFF"/>
                </a:solidFill>
                <a:latin typeface="Courier New"/>
                <a:cs typeface="Courier New"/>
              </a:rPr>
              <a:t>})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601878" y="8761231"/>
            <a:ext cx="10273665" cy="128460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65" dirty="0">
                <a:latin typeface="Arial"/>
                <a:cs typeface="Arial"/>
              </a:rPr>
              <a:t>The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spc="85" dirty="0">
                <a:latin typeface="Arial"/>
                <a:cs typeface="Arial"/>
              </a:rPr>
              <a:t>object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40" dirty="0">
                <a:latin typeface="Arial"/>
                <a:cs typeface="Arial"/>
              </a:rPr>
              <a:t>will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b="1" spc="-20" dirty="0">
                <a:solidFill>
                  <a:srgbClr val="53585F"/>
                </a:solidFill>
                <a:latin typeface="Arial"/>
                <a:cs typeface="Arial"/>
              </a:rPr>
              <a:t>rerun</a:t>
            </a:r>
            <a:r>
              <a:rPr sz="4100" b="1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100" b="1" spc="35" dirty="0">
                <a:solidFill>
                  <a:srgbClr val="53585F"/>
                </a:solidFill>
                <a:latin typeface="Arial"/>
                <a:cs typeface="Arial"/>
              </a:rPr>
              <a:t>the</a:t>
            </a:r>
            <a:r>
              <a:rPr sz="4100" b="1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100" b="1" spc="5" dirty="0">
                <a:solidFill>
                  <a:srgbClr val="53585F"/>
                </a:solidFill>
                <a:latin typeface="Arial"/>
                <a:cs typeface="Arial"/>
              </a:rPr>
              <a:t>entire</a:t>
            </a:r>
            <a:r>
              <a:rPr sz="4100" b="1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100" b="1" spc="50" dirty="0">
                <a:solidFill>
                  <a:srgbClr val="53585F"/>
                </a:solidFill>
                <a:latin typeface="Arial"/>
                <a:cs typeface="Arial"/>
              </a:rPr>
              <a:t>code</a:t>
            </a:r>
            <a:r>
              <a:rPr sz="4100" b="1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100" b="1" spc="25" dirty="0">
                <a:solidFill>
                  <a:srgbClr val="53585F"/>
                </a:solidFill>
                <a:latin typeface="Arial"/>
                <a:cs typeface="Arial"/>
              </a:rPr>
              <a:t>block</a:t>
            </a:r>
            <a:endParaRPr sz="4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4100" spc="120" dirty="0">
                <a:latin typeface="Arial"/>
                <a:cs typeface="Arial"/>
              </a:rPr>
              <a:t>to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60" dirty="0">
                <a:latin typeface="Arial"/>
                <a:cs typeface="Arial"/>
              </a:rPr>
              <a:t>update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30" dirty="0">
                <a:latin typeface="Arial"/>
                <a:cs typeface="Arial"/>
              </a:rPr>
              <a:t>itself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dirty="0">
                <a:latin typeface="Arial"/>
                <a:cs typeface="Arial"/>
              </a:rPr>
              <a:t>whenever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80" dirty="0">
                <a:latin typeface="Arial"/>
                <a:cs typeface="Arial"/>
              </a:rPr>
              <a:t>it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5" dirty="0">
                <a:latin typeface="Arial"/>
                <a:cs typeface="Arial"/>
              </a:rPr>
              <a:t>is </a:t>
            </a:r>
            <a:r>
              <a:rPr sz="4100" spc="25" dirty="0">
                <a:latin typeface="Arial"/>
                <a:cs typeface="Arial"/>
              </a:rPr>
              <a:t>invalidated</a:t>
            </a:r>
            <a:endParaRPr sz="4100" dirty="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701488" y="9245791"/>
            <a:ext cx="3288029" cy="325120"/>
            <a:chOff x="2701488" y="9245791"/>
            <a:chExt cx="3288029" cy="325120"/>
          </a:xfrm>
        </p:grpSpPr>
        <p:sp>
          <p:nvSpPr>
            <p:cNvPr id="18" name="object 18"/>
            <p:cNvSpPr/>
            <p:nvPr/>
          </p:nvSpPr>
          <p:spPr>
            <a:xfrm>
              <a:off x="2701480" y="9308623"/>
              <a:ext cx="3225165" cy="262255"/>
            </a:xfrm>
            <a:custGeom>
              <a:avLst/>
              <a:gdLst/>
              <a:ahLst/>
              <a:cxnLst/>
              <a:rect l="l" t="t" r="r" b="b"/>
              <a:pathLst>
                <a:path w="3225165" h="262254">
                  <a:moveTo>
                    <a:pt x="3225038" y="0"/>
                  </a:moveTo>
                  <a:lnTo>
                    <a:pt x="0" y="0"/>
                  </a:lnTo>
                  <a:lnTo>
                    <a:pt x="0" y="209423"/>
                  </a:lnTo>
                  <a:lnTo>
                    <a:pt x="0" y="261772"/>
                  </a:lnTo>
                  <a:lnTo>
                    <a:pt x="3225038" y="261772"/>
                  </a:lnTo>
                  <a:lnTo>
                    <a:pt x="3225038" y="209423"/>
                  </a:lnTo>
                  <a:lnTo>
                    <a:pt x="3225038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764313" y="9245791"/>
              <a:ext cx="3225165" cy="272415"/>
            </a:xfrm>
            <a:custGeom>
              <a:avLst/>
              <a:gdLst/>
              <a:ahLst/>
              <a:cxnLst/>
              <a:rect l="l" t="t" r="r" b="b"/>
              <a:pathLst>
                <a:path w="3225165" h="272415">
                  <a:moveTo>
                    <a:pt x="0" y="0"/>
                  </a:moveTo>
                  <a:lnTo>
                    <a:pt x="3225032" y="0"/>
                  </a:lnTo>
                  <a:lnTo>
                    <a:pt x="3225032" y="272243"/>
                  </a:lnTo>
                  <a:lnTo>
                    <a:pt x="0" y="272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842759" y="9315144"/>
            <a:ext cx="3041650" cy="1765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992505" algn="l"/>
              </a:tabLst>
            </a:pPr>
            <a:r>
              <a:rPr sz="950" spc="15" dirty="0">
                <a:solidFill>
                  <a:srgbClr val="002452"/>
                </a:solidFill>
                <a:latin typeface="Courier New"/>
                <a:cs typeface="Courier New"/>
              </a:rPr>
              <a:t>renderPlot(	</a:t>
            </a:r>
            <a:r>
              <a:rPr sz="950" spc="20" dirty="0">
                <a:solidFill>
                  <a:srgbClr val="0365C0"/>
                </a:solidFill>
                <a:latin typeface="Courier New"/>
                <a:cs typeface="Courier New"/>
              </a:rPr>
              <a:t>{</a:t>
            </a:r>
            <a:r>
              <a:rPr sz="950" spc="15" dirty="0">
                <a:solidFill>
                  <a:srgbClr val="0365C0"/>
                </a:solidFill>
                <a:latin typeface="Courier New"/>
                <a:cs typeface="Courier New"/>
              </a:rPr>
              <a:t> hist(rnorm(input$num))</a:t>
            </a:r>
            <a:r>
              <a:rPr sz="950" spc="20" dirty="0">
                <a:solidFill>
                  <a:srgbClr val="0365C0"/>
                </a:solidFill>
                <a:latin typeface="Courier New"/>
                <a:cs typeface="Courier New"/>
              </a:rPr>
              <a:t> }</a:t>
            </a:r>
            <a:r>
              <a:rPr sz="950" spc="20" dirty="0">
                <a:solidFill>
                  <a:srgbClr val="002452"/>
                </a:solidFill>
                <a:latin typeface="Courier New"/>
                <a:cs typeface="Courier New"/>
              </a:rPr>
              <a:t>)</a:t>
            </a:r>
            <a:endParaRPr sz="95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3892" y="3303454"/>
            <a:ext cx="15256510" cy="4142740"/>
          </a:xfrm>
          <a:prstGeom prst="rect">
            <a:avLst/>
          </a:prstGeom>
        </p:spPr>
        <p:txBody>
          <a:bodyPr vert="horz" wrap="square" lIns="0" tIns="381635" rIns="0" bIns="0" rtlCol="0">
            <a:spAutoFit/>
          </a:bodyPr>
          <a:lstStyle/>
          <a:p>
            <a:pPr marL="911225" marR="5080" indent="-899160">
              <a:lnSpc>
                <a:spcPts val="14760"/>
              </a:lnSpc>
              <a:spcBef>
                <a:spcPts val="3005"/>
              </a:spcBef>
            </a:pPr>
            <a:r>
              <a:rPr sz="14700" u="none" spc="325" dirty="0">
                <a:solidFill>
                  <a:srgbClr val="FFFFFF"/>
                </a:solidFill>
                <a:latin typeface="Verdana"/>
                <a:cs typeface="Verdana"/>
              </a:rPr>
              <a:t>Modularize</a:t>
            </a:r>
            <a:r>
              <a:rPr sz="14700" u="none" spc="-14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700" u="none" spc="-204" dirty="0">
                <a:solidFill>
                  <a:srgbClr val="FFFFFF"/>
                </a:solidFill>
                <a:latin typeface="Verdana"/>
                <a:cs typeface="Verdana"/>
              </a:rPr>
              <a:t>code  </a:t>
            </a:r>
            <a:r>
              <a:rPr sz="14700" u="none" spc="400" dirty="0">
                <a:solidFill>
                  <a:srgbClr val="C0C0C0"/>
                </a:solidFill>
                <a:latin typeface="Verdana"/>
                <a:cs typeface="Verdana"/>
              </a:rPr>
              <a:t>with</a:t>
            </a:r>
            <a:r>
              <a:rPr sz="14700" u="none" spc="-1490" dirty="0">
                <a:solidFill>
                  <a:srgbClr val="C0C0C0"/>
                </a:solidFill>
                <a:latin typeface="Verdana"/>
                <a:cs typeface="Verdana"/>
              </a:rPr>
              <a:t> </a:t>
            </a:r>
            <a:r>
              <a:rPr sz="14700" u="none" spc="-114" dirty="0">
                <a:solidFill>
                  <a:srgbClr val="C0C0C0"/>
                </a:solidFill>
                <a:latin typeface="Verdana"/>
                <a:cs typeface="Verdana"/>
              </a:rPr>
              <a:t>reactive</a:t>
            </a:r>
            <a:r>
              <a:rPr sz="14700" u="none" spc="-969" dirty="0">
                <a:solidFill>
                  <a:srgbClr val="C0C0C0"/>
                </a:solidFill>
                <a:latin typeface="Verdana"/>
                <a:cs typeface="Verdana"/>
              </a:rPr>
              <a:t>()</a:t>
            </a:r>
            <a:endParaRPr sz="147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0710" y="3111051"/>
            <a:ext cx="15283180" cy="4474210"/>
          </a:xfrm>
          <a:prstGeom prst="rect">
            <a:avLst/>
          </a:prstGeom>
        </p:spPr>
        <p:txBody>
          <a:bodyPr vert="horz" wrap="square" lIns="0" tIns="419100" rIns="0" bIns="0" rtlCol="0">
            <a:spAutoFit/>
          </a:bodyPr>
          <a:lstStyle/>
          <a:p>
            <a:pPr marL="1651000" marR="5080" indent="-1638935">
              <a:lnSpc>
                <a:spcPts val="15910"/>
              </a:lnSpc>
              <a:spcBef>
                <a:spcPts val="3300"/>
              </a:spcBef>
            </a:pPr>
            <a:r>
              <a:rPr sz="15900" u="none" spc="755" dirty="0">
                <a:solidFill>
                  <a:srgbClr val="C0C0C0"/>
                </a:solidFill>
                <a:latin typeface="Georgia"/>
                <a:cs typeface="Georgia"/>
              </a:rPr>
              <a:t>Understand</a:t>
            </a:r>
            <a:r>
              <a:rPr sz="15900" u="none" spc="65" dirty="0">
                <a:solidFill>
                  <a:srgbClr val="C0C0C0"/>
                </a:solidFill>
                <a:latin typeface="Georgia"/>
                <a:cs typeface="Georgia"/>
              </a:rPr>
              <a:t> </a:t>
            </a:r>
            <a:r>
              <a:rPr sz="15900" u="none" spc="835" dirty="0">
                <a:solidFill>
                  <a:srgbClr val="C0C0C0"/>
                </a:solidFill>
                <a:latin typeface="Georgia"/>
                <a:cs typeface="Georgia"/>
              </a:rPr>
              <a:t>the </a:t>
            </a:r>
            <a:r>
              <a:rPr sz="15900" u="none" spc="-3820" dirty="0">
                <a:solidFill>
                  <a:srgbClr val="C0C0C0"/>
                </a:solidFill>
                <a:latin typeface="Georgia"/>
                <a:cs typeface="Georgia"/>
              </a:rPr>
              <a:t> </a:t>
            </a:r>
            <a:r>
              <a:rPr sz="15900" u="none" spc="785" dirty="0">
                <a:solidFill>
                  <a:srgbClr val="FFFFFF"/>
                </a:solidFill>
                <a:latin typeface="Georgia"/>
                <a:cs typeface="Georgia"/>
              </a:rPr>
              <a:t>architecture</a:t>
            </a:r>
            <a:endParaRPr sz="159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75036" y="0"/>
            <a:ext cx="8429062" cy="1130855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25650" y="335068"/>
            <a:ext cx="10010775" cy="10732770"/>
            <a:chOff x="125650" y="335068"/>
            <a:chExt cx="10010775" cy="10732770"/>
          </a:xfrm>
        </p:grpSpPr>
        <p:sp>
          <p:nvSpPr>
            <p:cNvPr id="4" name="object 4"/>
            <p:cNvSpPr/>
            <p:nvPr/>
          </p:nvSpPr>
          <p:spPr>
            <a:xfrm>
              <a:off x="125641" y="586377"/>
              <a:ext cx="9748520" cy="10481945"/>
            </a:xfrm>
            <a:custGeom>
              <a:avLst/>
              <a:gdLst/>
              <a:ahLst/>
              <a:cxnLst/>
              <a:rect l="l" t="t" r="r" b="b"/>
              <a:pathLst>
                <a:path w="9748520" h="10481945">
                  <a:moveTo>
                    <a:pt x="9748393" y="0"/>
                  </a:moveTo>
                  <a:lnTo>
                    <a:pt x="0" y="0"/>
                  </a:lnTo>
                  <a:lnTo>
                    <a:pt x="0" y="10230053"/>
                  </a:lnTo>
                  <a:lnTo>
                    <a:pt x="0" y="10481348"/>
                  </a:lnTo>
                  <a:lnTo>
                    <a:pt x="9748393" y="10481348"/>
                  </a:lnTo>
                  <a:lnTo>
                    <a:pt x="9748393" y="10230053"/>
                  </a:lnTo>
                  <a:lnTo>
                    <a:pt x="9748393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7422" y="335068"/>
              <a:ext cx="9748520" cy="10481945"/>
            </a:xfrm>
            <a:custGeom>
              <a:avLst/>
              <a:gdLst/>
              <a:ahLst/>
              <a:cxnLst/>
              <a:rect l="l" t="t" r="r" b="b"/>
              <a:pathLst>
                <a:path w="9748520" h="10481945">
                  <a:moveTo>
                    <a:pt x="0" y="0"/>
                  </a:moveTo>
                  <a:lnTo>
                    <a:pt x="9748394" y="0"/>
                  </a:lnTo>
                  <a:lnTo>
                    <a:pt x="9748394" y="10481356"/>
                  </a:lnTo>
                  <a:lnTo>
                    <a:pt x="0" y="104813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22056" y="570481"/>
            <a:ext cx="6461760" cy="1003992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350" dirty="0">
                <a:latin typeface="Courier New"/>
                <a:cs typeface="Courier New"/>
              </a:rPr>
              <a:t>#</a:t>
            </a:r>
            <a:r>
              <a:rPr sz="2350" spc="-60" dirty="0">
                <a:latin typeface="Courier New"/>
                <a:cs typeface="Courier New"/>
              </a:rPr>
              <a:t> </a:t>
            </a:r>
            <a:r>
              <a:rPr sz="2350" dirty="0">
                <a:latin typeface="Courier New"/>
                <a:cs typeface="Courier New"/>
              </a:rPr>
              <a:t>02-two-outputs</a:t>
            </a:r>
          </a:p>
          <a:p>
            <a:pPr marR="3581400">
              <a:lnSpc>
                <a:spcPct val="252700"/>
              </a:lnSpc>
            </a:pPr>
            <a:r>
              <a:rPr sz="2350" dirty="0">
                <a:latin typeface="Courier New"/>
                <a:cs typeface="Courier New"/>
              </a:rPr>
              <a:t>library(shiny) </a:t>
            </a:r>
            <a:r>
              <a:rPr sz="2350" spc="5" dirty="0">
                <a:latin typeface="Courier New"/>
                <a:cs typeface="Courier New"/>
              </a:rPr>
              <a:t> </a:t>
            </a:r>
            <a:r>
              <a:rPr sz="2350" dirty="0">
                <a:latin typeface="Courier New"/>
                <a:cs typeface="Courier New"/>
              </a:rPr>
              <a:t>ui</a:t>
            </a:r>
            <a:r>
              <a:rPr sz="2350" spc="-30" dirty="0">
                <a:latin typeface="Courier New"/>
                <a:cs typeface="Courier New"/>
              </a:rPr>
              <a:t> </a:t>
            </a:r>
            <a:r>
              <a:rPr sz="2350" dirty="0">
                <a:latin typeface="Courier New"/>
                <a:cs typeface="Courier New"/>
              </a:rPr>
              <a:t>&lt;-</a:t>
            </a:r>
            <a:r>
              <a:rPr sz="2350" spc="-30" dirty="0">
                <a:latin typeface="Courier New"/>
                <a:cs typeface="Courier New"/>
              </a:rPr>
              <a:t> </a:t>
            </a:r>
            <a:r>
              <a:rPr sz="2350" dirty="0">
                <a:latin typeface="Courier New"/>
                <a:cs typeface="Courier New"/>
              </a:rPr>
              <a:t>fluidPage(</a:t>
            </a:r>
          </a:p>
          <a:p>
            <a:pPr marL="717550" marR="1068705" indent="-359410">
              <a:lnSpc>
                <a:spcPts val="3560"/>
              </a:lnSpc>
              <a:spcBef>
                <a:spcPts val="245"/>
              </a:spcBef>
            </a:pPr>
            <a:r>
              <a:rPr sz="2350" dirty="0">
                <a:latin typeface="Courier New"/>
                <a:cs typeface="Courier New"/>
              </a:rPr>
              <a:t>sliderInput(inputId</a:t>
            </a:r>
            <a:r>
              <a:rPr sz="2350" spc="-15" dirty="0">
                <a:latin typeface="Courier New"/>
                <a:cs typeface="Courier New"/>
              </a:rPr>
              <a:t> </a:t>
            </a:r>
            <a:r>
              <a:rPr sz="2350" dirty="0">
                <a:latin typeface="Courier New"/>
                <a:cs typeface="Courier New"/>
              </a:rPr>
              <a:t>=</a:t>
            </a:r>
            <a:r>
              <a:rPr sz="2350" spc="-10" dirty="0">
                <a:latin typeface="Courier New"/>
                <a:cs typeface="Courier New"/>
              </a:rPr>
              <a:t> </a:t>
            </a:r>
            <a:r>
              <a:rPr sz="2350" dirty="0">
                <a:latin typeface="Courier New"/>
                <a:cs typeface="Courier New"/>
              </a:rPr>
              <a:t>"num", </a:t>
            </a:r>
            <a:r>
              <a:rPr sz="2350" spc="-1395" dirty="0">
                <a:latin typeface="Courier New"/>
                <a:cs typeface="Courier New"/>
              </a:rPr>
              <a:t> </a:t>
            </a:r>
            <a:r>
              <a:rPr sz="2350" dirty="0">
                <a:latin typeface="Courier New"/>
                <a:cs typeface="Courier New"/>
              </a:rPr>
              <a:t>label</a:t>
            </a:r>
            <a:r>
              <a:rPr sz="2350" spc="-10" dirty="0">
                <a:latin typeface="Courier New"/>
                <a:cs typeface="Courier New"/>
              </a:rPr>
              <a:t> </a:t>
            </a:r>
            <a:r>
              <a:rPr sz="2350" dirty="0">
                <a:latin typeface="Courier New"/>
                <a:cs typeface="Courier New"/>
              </a:rPr>
              <a:t>=</a:t>
            </a:r>
            <a:r>
              <a:rPr sz="2350" spc="-10" dirty="0">
                <a:latin typeface="Courier New"/>
                <a:cs typeface="Courier New"/>
              </a:rPr>
              <a:t> </a:t>
            </a:r>
            <a:r>
              <a:rPr sz="2350" dirty="0">
                <a:latin typeface="Courier New"/>
                <a:cs typeface="Courier New"/>
              </a:rPr>
              <a:t>"Choose</a:t>
            </a:r>
            <a:r>
              <a:rPr sz="2350" spc="-10" dirty="0">
                <a:latin typeface="Courier New"/>
                <a:cs typeface="Courier New"/>
              </a:rPr>
              <a:t> </a:t>
            </a:r>
            <a:r>
              <a:rPr sz="2350" dirty="0">
                <a:latin typeface="Courier New"/>
                <a:cs typeface="Courier New"/>
              </a:rPr>
              <a:t>a</a:t>
            </a:r>
            <a:r>
              <a:rPr sz="2350" spc="-5" dirty="0">
                <a:latin typeface="Courier New"/>
                <a:cs typeface="Courier New"/>
              </a:rPr>
              <a:t> </a:t>
            </a:r>
            <a:r>
              <a:rPr sz="2350" dirty="0">
                <a:latin typeface="Courier New"/>
                <a:cs typeface="Courier New"/>
              </a:rPr>
              <a:t>number",</a:t>
            </a:r>
          </a:p>
          <a:p>
            <a:pPr marL="358775" indent="358775">
              <a:lnSpc>
                <a:spcPts val="3560"/>
              </a:lnSpc>
              <a:spcBef>
                <a:spcPts val="10"/>
              </a:spcBef>
            </a:pPr>
            <a:r>
              <a:rPr sz="2350" dirty="0">
                <a:latin typeface="Courier New"/>
                <a:cs typeface="Courier New"/>
              </a:rPr>
              <a:t>value</a:t>
            </a:r>
            <a:r>
              <a:rPr sz="2350" spc="-5" dirty="0">
                <a:latin typeface="Courier New"/>
                <a:cs typeface="Courier New"/>
              </a:rPr>
              <a:t> </a:t>
            </a:r>
            <a:r>
              <a:rPr sz="2350" dirty="0">
                <a:latin typeface="Courier New"/>
                <a:cs typeface="Courier New"/>
              </a:rPr>
              <a:t>=</a:t>
            </a:r>
            <a:r>
              <a:rPr sz="2350" spc="-5" dirty="0">
                <a:latin typeface="Courier New"/>
                <a:cs typeface="Courier New"/>
              </a:rPr>
              <a:t> </a:t>
            </a:r>
            <a:r>
              <a:rPr sz="2350" dirty="0">
                <a:latin typeface="Courier New"/>
                <a:cs typeface="Courier New"/>
              </a:rPr>
              <a:t>25,</a:t>
            </a:r>
            <a:r>
              <a:rPr sz="2350" spc="-5" dirty="0">
                <a:latin typeface="Courier New"/>
                <a:cs typeface="Courier New"/>
              </a:rPr>
              <a:t> </a:t>
            </a:r>
            <a:r>
              <a:rPr sz="2350" dirty="0">
                <a:latin typeface="Courier New"/>
                <a:cs typeface="Courier New"/>
              </a:rPr>
              <a:t>min =</a:t>
            </a:r>
            <a:r>
              <a:rPr sz="2350" spc="-5" dirty="0">
                <a:latin typeface="Courier New"/>
                <a:cs typeface="Courier New"/>
              </a:rPr>
              <a:t> </a:t>
            </a:r>
            <a:r>
              <a:rPr sz="2350" dirty="0">
                <a:latin typeface="Courier New"/>
                <a:cs typeface="Courier New"/>
              </a:rPr>
              <a:t>1,</a:t>
            </a:r>
            <a:r>
              <a:rPr sz="2350" spc="-5" dirty="0">
                <a:latin typeface="Courier New"/>
                <a:cs typeface="Courier New"/>
              </a:rPr>
              <a:t> </a:t>
            </a:r>
            <a:r>
              <a:rPr sz="2350" dirty="0">
                <a:latin typeface="Courier New"/>
                <a:cs typeface="Courier New"/>
              </a:rPr>
              <a:t>max</a:t>
            </a:r>
            <a:r>
              <a:rPr sz="2350" spc="-5" dirty="0">
                <a:latin typeface="Courier New"/>
                <a:cs typeface="Courier New"/>
              </a:rPr>
              <a:t> </a:t>
            </a:r>
            <a:r>
              <a:rPr sz="2350" dirty="0">
                <a:latin typeface="Courier New"/>
                <a:cs typeface="Courier New"/>
              </a:rPr>
              <a:t>= 100), </a:t>
            </a:r>
            <a:r>
              <a:rPr sz="2350" spc="-1395" dirty="0">
                <a:latin typeface="Courier New"/>
                <a:cs typeface="Courier New"/>
              </a:rPr>
              <a:t> </a:t>
            </a:r>
            <a:r>
              <a:rPr sz="2350" dirty="0">
                <a:latin typeface="Courier New"/>
                <a:cs typeface="Courier New"/>
              </a:rPr>
              <a:t>plotOutput("hist"), </a:t>
            </a:r>
            <a:r>
              <a:rPr sz="2350" spc="5" dirty="0">
                <a:latin typeface="Courier New"/>
                <a:cs typeface="Courier New"/>
              </a:rPr>
              <a:t> </a:t>
            </a:r>
            <a:r>
              <a:rPr sz="2350" dirty="0">
                <a:latin typeface="Courier New"/>
                <a:cs typeface="Courier New"/>
              </a:rPr>
              <a:t>verbatimTextOutput("stats")</a:t>
            </a:r>
          </a:p>
          <a:p>
            <a:pPr>
              <a:lnSpc>
                <a:spcPct val="100000"/>
              </a:lnSpc>
              <a:spcBef>
                <a:spcPts val="505"/>
              </a:spcBef>
            </a:pPr>
            <a:r>
              <a:rPr sz="2350" dirty="0">
                <a:latin typeface="Courier New"/>
                <a:cs typeface="Courier New"/>
              </a:rPr>
              <a:t>)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100" dirty="0">
              <a:latin typeface="Courier New"/>
              <a:cs typeface="Courier New"/>
            </a:endParaRPr>
          </a:p>
          <a:p>
            <a:pPr marL="358775" marR="171450" indent="-359410">
              <a:lnSpc>
                <a:spcPct val="126400"/>
              </a:lnSpc>
            </a:pPr>
            <a:r>
              <a:rPr sz="2350" dirty="0">
                <a:latin typeface="Courier New"/>
                <a:cs typeface="Courier New"/>
              </a:rPr>
              <a:t>server &lt;- function(input, output) { </a:t>
            </a:r>
            <a:r>
              <a:rPr sz="2350" spc="-1400" dirty="0">
                <a:latin typeface="Courier New"/>
                <a:cs typeface="Courier New"/>
              </a:rPr>
              <a:t> </a:t>
            </a:r>
            <a:r>
              <a:rPr sz="2350" dirty="0">
                <a:latin typeface="Courier New"/>
                <a:cs typeface="Courier New"/>
              </a:rPr>
              <a:t>output$hist</a:t>
            </a:r>
            <a:r>
              <a:rPr sz="2350" spc="-5" dirty="0">
                <a:latin typeface="Courier New"/>
                <a:cs typeface="Courier New"/>
              </a:rPr>
              <a:t> </a:t>
            </a:r>
            <a:r>
              <a:rPr sz="2350" dirty="0">
                <a:latin typeface="Courier New"/>
                <a:cs typeface="Courier New"/>
              </a:rPr>
              <a:t>&lt;-</a:t>
            </a:r>
            <a:r>
              <a:rPr sz="2350" spc="-5" dirty="0">
                <a:latin typeface="Courier New"/>
                <a:cs typeface="Courier New"/>
              </a:rPr>
              <a:t> </a:t>
            </a:r>
            <a:r>
              <a:rPr sz="2350" dirty="0">
                <a:latin typeface="Courier New"/>
                <a:cs typeface="Courier New"/>
              </a:rPr>
              <a:t>renderPlot({</a:t>
            </a:r>
          </a:p>
          <a:p>
            <a:pPr marL="717550">
              <a:lnSpc>
                <a:spcPct val="100000"/>
              </a:lnSpc>
              <a:spcBef>
                <a:spcPts val="745"/>
              </a:spcBef>
            </a:pPr>
            <a:r>
              <a:rPr sz="2350" dirty="0">
                <a:latin typeface="Courier New"/>
                <a:cs typeface="Courier New"/>
              </a:rPr>
              <a:t>hist(rnorm(</a:t>
            </a:r>
            <a:r>
              <a:rPr sz="2350" b="1" dirty="0">
                <a:latin typeface="Courier New"/>
                <a:cs typeface="Courier New"/>
              </a:rPr>
              <a:t>input$num</a:t>
            </a:r>
            <a:r>
              <a:rPr sz="2350" dirty="0">
                <a:latin typeface="Courier New"/>
                <a:cs typeface="Courier New"/>
              </a:rPr>
              <a:t>))</a:t>
            </a:r>
          </a:p>
          <a:p>
            <a:pPr marL="358775">
              <a:lnSpc>
                <a:spcPct val="100000"/>
              </a:lnSpc>
              <a:spcBef>
                <a:spcPts val="745"/>
              </a:spcBef>
            </a:pPr>
            <a:r>
              <a:rPr sz="2350" dirty="0">
                <a:latin typeface="Courier New"/>
                <a:cs typeface="Courier New"/>
              </a:rPr>
              <a:t>})</a:t>
            </a:r>
          </a:p>
          <a:p>
            <a:pPr marL="717550" marR="889635" indent="-359410">
              <a:lnSpc>
                <a:spcPts val="3560"/>
              </a:lnSpc>
              <a:spcBef>
                <a:spcPts val="245"/>
              </a:spcBef>
            </a:pPr>
            <a:r>
              <a:rPr sz="2350" dirty="0">
                <a:latin typeface="Courier New"/>
                <a:cs typeface="Courier New"/>
              </a:rPr>
              <a:t>output$stats</a:t>
            </a:r>
            <a:r>
              <a:rPr sz="2350" spc="-10" dirty="0">
                <a:latin typeface="Courier New"/>
                <a:cs typeface="Courier New"/>
              </a:rPr>
              <a:t> </a:t>
            </a:r>
            <a:r>
              <a:rPr sz="2350" dirty="0">
                <a:latin typeface="Courier New"/>
                <a:cs typeface="Courier New"/>
              </a:rPr>
              <a:t>&lt;-</a:t>
            </a:r>
            <a:r>
              <a:rPr sz="2350" spc="-10" dirty="0">
                <a:latin typeface="Courier New"/>
                <a:cs typeface="Courier New"/>
              </a:rPr>
              <a:t> </a:t>
            </a:r>
            <a:r>
              <a:rPr sz="2350" dirty="0">
                <a:latin typeface="Courier New"/>
                <a:cs typeface="Courier New"/>
              </a:rPr>
              <a:t>renderPrint({ </a:t>
            </a:r>
            <a:r>
              <a:rPr sz="2350" spc="-1400" dirty="0">
                <a:latin typeface="Courier New"/>
                <a:cs typeface="Courier New"/>
              </a:rPr>
              <a:t> </a:t>
            </a:r>
            <a:r>
              <a:rPr sz="2350" dirty="0">
                <a:latin typeface="Courier New"/>
                <a:cs typeface="Courier New"/>
              </a:rPr>
              <a:t>summary(rnorm(</a:t>
            </a:r>
            <a:r>
              <a:rPr sz="2350" b="1" dirty="0">
                <a:latin typeface="Courier New"/>
                <a:cs typeface="Courier New"/>
              </a:rPr>
              <a:t>input$num</a:t>
            </a:r>
            <a:r>
              <a:rPr sz="2350" dirty="0">
                <a:latin typeface="Courier New"/>
                <a:cs typeface="Courier New"/>
              </a:rPr>
              <a:t>))</a:t>
            </a:r>
          </a:p>
          <a:p>
            <a:pPr marL="358775">
              <a:lnSpc>
                <a:spcPct val="100000"/>
              </a:lnSpc>
              <a:spcBef>
                <a:spcPts val="505"/>
              </a:spcBef>
            </a:pPr>
            <a:r>
              <a:rPr sz="2350" dirty="0">
                <a:latin typeface="Courier New"/>
                <a:cs typeface="Courier New"/>
              </a:rPr>
              <a:t>})</a:t>
            </a:r>
          </a:p>
          <a:p>
            <a:pPr>
              <a:lnSpc>
                <a:spcPct val="100000"/>
              </a:lnSpc>
              <a:spcBef>
                <a:spcPts val="745"/>
              </a:spcBef>
            </a:pPr>
            <a:r>
              <a:rPr sz="2350" dirty="0">
                <a:latin typeface="Courier New"/>
                <a:cs typeface="Courier New"/>
              </a:rPr>
              <a:t>}</a:t>
            </a:r>
          </a:p>
          <a:p>
            <a:pPr>
              <a:lnSpc>
                <a:spcPct val="100000"/>
              </a:lnSpc>
            </a:pPr>
            <a:endParaRPr sz="38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2350" dirty="0">
                <a:latin typeface="Courier New"/>
                <a:cs typeface="Courier New"/>
              </a:rPr>
              <a:t>shinyApp(ui</a:t>
            </a:r>
            <a:r>
              <a:rPr sz="2350" spc="-5" dirty="0">
                <a:latin typeface="Courier New"/>
                <a:cs typeface="Courier New"/>
              </a:rPr>
              <a:t> </a:t>
            </a:r>
            <a:r>
              <a:rPr sz="2350" dirty="0">
                <a:latin typeface="Courier New"/>
                <a:cs typeface="Courier New"/>
              </a:rPr>
              <a:t>=</a:t>
            </a:r>
            <a:r>
              <a:rPr sz="2350" spc="-5" dirty="0">
                <a:latin typeface="Courier New"/>
                <a:cs typeface="Courier New"/>
              </a:rPr>
              <a:t> </a:t>
            </a:r>
            <a:r>
              <a:rPr sz="2350" dirty="0">
                <a:latin typeface="Courier New"/>
                <a:cs typeface="Courier New"/>
              </a:rPr>
              <a:t>ui, server</a:t>
            </a:r>
            <a:r>
              <a:rPr sz="2350" spc="-5" dirty="0">
                <a:latin typeface="Courier New"/>
                <a:cs typeface="Courier New"/>
              </a:rPr>
              <a:t> </a:t>
            </a:r>
            <a:r>
              <a:rPr sz="2350" dirty="0">
                <a:latin typeface="Courier New"/>
                <a:cs typeface="Courier New"/>
              </a:rPr>
              <a:t>= server)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75036" y="0"/>
            <a:ext cx="8429062" cy="1130855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844298" y="670136"/>
            <a:ext cx="2538095" cy="7550150"/>
            <a:chOff x="4844298" y="670136"/>
            <a:chExt cx="2538095" cy="7550150"/>
          </a:xfrm>
        </p:grpSpPr>
        <p:sp>
          <p:nvSpPr>
            <p:cNvPr id="4" name="object 4"/>
            <p:cNvSpPr/>
            <p:nvPr/>
          </p:nvSpPr>
          <p:spPr>
            <a:xfrm>
              <a:off x="6900313" y="1570632"/>
              <a:ext cx="0" cy="6628130"/>
            </a:xfrm>
            <a:custGeom>
              <a:avLst/>
              <a:gdLst/>
              <a:ahLst/>
              <a:cxnLst/>
              <a:rect l="l" t="t" r="r" b="b"/>
              <a:pathLst>
                <a:path h="6628130">
                  <a:moveTo>
                    <a:pt x="0" y="6628070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658067" y="1664870"/>
              <a:ext cx="474345" cy="6355715"/>
            </a:xfrm>
            <a:custGeom>
              <a:avLst/>
              <a:gdLst/>
              <a:ahLst/>
              <a:cxnLst/>
              <a:rect l="l" t="t" r="r" b="b"/>
              <a:pathLst>
                <a:path w="474345" h="6355715">
                  <a:moveTo>
                    <a:pt x="474298" y="5926521"/>
                  </a:moveTo>
                  <a:lnTo>
                    <a:pt x="0" y="5926521"/>
                  </a:lnTo>
                  <a:lnTo>
                    <a:pt x="237149" y="6355291"/>
                  </a:lnTo>
                  <a:lnTo>
                    <a:pt x="474298" y="5926521"/>
                  </a:lnTo>
                  <a:close/>
                </a:path>
                <a:path w="474345" h="6355715">
                  <a:moveTo>
                    <a:pt x="357425" y="0"/>
                  </a:moveTo>
                  <a:lnTo>
                    <a:pt x="116595" y="0"/>
                  </a:lnTo>
                  <a:lnTo>
                    <a:pt x="116595" y="5926521"/>
                  </a:lnTo>
                  <a:lnTo>
                    <a:pt x="357425" y="5926521"/>
                  </a:lnTo>
                  <a:lnTo>
                    <a:pt x="357425" y="0"/>
                  </a:lnTo>
                  <a:close/>
                </a:path>
              </a:pathLst>
            </a:custGeom>
            <a:solidFill>
              <a:srgbClr val="000000">
                <a:alpha val="68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29681" y="1570632"/>
              <a:ext cx="0" cy="6628130"/>
            </a:xfrm>
            <a:custGeom>
              <a:avLst/>
              <a:gdLst/>
              <a:ahLst/>
              <a:cxnLst/>
              <a:rect l="l" t="t" r="r" b="b"/>
              <a:pathLst>
                <a:path h="6628130">
                  <a:moveTo>
                    <a:pt x="0" y="6628070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94292" y="1664870"/>
              <a:ext cx="474345" cy="6355715"/>
            </a:xfrm>
            <a:custGeom>
              <a:avLst/>
              <a:gdLst/>
              <a:ahLst/>
              <a:cxnLst/>
              <a:rect l="l" t="t" r="r" b="b"/>
              <a:pathLst>
                <a:path w="474345" h="6355715">
                  <a:moveTo>
                    <a:pt x="474298" y="5926521"/>
                  </a:moveTo>
                  <a:lnTo>
                    <a:pt x="0" y="5926521"/>
                  </a:lnTo>
                  <a:lnTo>
                    <a:pt x="237149" y="6355291"/>
                  </a:lnTo>
                  <a:lnTo>
                    <a:pt x="474298" y="5926521"/>
                  </a:lnTo>
                  <a:close/>
                </a:path>
                <a:path w="474345" h="6355715">
                  <a:moveTo>
                    <a:pt x="361038" y="0"/>
                  </a:moveTo>
                  <a:lnTo>
                    <a:pt x="109736" y="0"/>
                  </a:lnTo>
                  <a:lnTo>
                    <a:pt x="109736" y="5926521"/>
                  </a:lnTo>
                  <a:lnTo>
                    <a:pt x="361038" y="5926521"/>
                  </a:lnTo>
                  <a:lnTo>
                    <a:pt x="361038" y="0"/>
                  </a:lnTo>
                  <a:close/>
                </a:path>
              </a:pathLst>
            </a:custGeom>
            <a:solidFill>
              <a:srgbClr val="000000">
                <a:alpha val="68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44298" y="670136"/>
              <a:ext cx="2538095" cy="932180"/>
            </a:xfrm>
            <a:custGeom>
              <a:avLst/>
              <a:gdLst/>
              <a:ahLst/>
              <a:cxnLst/>
              <a:rect l="l" t="t" r="r" b="b"/>
              <a:pathLst>
                <a:path w="2538095" h="932180">
                  <a:moveTo>
                    <a:pt x="2382174" y="0"/>
                  </a:moveTo>
                  <a:lnTo>
                    <a:pt x="152948" y="0"/>
                  </a:lnTo>
                  <a:lnTo>
                    <a:pt x="104991" y="8326"/>
                  </a:lnTo>
                  <a:lnTo>
                    <a:pt x="63929" y="31302"/>
                  </a:lnTo>
                  <a:lnTo>
                    <a:pt x="31921" y="65917"/>
                  </a:lnTo>
                  <a:lnTo>
                    <a:pt x="11131" y="109165"/>
                  </a:lnTo>
                  <a:lnTo>
                    <a:pt x="3721" y="158037"/>
                  </a:lnTo>
                  <a:lnTo>
                    <a:pt x="0" y="783189"/>
                  </a:lnTo>
                  <a:lnTo>
                    <a:pt x="7797" y="831093"/>
                  </a:lnTo>
                  <a:lnTo>
                    <a:pt x="29510" y="872030"/>
                  </a:lnTo>
                  <a:lnTo>
                    <a:pt x="62619" y="903887"/>
                  </a:lnTo>
                  <a:lnTo>
                    <a:pt x="104604" y="924551"/>
                  </a:lnTo>
                  <a:lnTo>
                    <a:pt x="152948" y="931908"/>
                  </a:lnTo>
                  <a:lnTo>
                    <a:pt x="2382174" y="931908"/>
                  </a:lnTo>
                  <a:lnTo>
                    <a:pt x="2430783" y="924551"/>
                  </a:lnTo>
                  <a:lnTo>
                    <a:pt x="2473402" y="903887"/>
                  </a:lnTo>
                  <a:lnTo>
                    <a:pt x="2507266" y="872030"/>
                  </a:lnTo>
                  <a:lnTo>
                    <a:pt x="2529612" y="831093"/>
                  </a:lnTo>
                  <a:lnTo>
                    <a:pt x="2537675" y="783189"/>
                  </a:lnTo>
                  <a:lnTo>
                    <a:pt x="2537675" y="158037"/>
                  </a:lnTo>
                  <a:lnTo>
                    <a:pt x="2529612" y="109165"/>
                  </a:lnTo>
                  <a:lnTo>
                    <a:pt x="2507266" y="65917"/>
                  </a:lnTo>
                  <a:lnTo>
                    <a:pt x="2473402" y="31302"/>
                  </a:lnTo>
                  <a:lnTo>
                    <a:pt x="2430783" y="8326"/>
                  </a:lnTo>
                  <a:lnTo>
                    <a:pt x="2382174" y="0"/>
                  </a:lnTo>
                  <a:close/>
                </a:path>
              </a:pathLst>
            </a:custGeom>
            <a:solidFill>
              <a:srgbClr val="008F00">
                <a:alpha val="68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052947" y="873136"/>
            <a:ext cx="211836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u="none" dirty="0">
                <a:solidFill>
                  <a:srgbClr val="FFFFFF"/>
                </a:solidFill>
                <a:latin typeface="Courier New"/>
                <a:cs typeface="Courier New"/>
              </a:rPr>
              <a:t>input$num</a:t>
            </a:r>
            <a:endParaRPr sz="305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7534" y="8125407"/>
            <a:ext cx="5864225" cy="1948180"/>
          </a:xfrm>
          <a:custGeom>
            <a:avLst/>
            <a:gdLst/>
            <a:ahLst/>
            <a:cxnLst/>
            <a:rect l="l" t="t" r="r" b="b"/>
            <a:pathLst>
              <a:path w="5864225" h="1948179">
                <a:moveTo>
                  <a:pt x="5412870" y="0"/>
                </a:moveTo>
                <a:lnTo>
                  <a:pt x="454348" y="0"/>
                </a:lnTo>
                <a:lnTo>
                  <a:pt x="407934" y="2322"/>
                </a:lnTo>
                <a:lnTo>
                  <a:pt x="362851" y="9142"/>
                </a:lnTo>
                <a:lnTo>
                  <a:pt x="319329" y="20237"/>
                </a:lnTo>
                <a:lnTo>
                  <a:pt x="277597" y="35383"/>
                </a:lnTo>
                <a:lnTo>
                  <a:pt x="237886" y="54358"/>
                </a:lnTo>
                <a:lnTo>
                  <a:pt x="200424" y="76940"/>
                </a:lnTo>
                <a:lnTo>
                  <a:pt x="165441" y="102904"/>
                </a:lnTo>
                <a:lnTo>
                  <a:pt x="133166" y="132029"/>
                </a:lnTo>
                <a:lnTo>
                  <a:pt x="103829" y="164092"/>
                </a:lnTo>
                <a:lnTo>
                  <a:pt x="77659" y="198870"/>
                </a:lnTo>
                <a:lnTo>
                  <a:pt x="54886" y="236140"/>
                </a:lnTo>
                <a:lnTo>
                  <a:pt x="35738" y="275680"/>
                </a:lnTo>
                <a:lnTo>
                  <a:pt x="20447" y="317266"/>
                </a:lnTo>
                <a:lnTo>
                  <a:pt x="9240" y="360676"/>
                </a:lnTo>
                <a:lnTo>
                  <a:pt x="2348" y="405687"/>
                </a:lnTo>
                <a:lnTo>
                  <a:pt x="0" y="452076"/>
                </a:lnTo>
                <a:lnTo>
                  <a:pt x="437" y="1490536"/>
                </a:lnTo>
                <a:lnTo>
                  <a:pt x="2780" y="1536981"/>
                </a:lnTo>
                <a:lnTo>
                  <a:pt x="9659" y="1582150"/>
                </a:lnTo>
                <a:lnTo>
                  <a:pt x="20844" y="1625805"/>
                </a:lnTo>
                <a:lnTo>
                  <a:pt x="36108" y="1667709"/>
                </a:lnTo>
                <a:lnTo>
                  <a:pt x="55222" y="1707625"/>
                </a:lnTo>
                <a:lnTo>
                  <a:pt x="77958" y="1745315"/>
                </a:lnTo>
                <a:lnTo>
                  <a:pt x="104088" y="1780542"/>
                </a:lnTo>
                <a:lnTo>
                  <a:pt x="133385" y="1813069"/>
                </a:lnTo>
                <a:lnTo>
                  <a:pt x="165619" y="1842657"/>
                </a:lnTo>
                <a:lnTo>
                  <a:pt x="200562" y="1869071"/>
                </a:lnTo>
                <a:lnTo>
                  <a:pt x="237987" y="1892072"/>
                </a:lnTo>
                <a:lnTo>
                  <a:pt x="277666" y="1911424"/>
                </a:lnTo>
                <a:lnTo>
                  <a:pt x="319369" y="1926888"/>
                </a:lnTo>
                <a:lnTo>
                  <a:pt x="362869" y="1938228"/>
                </a:lnTo>
                <a:lnTo>
                  <a:pt x="407938" y="1945205"/>
                </a:lnTo>
                <a:lnTo>
                  <a:pt x="454348" y="1947584"/>
                </a:lnTo>
                <a:lnTo>
                  <a:pt x="5412870" y="1947584"/>
                </a:lnTo>
                <a:lnTo>
                  <a:pt x="5459245" y="1945205"/>
                </a:lnTo>
                <a:lnTo>
                  <a:pt x="5504216" y="1938228"/>
                </a:lnTo>
                <a:lnTo>
                  <a:pt x="5547565" y="1926888"/>
                </a:lnTo>
                <a:lnTo>
                  <a:pt x="5589071" y="1911424"/>
                </a:lnTo>
                <a:lnTo>
                  <a:pt x="5628515" y="1892072"/>
                </a:lnTo>
                <a:lnTo>
                  <a:pt x="5665680" y="1869071"/>
                </a:lnTo>
                <a:lnTo>
                  <a:pt x="5700344" y="1842657"/>
                </a:lnTo>
                <a:lnTo>
                  <a:pt x="5732291" y="1813069"/>
                </a:lnTo>
                <a:lnTo>
                  <a:pt x="5761299" y="1780542"/>
                </a:lnTo>
                <a:lnTo>
                  <a:pt x="5787151" y="1745315"/>
                </a:lnTo>
                <a:lnTo>
                  <a:pt x="5809626" y="1707625"/>
                </a:lnTo>
                <a:lnTo>
                  <a:pt x="5828507" y="1667709"/>
                </a:lnTo>
                <a:lnTo>
                  <a:pt x="5843573" y="1625805"/>
                </a:lnTo>
                <a:lnTo>
                  <a:pt x="5854606" y="1582150"/>
                </a:lnTo>
                <a:lnTo>
                  <a:pt x="5861386" y="1536981"/>
                </a:lnTo>
                <a:lnTo>
                  <a:pt x="5863695" y="1490536"/>
                </a:lnTo>
                <a:lnTo>
                  <a:pt x="5863695" y="452076"/>
                </a:lnTo>
                <a:lnTo>
                  <a:pt x="5861071" y="402640"/>
                </a:lnTo>
                <a:lnTo>
                  <a:pt x="5853376" y="354790"/>
                </a:lnTo>
                <a:lnTo>
                  <a:pt x="5840876" y="308795"/>
                </a:lnTo>
                <a:lnTo>
                  <a:pt x="5823836" y="264926"/>
                </a:lnTo>
                <a:lnTo>
                  <a:pt x="5802523" y="223454"/>
                </a:lnTo>
                <a:lnTo>
                  <a:pt x="5777203" y="184647"/>
                </a:lnTo>
                <a:lnTo>
                  <a:pt x="5748141" y="148778"/>
                </a:lnTo>
                <a:lnTo>
                  <a:pt x="5715604" y="116116"/>
                </a:lnTo>
                <a:lnTo>
                  <a:pt x="5679858" y="86932"/>
                </a:lnTo>
                <a:lnTo>
                  <a:pt x="5641168" y="61496"/>
                </a:lnTo>
                <a:lnTo>
                  <a:pt x="5599800" y="40078"/>
                </a:lnTo>
                <a:lnTo>
                  <a:pt x="5556020" y="22949"/>
                </a:lnTo>
                <a:lnTo>
                  <a:pt x="5510095" y="10380"/>
                </a:lnTo>
                <a:lnTo>
                  <a:pt x="5462289" y="2640"/>
                </a:lnTo>
                <a:lnTo>
                  <a:pt x="5412870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7527" y="8139903"/>
            <a:ext cx="5053965" cy="181927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2700" spc="5" dirty="0">
                <a:solidFill>
                  <a:srgbClr val="FFFFFF"/>
                </a:solidFill>
                <a:latin typeface="Courier New"/>
                <a:cs typeface="Courier New"/>
              </a:rPr>
              <a:t>output$hist</a:t>
            </a:r>
            <a:r>
              <a:rPr sz="27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700" spc="5" dirty="0">
                <a:solidFill>
                  <a:srgbClr val="FFFFFF"/>
                </a:solidFill>
                <a:latin typeface="Courier New"/>
                <a:cs typeface="Courier New"/>
              </a:rPr>
              <a:t>&lt;-</a:t>
            </a:r>
            <a:endParaRPr sz="2700">
              <a:latin typeface="Courier New"/>
              <a:cs typeface="Courier New"/>
            </a:endParaRPr>
          </a:p>
          <a:p>
            <a:pPr marL="755650" marR="5080" indent="-389890">
              <a:lnSpc>
                <a:spcPct val="113199"/>
              </a:lnSpc>
              <a:spcBef>
                <a:spcPts val="25"/>
              </a:spcBef>
            </a:pPr>
            <a:r>
              <a:rPr sz="2550" spc="-5" dirty="0">
                <a:solidFill>
                  <a:srgbClr val="FFFFFF"/>
                </a:solidFill>
                <a:latin typeface="Courier New"/>
                <a:cs typeface="Courier New"/>
              </a:rPr>
              <a:t>renderPlot({ </a:t>
            </a:r>
            <a:r>
              <a:rPr sz="25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50" spc="-5" dirty="0">
                <a:solidFill>
                  <a:srgbClr val="FFFFFF"/>
                </a:solidFill>
                <a:latin typeface="Courier New"/>
                <a:cs typeface="Courier New"/>
              </a:rPr>
              <a:t>hist(rnorm(input$num))</a:t>
            </a:r>
            <a:endParaRPr sz="2550">
              <a:latin typeface="Courier New"/>
              <a:cs typeface="Courier New"/>
            </a:endParaRPr>
          </a:p>
          <a:p>
            <a:pPr marL="361315">
              <a:lnSpc>
                <a:spcPct val="100000"/>
              </a:lnSpc>
              <a:spcBef>
                <a:spcPts val="400"/>
              </a:spcBef>
            </a:pPr>
            <a:r>
              <a:rPr sz="2550" dirty="0">
                <a:solidFill>
                  <a:srgbClr val="FFFFFF"/>
                </a:solidFill>
                <a:latin typeface="Courier New"/>
                <a:cs typeface="Courier New"/>
              </a:rPr>
              <a:t>})</a:t>
            </a:r>
            <a:endParaRPr sz="2550">
              <a:latin typeface="Courier New"/>
              <a:cs typeface="Courier Ne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4191" y="596791"/>
            <a:ext cx="12136120" cy="9549765"/>
            <a:chOff x="94191" y="596791"/>
            <a:chExt cx="12136120" cy="9549765"/>
          </a:xfrm>
        </p:grpSpPr>
        <p:sp>
          <p:nvSpPr>
            <p:cNvPr id="13" name="object 13"/>
            <p:cNvSpPr/>
            <p:nvPr/>
          </p:nvSpPr>
          <p:spPr>
            <a:xfrm>
              <a:off x="4844299" y="670134"/>
              <a:ext cx="2538095" cy="932180"/>
            </a:xfrm>
            <a:custGeom>
              <a:avLst/>
              <a:gdLst/>
              <a:ahLst/>
              <a:cxnLst/>
              <a:rect l="l" t="t" r="r" b="b"/>
              <a:pathLst>
                <a:path w="2538095" h="932180">
                  <a:moveTo>
                    <a:pt x="0" y="783189"/>
                  </a:moveTo>
                  <a:lnTo>
                    <a:pt x="3720" y="158039"/>
                  </a:lnTo>
                  <a:lnTo>
                    <a:pt x="11131" y="109166"/>
                  </a:lnTo>
                  <a:lnTo>
                    <a:pt x="31921" y="65917"/>
                  </a:lnTo>
                  <a:lnTo>
                    <a:pt x="63928" y="31302"/>
                  </a:lnTo>
                  <a:lnTo>
                    <a:pt x="104991" y="8326"/>
                  </a:lnTo>
                  <a:lnTo>
                    <a:pt x="152948" y="0"/>
                  </a:lnTo>
                  <a:lnTo>
                    <a:pt x="2382174" y="0"/>
                  </a:lnTo>
                  <a:lnTo>
                    <a:pt x="2430783" y="8326"/>
                  </a:lnTo>
                  <a:lnTo>
                    <a:pt x="2473401" y="31302"/>
                  </a:lnTo>
                  <a:lnTo>
                    <a:pt x="2507266" y="65917"/>
                  </a:lnTo>
                  <a:lnTo>
                    <a:pt x="2529611" y="109166"/>
                  </a:lnTo>
                  <a:lnTo>
                    <a:pt x="2537674" y="158039"/>
                  </a:lnTo>
                  <a:lnTo>
                    <a:pt x="2537674" y="783189"/>
                  </a:lnTo>
                  <a:lnTo>
                    <a:pt x="2529611" y="831092"/>
                  </a:lnTo>
                  <a:lnTo>
                    <a:pt x="2507266" y="872029"/>
                  </a:lnTo>
                  <a:lnTo>
                    <a:pt x="2473401" y="903887"/>
                  </a:lnTo>
                  <a:lnTo>
                    <a:pt x="2430783" y="924551"/>
                  </a:lnTo>
                  <a:lnTo>
                    <a:pt x="2382174" y="931908"/>
                  </a:lnTo>
                  <a:lnTo>
                    <a:pt x="152948" y="931908"/>
                  </a:lnTo>
                  <a:lnTo>
                    <a:pt x="104604" y="924551"/>
                  </a:lnTo>
                  <a:lnTo>
                    <a:pt x="62618" y="903887"/>
                  </a:lnTo>
                  <a:lnTo>
                    <a:pt x="29510" y="872029"/>
                  </a:lnTo>
                  <a:lnTo>
                    <a:pt x="7797" y="831092"/>
                  </a:lnTo>
                  <a:lnTo>
                    <a:pt x="0" y="783189"/>
                  </a:lnTo>
                  <a:close/>
                </a:path>
              </a:pathLst>
            </a:custGeom>
            <a:ln w="1465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7534" y="8125406"/>
              <a:ext cx="5864225" cy="1948180"/>
            </a:xfrm>
            <a:custGeom>
              <a:avLst/>
              <a:gdLst/>
              <a:ahLst/>
              <a:cxnLst/>
              <a:rect l="l" t="t" r="r" b="b"/>
              <a:pathLst>
                <a:path w="5864225" h="1948179">
                  <a:moveTo>
                    <a:pt x="1761" y="1490536"/>
                  </a:moveTo>
                  <a:lnTo>
                    <a:pt x="0" y="452075"/>
                  </a:lnTo>
                  <a:lnTo>
                    <a:pt x="2363" y="405686"/>
                  </a:lnTo>
                  <a:lnTo>
                    <a:pt x="9297" y="360675"/>
                  </a:lnTo>
                  <a:lnTo>
                    <a:pt x="20569" y="317265"/>
                  </a:lnTo>
                  <a:lnTo>
                    <a:pt x="35945" y="275679"/>
                  </a:lnTo>
                  <a:lnTo>
                    <a:pt x="55193" y="236140"/>
                  </a:lnTo>
                  <a:lnTo>
                    <a:pt x="78078" y="198870"/>
                  </a:lnTo>
                  <a:lnTo>
                    <a:pt x="104367" y="164092"/>
                  </a:lnTo>
                  <a:lnTo>
                    <a:pt x="133828" y="132029"/>
                  </a:lnTo>
                  <a:lnTo>
                    <a:pt x="166226" y="102904"/>
                  </a:lnTo>
                  <a:lnTo>
                    <a:pt x="201329" y="76940"/>
                  </a:lnTo>
                  <a:lnTo>
                    <a:pt x="238903" y="54358"/>
                  </a:lnTo>
                  <a:lnTo>
                    <a:pt x="278714" y="35383"/>
                  </a:lnTo>
                  <a:lnTo>
                    <a:pt x="320531" y="20237"/>
                  </a:lnTo>
                  <a:lnTo>
                    <a:pt x="364118" y="9142"/>
                  </a:lnTo>
                  <a:lnTo>
                    <a:pt x="409243" y="2322"/>
                  </a:lnTo>
                  <a:lnTo>
                    <a:pt x="455672" y="0"/>
                  </a:lnTo>
                  <a:lnTo>
                    <a:pt x="5411545" y="0"/>
                  </a:lnTo>
                  <a:lnTo>
                    <a:pt x="5460981" y="2640"/>
                  </a:lnTo>
                  <a:lnTo>
                    <a:pt x="5508834" y="10380"/>
                  </a:lnTo>
                  <a:lnTo>
                    <a:pt x="5554833" y="22949"/>
                  </a:lnTo>
                  <a:lnTo>
                    <a:pt x="5598708" y="40078"/>
                  </a:lnTo>
                  <a:lnTo>
                    <a:pt x="5640187" y="61496"/>
                  </a:lnTo>
                  <a:lnTo>
                    <a:pt x="5679000" y="86932"/>
                  </a:lnTo>
                  <a:lnTo>
                    <a:pt x="5714876" y="116116"/>
                  </a:lnTo>
                  <a:lnTo>
                    <a:pt x="5747546" y="148778"/>
                  </a:lnTo>
                  <a:lnTo>
                    <a:pt x="5776737" y="184647"/>
                  </a:lnTo>
                  <a:lnTo>
                    <a:pt x="5802180" y="223453"/>
                  </a:lnTo>
                  <a:lnTo>
                    <a:pt x="5823604" y="264926"/>
                  </a:lnTo>
                  <a:lnTo>
                    <a:pt x="5840738" y="308795"/>
                  </a:lnTo>
                  <a:lnTo>
                    <a:pt x="5853312" y="354790"/>
                  </a:lnTo>
                  <a:lnTo>
                    <a:pt x="5861055" y="402640"/>
                  </a:lnTo>
                  <a:lnTo>
                    <a:pt x="5863696" y="452075"/>
                  </a:lnTo>
                  <a:lnTo>
                    <a:pt x="5863696" y="1490536"/>
                  </a:lnTo>
                  <a:lnTo>
                    <a:pt x="5861372" y="1536981"/>
                  </a:lnTo>
                  <a:lnTo>
                    <a:pt x="5854550" y="1582150"/>
                  </a:lnTo>
                  <a:lnTo>
                    <a:pt x="5843451" y="1625805"/>
                  </a:lnTo>
                  <a:lnTo>
                    <a:pt x="5828300" y="1667709"/>
                  </a:lnTo>
                  <a:lnTo>
                    <a:pt x="5809320" y="1707625"/>
                  </a:lnTo>
                  <a:lnTo>
                    <a:pt x="5786732" y="1745315"/>
                  </a:lnTo>
                  <a:lnTo>
                    <a:pt x="5760761" y="1780542"/>
                  </a:lnTo>
                  <a:lnTo>
                    <a:pt x="5731629" y="1813069"/>
                  </a:lnTo>
                  <a:lnTo>
                    <a:pt x="5699559" y="1842657"/>
                  </a:lnTo>
                  <a:lnTo>
                    <a:pt x="5664774" y="1869071"/>
                  </a:lnTo>
                  <a:lnTo>
                    <a:pt x="5627498" y="1892072"/>
                  </a:lnTo>
                  <a:lnTo>
                    <a:pt x="5587953" y="1911424"/>
                  </a:lnTo>
                  <a:lnTo>
                    <a:pt x="5546362" y="1926888"/>
                  </a:lnTo>
                  <a:lnTo>
                    <a:pt x="5502949" y="1938228"/>
                  </a:lnTo>
                  <a:lnTo>
                    <a:pt x="5457935" y="1945206"/>
                  </a:lnTo>
                  <a:lnTo>
                    <a:pt x="5411545" y="1947584"/>
                  </a:lnTo>
                  <a:lnTo>
                    <a:pt x="455672" y="1947584"/>
                  </a:lnTo>
                  <a:lnTo>
                    <a:pt x="409263" y="1945206"/>
                  </a:lnTo>
                  <a:lnTo>
                    <a:pt x="364194" y="1938228"/>
                  </a:lnTo>
                  <a:lnTo>
                    <a:pt x="320693" y="1926888"/>
                  </a:lnTo>
                  <a:lnTo>
                    <a:pt x="278990" y="1911424"/>
                  </a:lnTo>
                  <a:lnTo>
                    <a:pt x="239311" y="1892072"/>
                  </a:lnTo>
                  <a:lnTo>
                    <a:pt x="201886" y="1869071"/>
                  </a:lnTo>
                  <a:lnTo>
                    <a:pt x="166943" y="1842657"/>
                  </a:lnTo>
                  <a:lnTo>
                    <a:pt x="134709" y="1813069"/>
                  </a:lnTo>
                  <a:lnTo>
                    <a:pt x="105412" y="1780542"/>
                  </a:lnTo>
                  <a:lnTo>
                    <a:pt x="79282" y="1745315"/>
                  </a:lnTo>
                  <a:lnTo>
                    <a:pt x="56546" y="1707625"/>
                  </a:lnTo>
                  <a:lnTo>
                    <a:pt x="37432" y="1667709"/>
                  </a:lnTo>
                  <a:lnTo>
                    <a:pt x="22168" y="1625805"/>
                  </a:lnTo>
                  <a:lnTo>
                    <a:pt x="10983" y="1582150"/>
                  </a:lnTo>
                  <a:lnTo>
                    <a:pt x="4105" y="1536981"/>
                  </a:lnTo>
                  <a:lnTo>
                    <a:pt x="1761" y="1490536"/>
                  </a:lnTo>
                  <a:close/>
                </a:path>
              </a:pathLst>
            </a:custGeom>
            <a:ln w="146592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355827" y="8125406"/>
              <a:ext cx="5874385" cy="1948180"/>
            </a:xfrm>
            <a:custGeom>
              <a:avLst/>
              <a:gdLst/>
              <a:ahLst/>
              <a:cxnLst/>
              <a:rect l="l" t="t" r="r" b="b"/>
              <a:pathLst>
                <a:path w="5874384" h="1948179">
                  <a:moveTo>
                    <a:pt x="5416484" y="0"/>
                  </a:moveTo>
                  <a:lnTo>
                    <a:pt x="457960" y="0"/>
                  </a:lnTo>
                  <a:lnTo>
                    <a:pt x="411505" y="2322"/>
                  </a:lnTo>
                  <a:lnTo>
                    <a:pt x="366308" y="9142"/>
                  </a:lnTo>
                  <a:lnTo>
                    <a:pt x="322608" y="20237"/>
                  </a:lnTo>
                  <a:lnTo>
                    <a:pt x="280645" y="35383"/>
                  </a:lnTo>
                  <a:lnTo>
                    <a:pt x="240660" y="54358"/>
                  </a:lnTo>
                  <a:lnTo>
                    <a:pt x="202893" y="76940"/>
                  </a:lnTo>
                  <a:lnTo>
                    <a:pt x="167584" y="102904"/>
                  </a:lnTo>
                  <a:lnTo>
                    <a:pt x="134972" y="132029"/>
                  </a:lnTo>
                  <a:lnTo>
                    <a:pt x="105298" y="164092"/>
                  </a:lnTo>
                  <a:lnTo>
                    <a:pt x="78802" y="198870"/>
                  </a:lnTo>
                  <a:lnTo>
                    <a:pt x="55724" y="236140"/>
                  </a:lnTo>
                  <a:lnTo>
                    <a:pt x="36303" y="275680"/>
                  </a:lnTo>
                  <a:lnTo>
                    <a:pt x="20780" y="317266"/>
                  </a:lnTo>
                  <a:lnTo>
                    <a:pt x="9395" y="360676"/>
                  </a:lnTo>
                  <a:lnTo>
                    <a:pt x="2388" y="405687"/>
                  </a:lnTo>
                  <a:lnTo>
                    <a:pt x="0" y="452076"/>
                  </a:lnTo>
                  <a:lnTo>
                    <a:pt x="4050" y="1490536"/>
                  </a:lnTo>
                  <a:lnTo>
                    <a:pt x="6393" y="1536981"/>
                  </a:lnTo>
                  <a:lnTo>
                    <a:pt x="13272" y="1582150"/>
                  </a:lnTo>
                  <a:lnTo>
                    <a:pt x="24457" y="1625805"/>
                  </a:lnTo>
                  <a:lnTo>
                    <a:pt x="39720" y="1667709"/>
                  </a:lnTo>
                  <a:lnTo>
                    <a:pt x="58834" y="1707625"/>
                  </a:lnTo>
                  <a:lnTo>
                    <a:pt x="81571" y="1745315"/>
                  </a:lnTo>
                  <a:lnTo>
                    <a:pt x="107701" y="1780542"/>
                  </a:lnTo>
                  <a:lnTo>
                    <a:pt x="136997" y="1813069"/>
                  </a:lnTo>
                  <a:lnTo>
                    <a:pt x="169231" y="1842657"/>
                  </a:lnTo>
                  <a:lnTo>
                    <a:pt x="204175" y="1869071"/>
                  </a:lnTo>
                  <a:lnTo>
                    <a:pt x="241600" y="1892072"/>
                  </a:lnTo>
                  <a:lnTo>
                    <a:pt x="281278" y="1911424"/>
                  </a:lnTo>
                  <a:lnTo>
                    <a:pt x="322981" y="1926888"/>
                  </a:lnTo>
                  <a:lnTo>
                    <a:pt x="366482" y="1938228"/>
                  </a:lnTo>
                  <a:lnTo>
                    <a:pt x="411551" y="1945205"/>
                  </a:lnTo>
                  <a:lnTo>
                    <a:pt x="457960" y="1947584"/>
                  </a:lnTo>
                  <a:lnTo>
                    <a:pt x="5416484" y="1947584"/>
                  </a:lnTo>
                  <a:lnTo>
                    <a:pt x="5462935" y="1945205"/>
                  </a:lnTo>
                  <a:lnTo>
                    <a:pt x="5508123" y="1938228"/>
                  </a:lnTo>
                  <a:lnTo>
                    <a:pt x="5551809" y="1926888"/>
                  </a:lnTo>
                  <a:lnTo>
                    <a:pt x="5593754" y="1911424"/>
                  </a:lnTo>
                  <a:lnTo>
                    <a:pt x="5633717" y="1892072"/>
                  </a:lnTo>
                  <a:lnTo>
                    <a:pt x="5671461" y="1869071"/>
                  </a:lnTo>
                  <a:lnTo>
                    <a:pt x="5706745" y="1842657"/>
                  </a:lnTo>
                  <a:lnTo>
                    <a:pt x="5739331" y="1813069"/>
                  </a:lnTo>
                  <a:lnTo>
                    <a:pt x="5768980" y="1780542"/>
                  </a:lnTo>
                  <a:lnTo>
                    <a:pt x="5795451" y="1745315"/>
                  </a:lnTo>
                  <a:lnTo>
                    <a:pt x="5818506" y="1707625"/>
                  </a:lnTo>
                  <a:lnTo>
                    <a:pt x="5837906" y="1667709"/>
                  </a:lnTo>
                  <a:lnTo>
                    <a:pt x="5853411" y="1625805"/>
                  </a:lnTo>
                  <a:lnTo>
                    <a:pt x="5864782" y="1582150"/>
                  </a:lnTo>
                  <a:lnTo>
                    <a:pt x="5871780" y="1536981"/>
                  </a:lnTo>
                  <a:lnTo>
                    <a:pt x="5874166" y="1490536"/>
                  </a:lnTo>
                  <a:lnTo>
                    <a:pt x="5874166" y="452076"/>
                  </a:lnTo>
                  <a:lnTo>
                    <a:pt x="5871780" y="405687"/>
                  </a:lnTo>
                  <a:lnTo>
                    <a:pt x="5864782" y="360676"/>
                  </a:lnTo>
                  <a:lnTo>
                    <a:pt x="5853411" y="317266"/>
                  </a:lnTo>
                  <a:lnTo>
                    <a:pt x="5837906" y="275680"/>
                  </a:lnTo>
                  <a:lnTo>
                    <a:pt x="5818506" y="236140"/>
                  </a:lnTo>
                  <a:lnTo>
                    <a:pt x="5795451" y="198870"/>
                  </a:lnTo>
                  <a:lnTo>
                    <a:pt x="5768980" y="164092"/>
                  </a:lnTo>
                  <a:lnTo>
                    <a:pt x="5739331" y="132029"/>
                  </a:lnTo>
                  <a:lnTo>
                    <a:pt x="5706745" y="102904"/>
                  </a:lnTo>
                  <a:lnTo>
                    <a:pt x="5671461" y="76940"/>
                  </a:lnTo>
                  <a:lnTo>
                    <a:pt x="5633717" y="54358"/>
                  </a:lnTo>
                  <a:lnTo>
                    <a:pt x="5593754" y="35383"/>
                  </a:lnTo>
                  <a:lnTo>
                    <a:pt x="5551809" y="20237"/>
                  </a:lnTo>
                  <a:lnTo>
                    <a:pt x="5508123" y="9142"/>
                  </a:lnTo>
                  <a:lnTo>
                    <a:pt x="5462935" y="2322"/>
                  </a:lnTo>
                  <a:lnTo>
                    <a:pt x="5416484" y="0"/>
                  </a:lnTo>
                  <a:close/>
                </a:path>
              </a:pathLst>
            </a:custGeom>
            <a:solidFill>
              <a:srgbClr val="78AA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650712" y="8110484"/>
            <a:ext cx="5412105" cy="185483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72745" marR="5080" indent="-360680">
              <a:lnSpc>
                <a:spcPct val="115799"/>
              </a:lnSpc>
              <a:spcBef>
                <a:spcPts val="170"/>
              </a:spcBef>
            </a:pPr>
            <a:r>
              <a:rPr sz="2700" spc="5" dirty="0">
                <a:solidFill>
                  <a:srgbClr val="FFFFFF"/>
                </a:solidFill>
                <a:latin typeface="Courier New"/>
                <a:cs typeface="Courier New"/>
              </a:rPr>
              <a:t>output$stats &lt;- </a:t>
            </a:r>
            <a:r>
              <a:rPr sz="2700" spc="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50" spc="-5" dirty="0">
                <a:solidFill>
                  <a:srgbClr val="FFFFFF"/>
                </a:solidFill>
                <a:latin typeface="Courier New"/>
                <a:cs typeface="Courier New"/>
              </a:rPr>
              <a:t>renderPrint({ </a:t>
            </a:r>
            <a:r>
              <a:rPr sz="25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50" spc="-5" dirty="0">
                <a:solidFill>
                  <a:srgbClr val="FFFFFF"/>
                </a:solidFill>
                <a:latin typeface="Courier New"/>
                <a:cs typeface="Courier New"/>
              </a:rPr>
              <a:t>summary(rnorm(input$num))</a:t>
            </a:r>
            <a:endParaRPr sz="2550">
              <a:latin typeface="Courier New"/>
              <a:cs typeface="Courier New"/>
            </a:endParaRPr>
          </a:p>
          <a:p>
            <a:pPr marL="341630">
              <a:lnSpc>
                <a:spcPct val="100000"/>
              </a:lnSpc>
              <a:spcBef>
                <a:spcPts val="400"/>
              </a:spcBef>
            </a:pPr>
            <a:r>
              <a:rPr sz="2550" dirty="0">
                <a:solidFill>
                  <a:srgbClr val="FFFFFF"/>
                </a:solidFill>
                <a:latin typeface="Courier New"/>
                <a:cs typeface="Courier New"/>
              </a:rPr>
              <a:t>})</a:t>
            </a:r>
            <a:endParaRPr sz="2550"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361201" y="8125407"/>
            <a:ext cx="5869305" cy="1948180"/>
          </a:xfrm>
          <a:custGeom>
            <a:avLst/>
            <a:gdLst/>
            <a:ahLst/>
            <a:cxnLst/>
            <a:rect l="l" t="t" r="r" b="b"/>
            <a:pathLst>
              <a:path w="5869305" h="1948179">
                <a:moveTo>
                  <a:pt x="0" y="1490536"/>
                </a:moveTo>
                <a:lnTo>
                  <a:pt x="5096" y="452075"/>
                </a:lnTo>
                <a:lnTo>
                  <a:pt x="7695" y="402640"/>
                </a:lnTo>
                <a:lnTo>
                  <a:pt x="15318" y="354790"/>
                </a:lnTo>
                <a:lnTo>
                  <a:pt x="27707" y="308795"/>
                </a:lnTo>
                <a:lnTo>
                  <a:pt x="44603" y="264926"/>
                </a:lnTo>
                <a:lnTo>
                  <a:pt x="65747" y="223453"/>
                </a:lnTo>
                <a:lnTo>
                  <a:pt x="90881" y="184647"/>
                </a:lnTo>
                <a:lnTo>
                  <a:pt x="119745" y="148778"/>
                </a:lnTo>
                <a:lnTo>
                  <a:pt x="152081" y="116116"/>
                </a:lnTo>
                <a:lnTo>
                  <a:pt x="187631" y="86932"/>
                </a:lnTo>
                <a:lnTo>
                  <a:pt x="226134" y="61496"/>
                </a:lnTo>
                <a:lnTo>
                  <a:pt x="267334" y="40078"/>
                </a:lnTo>
                <a:lnTo>
                  <a:pt x="310970" y="22949"/>
                </a:lnTo>
                <a:lnTo>
                  <a:pt x="356784" y="10380"/>
                </a:lnTo>
                <a:lnTo>
                  <a:pt x="404517" y="2640"/>
                </a:lnTo>
                <a:lnTo>
                  <a:pt x="453911" y="0"/>
                </a:lnTo>
                <a:lnTo>
                  <a:pt x="5409783" y="0"/>
                </a:lnTo>
                <a:lnTo>
                  <a:pt x="5456251" y="2322"/>
                </a:lnTo>
                <a:lnTo>
                  <a:pt x="5501482" y="9142"/>
                </a:lnTo>
                <a:lnTo>
                  <a:pt x="5545233" y="20237"/>
                </a:lnTo>
                <a:lnTo>
                  <a:pt x="5587263" y="35383"/>
                </a:lnTo>
                <a:lnTo>
                  <a:pt x="5627327" y="54358"/>
                </a:lnTo>
                <a:lnTo>
                  <a:pt x="5665183" y="76940"/>
                </a:lnTo>
                <a:lnTo>
                  <a:pt x="5700587" y="102904"/>
                </a:lnTo>
                <a:lnTo>
                  <a:pt x="5733296" y="132029"/>
                </a:lnTo>
                <a:lnTo>
                  <a:pt x="5763068" y="164092"/>
                </a:lnTo>
                <a:lnTo>
                  <a:pt x="5789659" y="198870"/>
                </a:lnTo>
                <a:lnTo>
                  <a:pt x="5812826" y="236140"/>
                </a:lnTo>
                <a:lnTo>
                  <a:pt x="5832325" y="275679"/>
                </a:lnTo>
                <a:lnTo>
                  <a:pt x="5847915" y="317265"/>
                </a:lnTo>
                <a:lnTo>
                  <a:pt x="5859352" y="360675"/>
                </a:lnTo>
                <a:lnTo>
                  <a:pt x="5866392" y="405686"/>
                </a:lnTo>
                <a:lnTo>
                  <a:pt x="5868793" y="452075"/>
                </a:lnTo>
                <a:lnTo>
                  <a:pt x="5868793" y="1490536"/>
                </a:lnTo>
                <a:lnTo>
                  <a:pt x="5866392" y="1536981"/>
                </a:lnTo>
                <a:lnTo>
                  <a:pt x="5859352" y="1582150"/>
                </a:lnTo>
                <a:lnTo>
                  <a:pt x="5847915" y="1625805"/>
                </a:lnTo>
                <a:lnTo>
                  <a:pt x="5832325" y="1667709"/>
                </a:lnTo>
                <a:lnTo>
                  <a:pt x="5812826" y="1707625"/>
                </a:lnTo>
                <a:lnTo>
                  <a:pt x="5789659" y="1745315"/>
                </a:lnTo>
                <a:lnTo>
                  <a:pt x="5763068" y="1780542"/>
                </a:lnTo>
                <a:lnTo>
                  <a:pt x="5733296" y="1813069"/>
                </a:lnTo>
                <a:lnTo>
                  <a:pt x="5700587" y="1842657"/>
                </a:lnTo>
                <a:lnTo>
                  <a:pt x="5665183" y="1869071"/>
                </a:lnTo>
                <a:lnTo>
                  <a:pt x="5627327" y="1892072"/>
                </a:lnTo>
                <a:lnTo>
                  <a:pt x="5587263" y="1911424"/>
                </a:lnTo>
                <a:lnTo>
                  <a:pt x="5545233" y="1926888"/>
                </a:lnTo>
                <a:lnTo>
                  <a:pt x="5501482" y="1938228"/>
                </a:lnTo>
                <a:lnTo>
                  <a:pt x="5456251" y="1945206"/>
                </a:lnTo>
                <a:lnTo>
                  <a:pt x="5409783" y="1947584"/>
                </a:lnTo>
                <a:lnTo>
                  <a:pt x="453911" y="1947584"/>
                </a:lnTo>
                <a:lnTo>
                  <a:pt x="407501" y="1945206"/>
                </a:lnTo>
                <a:lnTo>
                  <a:pt x="362432" y="1938228"/>
                </a:lnTo>
                <a:lnTo>
                  <a:pt x="318931" y="1926888"/>
                </a:lnTo>
                <a:lnTo>
                  <a:pt x="277228" y="1911424"/>
                </a:lnTo>
                <a:lnTo>
                  <a:pt x="237550" y="1892072"/>
                </a:lnTo>
                <a:lnTo>
                  <a:pt x="200125" y="1869071"/>
                </a:lnTo>
                <a:lnTo>
                  <a:pt x="165181" y="1842657"/>
                </a:lnTo>
                <a:lnTo>
                  <a:pt x="132947" y="1813069"/>
                </a:lnTo>
                <a:lnTo>
                  <a:pt x="103651" y="1780542"/>
                </a:lnTo>
                <a:lnTo>
                  <a:pt x="77520" y="1745315"/>
                </a:lnTo>
                <a:lnTo>
                  <a:pt x="54784" y="1707625"/>
                </a:lnTo>
                <a:lnTo>
                  <a:pt x="35670" y="1667709"/>
                </a:lnTo>
                <a:lnTo>
                  <a:pt x="20406" y="1625805"/>
                </a:lnTo>
                <a:lnTo>
                  <a:pt x="9221" y="1582150"/>
                </a:lnTo>
                <a:lnTo>
                  <a:pt x="2343" y="1536981"/>
                </a:lnTo>
                <a:lnTo>
                  <a:pt x="0" y="1490536"/>
                </a:lnTo>
                <a:close/>
              </a:path>
            </a:pathLst>
          </a:custGeom>
          <a:ln w="146592">
            <a:solidFill>
              <a:srgbClr val="5358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59300" y="973792"/>
            <a:ext cx="6973609" cy="1821934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75036" y="0"/>
            <a:ext cx="8429062" cy="1130855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844298" y="670136"/>
            <a:ext cx="2538095" cy="7550150"/>
            <a:chOff x="4844298" y="670136"/>
            <a:chExt cx="2538095" cy="7550150"/>
          </a:xfrm>
        </p:grpSpPr>
        <p:sp>
          <p:nvSpPr>
            <p:cNvPr id="4" name="object 4"/>
            <p:cNvSpPr/>
            <p:nvPr/>
          </p:nvSpPr>
          <p:spPr>
            <a:xfrm>
              <a:off x="6900313" y="1570632"/>
              <a:ext cx="0" cy="6628130"/>
            </a:xfrm>
            <a:custGeom>
              <a:avLst/>
              <a:gdLst/>
              <a:ahLst/>
              <a:cxnLst/>
              <a:rect l="l" t="t" r="r" b="b"/>
              <a:pathLst>
                <a:path h="6628130">
                  <a:moveTo>
                    <a:pt x="0" y="6628070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658067" y="1706988"/>
              <a:ext cx="474345" cy="6355715"/>
            </a:xfrm>
            <a:custGeom>
              <a:avLst/>
              <a:gdLst/>
              <a:ahLst/>
              <a:cxnLst/>
              <a:rect l="l" t="t" r="r" b="b"/>
              <a:pathLst>
                <a:path w="474345" h="6355715">
                  <a:moveTo>
                    <a:pt x="357425" y="429071"/>
                  </a:moveTo>
                  <a:lnTo>
                    <a:pt x="116595" y="429071"/>
                  </a:lnTo>
                  <a:lnTo>
                    <a:pt x="116595" y="6355592"/>
                  </a:lnTo>
                  <a:lnTo>
                    <a:pt x="357425" y="6355592"/>
                  </a:lnTo>
                  <a:lnTo>
                    <a:pt x="357425" y="429071"/>
                  </a:lnTo>
                  <a:close/>
                </a:path>
                <a:path w="474345" h="6355715">
                  <a:moveTo>
                    <a:pt x="237149" y="0"/>
                  </a:moveTo>
                  <a:lnTo>
                    <a:pt x="0" y="429071"/>
                  </a:lnTo>
                  <a:lnTo>
                    <a:pt x="474298" y="429071"/>
                  </a:lnTo>
                  <a:lnTo>
                    <a:pt x="237149" y="0"/>
                  </a:lnTo>
                  <a:close/>
                </a:path>
              </a:pathLst>
            </a:custGeom>
            <a:solidFill>
              <a:srgbClr val="53585F">
                <a:alpha val="68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29681" y="1570632"/>
              <a:ext cx="0" cy="6628130"/>
            </a:xfrm>
            <a:custGeom>
              <a:avLst/>
              <a:gdLst/>
              <a:ahLst/>
              <a:cxnLst/>
              <a:rect l="l" t="t" r="r" b="b"/>
              <a:pathLst>
                <a:path h="6628130">
                  <a:moveTo>
                    <a:pt x="0" y="6628070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94292" y="1706988"/>
              <a:ext cx="474345" cy="6355715"/>
            </a:xfrm>
            <a:custGeom>
              <a:avLst/>
              <a:gdLst/>
              <a:ahLst/>
              <a:cxnLst/>
              <a:rect l="l" t="t" r="r" b="b"/>
              <a:pathLst>
                <a:path w="474345" h="6355715">
                  <a:moveTo>
                    <a:pt x="361038" y="429071"/>
                  </a:moveTo>
                  <a:lnTo>
                    <a:pt x="109736" y="429071"/>
                  </a:lnTo>
                  <a:lnTo>
                    <a:pt x="109736" y="6355592"/>
                  </a:lnTo>
                  <a:lnTo>
                    <a:pt x="361038" y="6355592"/>
                  </a:lnTo>
                  <a:lnTo>
                    <a:pt x="361038" y="429071"/>
                  </a:lnTo>
                  <a:close/>
                </a:path>
                <a:path w="474345" h="6355715">
                  <a:moveTo>
                    <a:pt x="237149" y="0"/>
                  </a:moveTo>
                  <a:lnTo>
                    <a:pt x="0" y="429071"/>
                  </a:lnTo>
                  <a:lnTo>
                    <a:pt x="474298" y="429071"/>
                  </a:lnTo>
                  <a:lnTo>
                    <a:pt x="237149" y="0"/>
                  </a:lnTo>
                  <a:close/>
                </a:path>
              </a:pathLst>
            </a:custGeom>
            <a:solidFill>
              <a:srgbClr val="53585F">
                <a:alpha val="68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44298" y="670136"/>
              <a:ext cx="2538095" cy="932180"/>
            </a:xfrm>
            <a:custGeom>
              <a:avLst/>
              <a:gdLst/>
              <a:ahLst/>
              <a:cxnLst/>
              <a:rect l="l" t="t" r="r" b="b"/>
              <a:pathLst>
                <a:path w="2538095" h="932180">
                  <a:moveTo>
                    <a:pt x="2382174" y="0"/>
                  </a:moveTo>
                  <a:lnTo>
                    <a:pt x="152948" y="0"/>
                  </a:lnTo>
                  <a:lnTo>
                    <a:pt x="104991" y="8326"/>
                  </a:lnTo>
                  <a:lnTo>
                    <a:pt x="63929" y="31302"/>
                  </a:lnTo>
                  <a:lnTo>
                    <a:pt x="31921" y="65917"/>
                  </a:lnTo>
                  <a:lnTo>
                    <a:pt x="11131" y="109165"/>
                  </a:lnTo>
                  <a:lnTo>
                    <a:pt x="3721" y="158037"/>
                  </a:lnTo>
                  <a:lnTo>
                    <a:pt x="0" y="783189"/>
                  </a:lnTo>
                  <a:lnTo>
                    <a:pt x="7797" y="831093"/>
                  </a:lnTo>
                  <a:lnTo>
                    <a:pt x="29510" y="872030"/>
                  </a:lnTo>
                  <a:lnTo>
                    <a:pt x="62619" y="903887"/>
                  </a:lnTo>
                  <a:lnTo>
                    <a:pt x="104604" y="924551"/>
                  </a:lnTo>
                  <a:lnTo>
                    <a:pt x="152948" y="931908"/>
                  </a:lnTo>
                  <a:lnTo>
                    <a:pt x="2382174" y="931908"/>
                  </a:lnTo>
                  <a:lnTo>
                    <a:pt x="2430783" y="924551"/>
                  </a:lnTo>
                  <a:lnTo>
                    <a:pt x="2473402" y="903887"/>
                  </a:lnTo>
                  <a:lnTo>
                    <a:pt x="2507266" y="872030"/>
                  </a:lnTo>
                  <a:lnTo>
                    <a:pt x="2529612" y="831093"/>
                  </a:lnTo>
                  <a:lnTo>
                    <a:pt x="2537675" y="783189"/>
                  </a:lnTo>
                  <a:lnTo>
                    <a:pt x="2537675" y="158037"/>
                  </a:lnTo>
                  <a:lnTo>
                    <a:pt x="2529612" y="109165"/>
                  </a:lnTo>
                  <a:lnTo>
                    <a:pt x="2507266" y="65917"/>
                  </a:lnTo>
                  <a:lnTo>
                    <a:pt x="2473402" y="31302"/>
                  </a:lnTo>
                  <a:lnTo>
                    <a:pt x="2430783" y="8326"/>
                  </a:lnTo>
                  <a:lnTo>
                    <a:pt x="2382174" y="0"/>
                  </a:lnTo>
                  <a:close/>
                </a:path>
              </a:pathLst>
            </a:custGeom>
            <a:solidFill>
              <a:srgbClr val="008F00">
                <a:alpha val="68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11655" y="2774784"/>
            <a:ext cx="6868900" cy="8062581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052947" y="873136"/>
            <a:ext cx="211836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u="none" dirty="0">
                <a:solidFill>
                  <a:srgbClr val="FFFFFF"/>
                </a:solidFill>
                <a:latin typeface="Courier New"/>
                <a:cs typeface="Courier New"/>
              </a:rPr>
              <a:t>input$num</a:t>
            </a:r>
            <a:endParaRPr sz="305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7534" y="8125407"/>
            <a:ext cx="5864225" cy="1948180"/>
          </a:xfrm>
          <a:custGeom>
            <a:avLst/>
            <a:gdLst/>
            <a:ahLst/>
            <a:cxnLst/>
            <a:rect l="l" t="t" r="r" b="b"/>
            <a:pathLst>
              <a:path w="5864225" h="1948179">
                <a:moveTo>
                  <a:pt x="5412870" y="0"/>
                </a:moveTo>
                <a:lnTo>
                  <a:pt x="454348" y="0"/>
                </a:lnTo>
                <a:lnTo>
                  <a:pt x="407934" y="2322"/>
                </a:lnTo>
                <a:lnTo>
                  <a:pt x="362851" y="9142"/>
                </a:lnTo>
                <a:lnTo>
                  <a:pt x="319329" y="20237"/>
                </a:lnTo>
                <a:lnTo>
                  <a:pt x="277597" y="35383"/>
                </a:lnTo>
                <a:lnTo>
                  <a:pt x="237886" y="54358"/>
                </a:lnTo>
                <a:lnTo>
                  <a:pt x="200424" y="76940"/>
                </a:lnTo>
                <a:lnTo>
                  <a:pt x="165441" y="102904"/>
                </a:lnTo>
                <a:lnTo>
                  <a:pt x="133166" y="132029"/>
                </a:lnTo>
                <a:lnTo>
                  <a:pt x="103829" y="164092"/>
                </a:lnTo>
                <a:lnTo>
                  <a:pt x="77659" y="198870"/>
                </a:lnTo>
                <a:lnTo>
                  <a:pt x="54886" y="236140"/>
                </a:lnTo>
                <a:lnTo>
                  <a:pt x="35738" y="275680"/>
                </a:lnTo>
                <a:lnTo>
                  <a:pt x="20447" y="317266"/>
                </a:lnTo>
                <a:lnTo>
                  <a:pt x="9240" y="360676"/>
                </a:lnTo>
                <a:lnTo>
                  <a:pt x="2348" y="405687"/>
                </a:lnTo>
                <a:lnTo>
                  <a:pt x="0" y="452076"/>
                </a:lnTo>
                <a:lnTo>
                  <a:pt x="437" y="1490536"/>
                </a:lnTo>
                <a:lnTo>
                  <a:pt x="2780" y="1536981"/>
                </a:lnTo>
                <a:lnTo>
                  <a:pt x="9659" y="1582150"/>
                </a:lnTo>
                <a:lnTo>
                  <a:pt x="20844" y="1625805"/>
                </a:lnTo>
                <a:lnTo>
                  <a:pt x="36108" y="1667709"/>
                </a:lnTo>
                <a:lnTo>
                  <a:pt x="55222" y="1707625"/>
                </a:lnTo>
                <a:lnTo>
                  <a:pt x="77958" y="1745315"/>
                </a:lnTo>
                <a:lnTo>
                  <a:pt x="104088" y="1780542"/>
                </a:lnTo>
                <a:lnTo>
                  <a:pt x="133385" y="1813069"/>
                </a:lnTo>
                <a:lnTo>
                  <a:pt x="165619" y="1842657"/>
                </a:lnTo>
                <a:lnTo>
                  <a:pt x="200562" y="1869071"/>
                </a:lnTo>
                <a:lnTo>
                  <a:pt x="237987" y="1892072"/>
                </a:lnTo>
                <a:lnTo>
                  <a:pt x="277666" y="1911424"/>
                </a:lnTo>
                <a:lnTo>
                  <a:pt x="319369" y="1926888"/>
                </a:lnTo>
                <a:lnTo>
                  <a:pt x="362869" y="1938228"/>
                </a:lnTo>
                <a:lnTo>
                  <a:pt x="407938" y="1945205"/>
                </a:lnTo>
                <a:lnTo>
                  <a:pt x="454348" y="1947584"/>
                </a:lnTo>
                <a:lnTo>
                  <a:pt x="5412870" y="1947584"/>
                </a:lnTo>
                <a:lnTo>
                  <a:pt x="5459245" y="1945205"/>
                </a:lnTo>
                <a:lnTo>
                  <a:pt x="5504216" y="1938228"/>
                </a:lnTo>
                <a:lnTo>
                  <a:pt x="5547565" y="1926888"/>
                </a:lnTo>
                <a:lnTo>
                  <a:pt x="5589071" y="1911424"/>
                </a:lnTo>
                <a:lnTo>
                  <a:pt x="5628515" y="1892072"/>
                </a:lnTo>
                <a:lnTo>
                  <a:pt x="5665680" y="1869071"/>
                </a:lnTo>
                <a:lnTo>
                  <a:pt x="5700344" y="1842657"/>
                </a:lnTo>
                <a:lnTo>
                  <a:pt x="5732291" y="1813069"/>
                </a:lnTo>
                <a:lnTo>
                  <a:pt x="5761299" y="1780542"/>
                </a:lnTo>
                <a:lnTo>
                  <a:pt x="5787151" y="1745315"/>
                </a:lnTo>
                <a:lnTo>
                  <a:pt x="5809626" y="1707625"/>
                </a:lnTo>
                <a:lnTo>
                  <a:pt x="5828507" y="1667709"/>
                </a:lnTo>
                <a:lnTo>
                  <a:pt x="5843573" y="1625805"/>
                </a:lnTo>
                <a:lnTo>
                  <a:pt x="5854606" y="1582150"/>
                </a:lnTo>
                <a:lnTo>
                  <a:pt x="5861386" y="1536981"/>
                </a:lnTo>
                <a:lnTo>
                  <a:pt x="5863695" y="1490536"/>
                </a:lnTo>
                <a:lnTo>
                  <a:pt x="5863695" y="452076"/>
                </a:lnTo>
                <a:lnTo>
                  <a:pt x="5861071" y="402640"/>
                </a:lnTo>
                <a:lnTo>
                  <a:pt x="5853376" y="354790"/>
                </a:lnTo>
                <a:lnTo>
                  <a:pt x="5840876" y="308795"/>
                </a:lnTo>
                <a:lnTo>
                  <a:pt x="5823836" y="264926"/>
                </a:lnTo>
                <a:lnTo>
                  <a:pt x="5802523" y="223454"/>
                </a:lnTo>
                <a:lnTo>
                  <a:pt x="5777203" y="184647"/>
                </a:lnTo>
                <a:lnTo>
                  <a:pt x="5748141" y="148778"/>
                </a:lnTo>
                <a:lnTo>
                  <a:pt x="5715604" y="116116"/>
                </a:lnTo>
                <a:lnTo>
                  <a:pt x="5679858" y="86932"/>
                </a:lnTo>
                <a:lnTo>
                  <a:pt x="5641168" y="61496"/>
                </a:lnTo>
                <a:lnTo>
                  <a:pt x="5599800" y="40078"/>
                </a:lnTo>
                <a:lnTo>
                  <a:pt x="5556020" y="22949"/>
                </a:lnTo>
                <a:lnTo>
                  <a:pt x="5510095" y="10380"/>
                </a:lnTo>
                <a:lnTo>
                  <a:pt x="5462289" y="2640"/>
                </a:lnTo>
                <a:lnTo>
                  <a:pt x="5412870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27527" y="8139903"/>
            <a:ext cx="5053965" cy="181927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2700" spc="5" dirty="0">
                <a:solidFill>
                  <a:srgbClr val="FFFFFF"/>
                </a:solidFill>
                <a:latin typeface="Courier New"/>
                <a:cs typeface="Courier New"/>
              </a:rPr>
              <a:t>output$hist</a:t>
            </a:r>
            <a:r>
              <a:rPr sz="27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700" spc="5" dirty="0">
                <a:solidFill>
                  <a:srgbClr val="FFFFFF"/>
                </a:solidFill>
                <a:latin typeface="Courier New"/>
                <a:cs typeface="Courier New"/>
              </a:rPr>
              <a:t>&lt;-</a:t>
            </a:r>
            <a:endParaRPr sz="2700">
              <a:latin typeface="Courier New"/>
              <a:cs typeface="Courier New"/>
            </a:endParaRPr>
          </a:p>
          <a:p>
            <a:pPr marL="755650" marR="5080" indent="-389890">
              <a:lnSpc>
                <a:spcPct val="113199"/>
              </a:lnSpc>
              <a:spcBef>
                <a:spcPts val="25"/>
              </a:spcBef>
            </a:pPr>
            <a:r>
              <a:rPr sz="2550" spc="-5" dirty="0">
                <a:solidFill>
                  <a:srgbClr val="FFFFFF"/>
                </a:solidFill>
                <a:latin typeface="Courier New"/>
                <a:cs typeface="Courier New"/>
              </a:rPr>
              <a:t>renderPlot({ </a:t>
            </a:r>
            <a:r>
              <a:rPr sz="25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50" spc="-5" dirty="0">
                <a:solidFill>
                  <a:srgbClr val="FFFFFF"/>
                </a:solidFill>
                <a:latin typeface="Courier New"/>
                <a:cs typeface="Courier New"/>
              </a:rPr>
              <a:t>hist(rnorm(input$num))</a:t>
            </a:r>
            <a:endParaRPr sz="2550">
              <a:latin typeface="Courier New"/>
              <a:cs typeface="Courier New"/>
            </a:endParaRPr>
          </a:p>
          <a:p>
            <a:pPr marL="361315">
              <a:lnSpc>
                <a:spcPct val="100000"/>
              </a:lnSpc>
              <a:spcBef>
                <a:spcPts val="400"/>
              </a:spcBef>
            </a:pPr>
            <a:r>
              <a:rPr sz="2550" dirty="0">
                <a:solidFill>
                  <a:srgbClr val="FFFFFF"/>
                </a:solidFill>
                <a:latin typeface="Courier New"/>
                <a:cs typeface="Courier New"/>
              </a:rPr>
              <a:t>})</a:t>
            </a:r>
            <a:endParaRPr sz="2550">
              <a:latin typeface="Courier New"/>
              <a:cs typeface="Courier New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4191" y="596791"/>
            <a:ext cx="12136120" cy="9549765"/>
            <a:chOff x="94191" y="596791"/>
            <a:chExt cx="12136120" cy="9549765"/>
          </a:xfrm>
        </p:grpSpPr>
        <p:sp>
          <p:nvSpPr>
            <p:cNvPr id="14" name="object 14"/>
            <p:cNvSpPr/>
            <p:nvPr/>
          </p:nvSpPr>
          <p:spPr>
            <a:xfrm>
              <a:off x="4844299" y="670134"/>
              <a:ext cx="2538095" cy="932180"/>
            </a:xfrm>
            <a:custGeom>
              <a:avLst/>
              <a:gdLst/>
              <a:ahLst/>
              <a:cxnLst/>
              <a:rect l="l" t="t" r="r" b="b"/>
              <a:pathLst>
                <a:path w="2538095" h="932180">
                  <a:moveTo>
                    <a:pt x="0" y="783189"/>
                  </a:moveTo>
                  <a:lnTo>
                    <a:pt x="3720" y="158039"/>
                  </a:lnTo>
                  <a:lnTo>
                    <a:pt x="11131" y="109166"/>
                  </a:lnTo>
                  <a:lnTo>
                    <a:pt x="31921" y="65917"/>
                  </a:lnTo>
                  <a:lnTo>
                    <a:pt x="63928" y="31302"/>
                  </a:lnTo>
                  <a:lnTo>
                    <a:pt x="104991" y="8326"/>
                  </a:lnTo>
                  <a:lnTo>
                    <a:pt x="152948" y="0"/>
                  </a:lnTo>
                  <a:lnTo>
                    <a:pt x="2382174" y="0"/>
                  </a:lnTo>
                  <a:lnTo>
                    <a:pt x="2430783" y="8326"/>
                  </a:lnTo>
                  <a:lnTo>
                    <a:pt x="2473401" y="31302"/>
                  </a:lnTo>
                  <a:lnTo>
                    <a:pt x="2507266" y="65917"/>
                  </a:lnTo>
                  <a:lnTo>
                    <a:pt x="2529611" y="109166"/>
                  </a:lnTo>
                  <a:lnTo>
                    <a:pt x="2537674" y="158039"/>
                  </a:lnTo>
                  <a:lnTo>
                    <a:pt x="2537674" y="783189"/>
                  </a:lnTo>
                  <a:lnTo>
                    <a:pt x="2529611" y="831092"/>
                  </a:lnTo>
                  <a:lnTo>
                    <a:pt x="2507266" y="872029"/>
                  </a:lnTo>
                  <a:lnTo>
                    <a:pt x="2473401" y="903887"/>
                  </a:lnTo>
                  <a:lnTo>
                    <a:pt x="2430783" y="924551"/>
                  </a:lnTo>
                  <a:lnTo>
                    <a:pt x="2382174" y="931908"/>
                  </a:lnTo>
                  <a:lnTo>
                    <a:pt x="152948" y="931908"/>
                  </a:lnTo>
                  <a:lnTo>
                    <a:pt x="104604" y="924551"/>
                  </a:lnTo>
                  <a:lnTo>
                    <a:pt x="62618" y="903887"/>
                  </a:lnTo>
                  <a:lnTo>
                    <a:pt x="29510" y="872029"/>
                  </a:lnTo>
                  <a:lnTo>
                    <a:pt x="7797" y="831092"/>
                  </a:lnTo>
                  <a:lnTo>
                    <a:pt x="0" y="783189"/>
                  </a:lnTo>
                  <a:close/>
                </a:path>
              </a:pathLst>
            </a:custGeom>
            <a:ln w="1465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7534" y="8125406"/>
              <a:ext cx="5864225" cy="1948180"/>
            </a:xfrm>
            <a:custGeom>
              <a:avLst/>
              <a:gdLst/>
              <a:ahLst/>
              <a:cxnLst/>
              <a:rect l="l" t="t" r="r" b="b"/>
              <a:pathLst>
                <a:path w="5864225" h="1948179">
                  <a:moveTo>
                    <a:pt x="1761" y="1490536"/>
                  </a:moveTo>
                  <a:lnTo>
                    <a:pt x="0" y="452075"/>
                  </a:lnTo>
                  <a:lnTo>
                    <a:pt x="2363" y="405686"/>
                  </a:lnTo>
                  <a:lnTo>
                    <a:pt x="9297" y="360675"/>
                  </a:lnTo>
                  <a:lnTo>
                    <a:pt x="20569" y="317265"/>
                  </a:lnTo>
                  <a:lnTo>
                    <a:pt x="35945" y="275679"/>
                  </a:lnTo>
                  <a:lnTo>
                    <a:pt x="55193" y="236140"/>
                  </a:lnTo>
                  <a:lnTo>
                    <a:pt x="78078" y="198870"/>
                  </a:lnTo>
                  <a:lnTo>
                    <a:pt x="104367" y="164092"/>
                  </a:lnTo>
                  <a:lnTo>
                    <a:pt x="133828" y="132029"/>
                  </a:lnTo>
                  <a:lnTo>
                    <a:pt x="166226" y="102904"/>
                  </a:lnTo>
                  <a:lnTo>
                    <a:pt x="201329" y="76940"/>
                  </a:lnTo>
                  <a:lnTo>
                    <a:pt x="238903" y="54358"/>
                  </a:lnTo>
                  <a:lnTo>
                    <a:pt x="278714" y="35383"/>
                  </a:lnTo>
                  <a:lnTo>
                    <a:pt x="320531" y="20237"/>
                  </a:lnTo>
                  <a:lnTo>
                    <a:pt x="364118" y="9142"/>
                  </a:lnTo>
                  <a:lnTo>
                    <a:pt x="409243" y="2322"/>
                  </a:lnTo>
                  <a:lnTo>
                    <a:pt x="455672" y="0"/>
                  </a:lnTo>
                  <a:lnTo>
                    <a:pt x="5411545" y="0"/>
                  </a:lnTo>
                  <a:lnTo>
                    <a:pt x="5460981" y="2640"/>
                  </a:lnTo>
                  <a:lnTo>
                    <a:pt x="5508834" y="10380"/>
                  </a:lnTo>
                  <a:lnTo>
                    <a:pt x="5554833" y="22949"/>
                  </a:lnTo>
                  <a:lnTo>
                    <a:pt x="5598708" y="40078"/>
                  </a:lnTo>
                  <a:lnTo>
                    <a:pt x="5640187" y="61496"/>
                  </a:lnTo>
                  <a:lnTo>
                    <a:pt x="5679000" y="86932"/>
                  </a:lnTo>
                  <a:lnTo>
                    <a:pt x="5714876" y="116116"/>
                  </a:lnTo>
                  <a:lnTo>
                    <a:pt x="5747546" y="148778"/>
                  </a:lnTo>
                  <a:lnTo>
                    <a:pt x="5776737" y="184647"/>
                  </a:lnTo>
                  <a:lnTo>
                    <a:pt x="5802180" y="223453"/>
                  </a:lnTo>
                  <a:lnTo>
                    <a:pt x="5823604" y="264926"/>
                  </a:lnTo>
                  <a:lnTo>
                    <a:pt x="5840738" y="308795"/>
                  </a:lnTo>
                  <a:lnTo>
                    <a:pt x="5853312" y="354790"/>
                  </a:lnTo>
                  <a:lnTo>
                    <a:pt x="5861055" y="402640"/>
                  </a:lnTo>
                  <a:lnTo>
                    <a:pt x="5863696" y="452075"/>
                  </a:lnTo>
                  <a:lnTo>
                    <a:pt x="5863696" y="1490536"/>
                  </a:lnTo>
                  <a:lnTo>
                    <a:pt x="5861372" y="1536981"/>
                  </a:lnTo>
                  <a:lnTo>
                    <a:pt x="5854550" y="1582150"/>
                  </a:lnTo>
                  <a:lnTo>
                    <a:pt x="5843451" y="1625805"/>
                  </a:lnTo>
                  <a:lnTo>
                    <a:pt x="5828300" y="1667709"/>
                  </a:lnTo>
                  <a:lnTo>
                    <a:pt x="5809320" y="1707625"/>
                  </a:lnTo>
                  <a:lnTo>
                    <a:pt x="5786732" y="1745315"/>
                  </a:lnTo>
                  <a:lnTo>
                    <a:pt x="5760761" y="1780542"/>
                  </a:lnTo>
                  <a:lnTo>
                    <a:pt x="5731629" y="1813069"/>
                  </a:lnTo>
                  <a:lnTo>
                    <a:pt x="5699559" y="1842657"/>
                  </a:lnTo>
                  <a:lnTo>
                    <a:pt x="5664774" y="1869071"/>
                  </a:lnTo>
                  <a:lnTo>
                    <a:pt x="5627498" y="1892072"/>
                  </a:lnTo>
                  <a:lnTo>
                    <a:pt x="5587953" y="1911424"/>
                  </a:lnTo>
                  <a:lnTo>
                    <a:pt x="5546362" y="1926888"/>
                  </a:lnTo>
                  <a:lnTo>
                    <a:pt x="5502949" y="1938228"/>
                  </a:lnTo>
                  <a:lnTo>
                    <a:pt x="5457935" y="1945206"/>
                  </a:lnTo>
                  <a:lnTo>
                    <a:pt x="5411545" y="1947584"/>
                  </a:lnTo>
                  <a:lnTo>
                    <a:pt x="455672" y="1947584"/>
                  </a:lnTo>
                  <a:lnTo>
                    <a:pt x="409263" y="1945206"/>
                  </a:lnTo>
                  <a:lnTo>
                    <a:pt x="364194" y="1938228"/>
                  </a:lnTo>
                  <a:lnTo>
                    <a:pt x="320693" y="1926888"/>
                  </a:lnTo>
                  <a:lnTo>
                    <a:pt x="278990" y="1911424"/>
                  </a:lnTo>
                  <a:lnTo>
                    <a:pt x="239311" y="1892072"/>
                  </a:lnTo>
                  <a:lnTo>
                    <a:pt x="201886" y="1869071"/>
                  </a:lnTo>
                  <a:lnTo>
                    <a:pt x="166943" y="1842657"/>
                  </a:lnTo>
                  <a:lnTo>
                    <a:pt x="134709" y="1813069"/>
                  </a:lnTo>
                  <a:lnTo>
                    <a:pt x="105412" y="1780542"/>
                  </a:lnTo>
                  <a:lnTo>
                    <a:pt x="79282" y="1745315"/>
                  </a:lnTo>
                  <a:lnTo>
                    <a:pt x="56546" y="1707625"/>
                  </a:lnTo>
                  <a:lnTo>
                    <a:pt x="37432" y="1667709"/>
                  </a:lnTo>
                  <a:lnTo>
                    <a:pt x="22168" y="1625805"/>
                  </a:lnTo>
                  <a:lnTo>
                    <a:pt x="10983" y="1582150"/>
                  </a:lnTo>
                  <a:lnTo>
                    <a:pt x="4105" y="1536981"/>
                  </a:lnTo>
                  <a:lnTo>
                    <a:pt x="1761" y="1490536"/>
                  </a:lnTo>
                  <a:close/>
                </a:path>
              </a:pathLst>
            </a:custGeom>
            <a:ln w="146592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355827" y="8125406"/>
              <a:ext cx="5874385" cy="1948180"/>
            </a:xfrm>
            <a:custGeom>
              <a:avLst/>
              <a:gdLst/>
              <a:ahLst/>
              <a:cxnLst/>
              <a:rect l="l" t="t" r="r" b="b"/>
              <a:pathLst>
                <a:path w="5874384" h="1948179">
                  <a:moveTo>
                    <a:pt x="5416484" y="0"/>
                  </a:moveTo>
                  <a:lnTo>
                    <a:pt x="457960" y="0"/>
                  </a:lnTo>
                  <a:lnTo>
                    <a:pt x="411505" y="2322"/>
                  </a:lnTo>
                  <a:lnTo>
                    <a:pt x="366308" y="9142"/>
                  </a:lnTo>
                  <a:lnTo>
                    <a:pt x="322608" y="20237"/>
                  </a:lnTo>
                  <a:lnTo>
                    <a:pt x="280645" y="35383"/>
                  </a:lnTo>
                  <a:lnTo>
                    <a:pt x="240660" y="54358"/>
                  </a:lnTo>
                  <a:lnTo>
                    <a:pt x="202893" y="76940"/>
                  </a:lnTo>
                  <a:lnTo>
                    <a:pt x="167584" y="102904"/>
                  </a:lnTo>
                  <a:lnTo>
                    <a:pt x="134972" y="132029"/>
                  </a:lnTo>
                  <a:lnTo>
                    <a:pt x="105298" y="164092"/>
                  </a:lnTo>
                  <a:lnTo>
                    <a:pt x="78802" y="198870"/>
                  </a:lnTo>
                  <a:lnTo>
                    <a:pt x="55724" y="236140"/>
                  </a:lnTo>
                  <a:lnTo>
                    <a:pt x="36303" y="275680"/>
                  </a:lnTo>
                  <a:lnTo>
                    <a:pt x="20780" y="317266"/>
                  </a:lnTo>
                  <a:lnTo>
                    <a:pt x="9395" y="360676"/>
                  </a:lnTo>
                  <a:lnTo>
                    <a:pt x="2388" y="405687"/>
                  </a:lnTo>
                  <a:lnTo>
                    <a:pt x="0" y="452076"/>
                  </a:lnTo>
                  <a:lnTo>
                    <a:pt x="4050" y="1490536"/>
                  </a:lnTo>
                  <a:lnTo>
                    <a:pt x="6393" y="1536981"/>
                  </a:lnTo>
                  <a:lnTo>
                    <a:pt x="13272" y="1582150"/>
                  </a:lnTo>
                  <a:lnTo>
                    <a:pt x="24457" y="1625805"/>
                  </a:lnTo>
                  <a:lnTo>
                    <a:pt x="39720" y="1667709"/>
                  </a:lnTo>
                  <a:lnTo>
                    <a:pt x="58834" y="1707625"/>
                  </a:lnTo>
                  <a:lnTo>
                    <a:pt x="81571" y="1745315"/>
                  </a:lnTo>
                  <a:lnTo>
                    <a:pt x="107701" y="1780542"/>
                  </a:lnTo>
                  <a:lnTo>
                    <a:pt x="136997" y="1813069"/>
                  </a:lnTo>
                  <a:lnTo>
                    <a:pt x="169231" y="1842657"/>
                  </a:lnTo>
                  <a:lnTo>
                    <a:pt x="204175" y="1869071"/>
                  </a:lnTo>
                  <a:lnTo>
                    <a:pt x="241600" y="1892072"/>
                  </a:lnTo>
                  <a:lnTo>
                    <a:pt x="281278" y="1911424"/>
                  </a:lnTo>
                  <a:lnTo>
                    <a:pt x="322981" y="1926888"/>
                  </a:lnTo>
                  <a:lnTo>
                    <a:pt x="366482" y="1938228"/>
                  </a:lnTo>
                  <a:lnTo>
                    <a:pt x="411551" y="1945205"/>
                  </a:lnTo>
                  <a:lnTo>
                    <a:pt x="457960" y="1947584"/>
                  </a:lnTo>
                  <a:lnTo>
                    <a:pt x="5416484" y="1947584"/>
                  </a:lnTo>
                  <a:lnTo>
                    <a:pt x="5462935" y="1945205"/>
                  </a:lnTo>
                  <a:lnTo>
                    <a:pt x="5508123" y="1938228"/>
                  </a:lnTo>
                  <a:lnTo>
                    <a:pt x="5551809" y="1926888"/>
                  </a:lnTo>
                  <a:lnTo>
                    <a:pt x="5593754" y="1911424"/>
                  </a:lnTo>
                  <a:lnTo>
                    <a:pt x="5633717" y="1892072"/>
                  </a:lnTo>
                  <a:lnTo>
                    <a:pt x="5671461" y="1869071"/>
                  </a:lnTo>
                  <a:lnTo>
                    <a:pt x="5706745" y="1842657"/>
                  </a:lnTo>
                  <a:lnTo>
                    <a:pt x="5739331" y="1813069"/>
                  </a:lnTo>
                  <a:lnTo>
                    <a:pt x="5768980" y="1780542"/>
                  </a:lnTo>
                  <a:lnTo>
                    <a:pt x="5795451" y="1745315"/>
                  </a:lnTo>
                  <a:lnTo>
                    <a:pt x="5818506" y="1707625"/>
                  </a:lnTo>
                  <a:lnTo>
                    <a:pt x="5837906" y="1667709"/>
                  </a:lnTo>
                  <a:lnTo>
                    <a:pt x="5853411" y="1625805"/>
                  </a:lnTo>
                  <a:lnTo>
                    <a:pt x="5864782" y="1582150"/>
                  </a:lnTo>
                  <a:lnTo>
                    <a:pt x="5871780" y="1536981"/>
                  </a:lnTo>
                  <a:lnTo>
                    <a:pt x="5874166" y="1490536"/>
                  </a:lnTo>
                  <a:lnTo>
                    <a:pt x="5874166" y="452076"/>
                  </a:lnTo>
                  <a:lnTo>
                    <a:pt x="5871780" y="405687"/>
                  </a:lnTo>
                  <a:lnTo>
                    <a:pt x="5864782" y="360676"/>
                  </a:lnTo>
                  <a:lnTo>
                    <a:pt x="5853411" y="317266"/>
                  </a:lnTo>
                  <a:lnTo>
                    <a:pt x="5837906" y="275680"/>
                  </a:lnTo>
                  <a:lnTo>
                    <a:pt x="5818506" y="236140"/>
                  </a:lnTo>
                  <a:lnTo>
                    <a:pt x="5795451" y="198870"/>
                  </a:lnTo>
                  <a:lnTo>
                    <a:pt x="5768980" y="164092"/>
                  </a:lnTo>
                  <a:lnTo>
                    <a:pt x="5739331" y="132029"/>
                  </a:lnTo>
                  <a:lnTo>
                    <a:pt x="5706745" y="102904"/>
                  </a:lnTo>
                  <a:lnTo>
                    <a:pt x="5671461" y="76940"/>
                  </a:lnTo>
                  <a:lnTo>
                    <a:pt x="5633717" y="54358"/>
                  </a:lnTo>
                  <a:lnTo>
                    <a:pt x="5593754" y="35383"/>
                  </a:lnTo>
                  <a:lnTo>
                    <a:pt x="5551809" y="20237"/>
                  </a:lnTo>
                  <a:lnTo>
                    <a:pt x="5508123" y="9142"/>
                  </a:lnTo>
                  <a:lnTo>
                    <a:pt x="5462935" y="2322"/>
                  </a:lnTo>
                  <a:lnTo>
                    <a:pt x="5416484" y="0"/>
                  </a:lnTo>
                  <a:close/>
                </a:path>
              </a:pathLst>
            </a:custGeom>
            <a:solidFill>
              <a:srgbClr val="78AA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650712" y="8110484"/>
            <a:ext cx="5412105" cy="185483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72745" marR="5080" indent="-360680">
              <a:lnSpc>
                <a:spcPct val="115799"/>
              </a:lnSpc>
              <a:spcBef>
                <a:spcPts val="170"/>
              </a:spcBef>
            </a:pPr>
            <a:r>
              <a:rPr sz="2700" spc="5" dirty="0">
                <a:solidFill>
                  <a:srgbClr val="FFFFFF"/>
                </a:solidFill>
                <a:latin typeface="Courier New"/>
                <a:cs typeface="Courier New"/>
              </a:rPr>
              <a:t>output$stats &lt;- </a:t>
            </a:r>
            <a:r>
              <a:rPr sz="2700" spc="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50" spc="-5" dirty="0">
                <a:solidFill>
                  <a:srgbClr val="FFFFFF"/>
                </a:solidFill>
                <a:latin typeface="Courier New"/>
                <a:cs typeface="Courier New"/>
              </a:rPr>
              <a:t>renderPrint({ </a:t>
            </a:r>
            <a:r>
              <a:rPr sz="25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50" spc="-5" dirty="0">
                <a:solidFill>
                  <a:srgbClr val="FFFFFF"/>
                </a:solidFill>
                <a:latin typeface="Courier New"/>
                <a:cs typeface="Courier New"/>
              </a:rPr>
              <a:t>summary(rnorm(input$num))</a:t>
            </a:r>
            <a:endParaRPr sz="2550">
              <a:latin typeface="Courier New"/>
              <a:cs typeface="Courier New"/>
            </a:endParaRPr>
          </a:p>
          <a:p>
            <a:pPr marL="341630">
              <a:lnSpc>
                <a:spcPct val="100000"/>
              </a:lnSpc>
              <a:spcBef>
                <a:spcPts val="400"/>
              </a:spcBef>
            </a:pPr>
            <a:r>
              <a:rPr sz="2550" dirty="0">
                <a:solidFill>
                  <a:srgbClr val="FFFFFF"/>
                </a:solidFill>
                <a:latin typeface="Courier New"/>
                <a:cs typeface="Courier New"/>
              </a:rPr>
              <a:t>})</a:t>
            </a:r>
            <a:endParaRPr sz="2550">
              <a:latin typeface="Courier New"/>
              <a:cs typeface="Courier New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361201" y="8125407"/>
            <a:ext cx="5869305" cy="1948180"/>
          </a:xfrm>
          <a:custGeom>
            <a:avLst/>
            <a:gdLst/>
            <a:ahLst/>
            <a:cxnLst/>
            <a:rect l="l" t="t" r="r" b="b"/>
            <a:pathLst>
              <a:path w="5869305" h="1948179">
                <a:moveTo>
                  <a:pt x="0" y="1490536"/>
                </a:moveTo>
                <a:lnTo>
                  <a:pt x="5096" y="452075"/>
                </a:lnTo>
                <a:lnTo>
                  <a:pt x="7695" y="402640"/>
                </a:lnTo>
                <a:lnTo>
                  <a:pt x="15318" y="354790"/>
                </a:lnTo>
                <a:lnTo>
                  <a:pt x="27707" y="308795"/>
                </a:lnTo>
                <a:lnTo>
                  <a:pt x="44603" y="264926"/>
                </a:lnTo>
                <a:lnTo>
                  <a:pt x="65747" y="223453"/>
                </a:lnTo>
                <a:lnTo>
                  <a:pt x="90881" y="184647"/>
                </a:lnTo>
                <a:lnTo>
                  <a:pt x="119745" y="148778"/>
                </a:lnTo>
                <a:lnTo>
                  <a:pt x="152081" y="116116"/>
                </a:lnTo>
                <a:lnTo>
                  <a:pt x="187631" y="86932"/>
                </a:lnTo>
                <a:lnTo>
                  <a:pt x="226134" y="61496"/>
                </a:lnTo>
                <a:lnTo>
                  <a:pt x="267334" y="40078"/>
                </a:lnTo>
                <a:lnTo>
                  <a:pt x="310970" y="22949"/>
                </a:lnTo>
                <a:lnTo>
                  <a:pt x="356784" y="10380"/>
                </a:lnTo>
                <a:lnTo>
                  <a:pt x="404517" y="2640"/>
                </a:lnTo>
                <a:lnTo>
                  <a:pt x="453911" y="0"/>
                </a:lnTo>
                <a:lnTo>
                  <a:pt x="5409783" y="0"/>
                </a:lnTo>
                <a:lnTo>
                  <a:pt x="5456251" y="2322"/>
                </a:lnTo>
                <a:lnTo>
                  <a:pt x="5501482" y="9142"/>
                </a:lnTo>
                <a:lnTo>
                  <a:pt x="5545233" y="20237"/>
                </a:lnTo>
                <a:lnTo>
                  <a:pt x="5587263" y="35383"/>
                </a:lnTo>
                <a:lnTo>
                  <a:pt x="5627327" y="54358"/>
                </a:lnTo>
                <a:lnTo>
                  <a:pt x="5665183" y="76940"/>
                </a:lnTo>
                <a:lnTo>
                  <a:pt x="5700587" y="102904"/>
                </a:lnTo>
                <a:lnTo>
                  <a:pt x="5733296" y="132029"/>
                </a:lnTo>
                <a:lnTo>
                  <a:pt x="5763068" y="164092"/>
                </a:lnTo>
                <a:lnTo>
                  <a:pt x="5789659" y="198870"/>
                </a:lnTo>
                <a:lnTo>
                  <a:pt x="5812826" y="236140"/>
                </a:lnTo>
                <a:lnTo>
                  <a:pt x="5832325" y="275679"/>
                </a:lnTo>
                <a:lnTo>
                  <a:pt x="5847915" y="317265"/>
                </a:lnTo>
                <a:lnTo>
                  <a:pt x="5859352" y="360675"/>
                </a:lnTo>
                <a:lnTo>
                  <a:pt x="5866392" y="405686"/>
                </a:lnTo>
                <a:lnTo>
                  <a:pt x="5868793" y="452075"/>
                </a:lnTo>
                <a:lnTo>
                  <a:pt x="5868793" y="1490536"/>
                </a:lnTo>
                <a:lnTo>
                  <a:pt x="5866392" y="1536981"/>
                </a:lnTo>
                <a:lnTo>
                  <a:pt x="5859352" y="1582150"/>
                </a:lnTo>
                <a:lnTo>
                  <a:pt x="5847915" y="1625805"/>
                </a:lnTo>
                <a:lnTo>
                  <a:pt x="5832325" y="1667709"/>
                </a:lnTo>
                <a:lnTo>
                  <a:pt x="5812826" y="1707625"/>
                </a:lnTo>
                <a:lnTo>
                  <a:pt x="5789659" y="1745315"/>
                </a:lnTo>
                <a:lnTo>
                  <a:pt x="5763068" y="1780542"/>
                </a:lnTo>
                <a:lnTo>
                  <a:pt x="5733296" y="1813069"/>
                </a:lnTo>
                <a:lnTo>
                  <a:pt x="5700587" y="1842657"/>
                </a:lnTo>
                <a:lnTo>
                  <a:pt x="5665183" y="1869071"/>
                </a:lnTo>
                <a:lnTo>
                  <a:pt x="5627327" y="1892072"/>
                </a:lnTo>
                <a:lnTo>
                  <a:pt x="5587263" y="1911424"/>
                </a:lnTo>
                <a:lnTo>
                  <a:pt x="5545233" y="1926888"/>
                </a:lnTo>
                <a:lnTo>
                  <a:pt x="5501482" y="1938228"/>
                </a:lnTo>
                <a:lnTo>
                  <a:pt x="5456251" y="1945206"/>
                </a:lnTo>
                <a:lnTo>
                  <a:pt x="5409783" y="1947584"/>
                </a:lnTo>
                <a:lnTo>
                  <a:pt x="453911" y="1947584"/>
                </a:lnTo>
                <a:lnTo>
                  <a:pt x="407501" y="1945206"/>
                </a:lnTo>
                <a:lnTo>
                  <a:pt x="362432" y="1938228"/>
                </a:lnTo>
                <a:lnTo>
                  <a:pt x="318931" y="1926888"/>
                </a:lnTo>
                <a:lnTo>
                  <a:pt x="277228" y="1911424"/>
                </a:lnTo>
                <a:lnTo>
                  <a:pt x="237550" y="1892072"/>
                </a:lnTo>
                <a:lnTo>
                  <a:pt x="200125" y="1869071"/>
                </a:lnTo>
                <a:lnTo>
                  <a:pt x="165181" y="1842657"/>
                </a:lnTo>
                <a:lnTo>
                  <a:pt x="132947" y="1813069"/>
                </a:lnTo>
                <a:lnTo>
                  <a:pt x="103651" y="1780542"/>
                </a:lnTo>
                <a:lnTo>
                  <a:pt x="77520" y="1745315"/>
                </a:lnTo>
                <a:lnTo>
                  <a:pt x="54784" y="1707625"/>
                </a:lnTo>
                <a:lnTo>
                  <a:pt x="35670" y="1667709"/>
                </a:lnTo>
                <a:lnTo>
                  <a:pt x="20406" y="1625805"/>
                </a:lnTo>
                <a:lnTo>
                  <a:pt x="9221" y="1582150"/>
                </a:lnTo>
                <a:lnTo>
                  <a:pt x="2343" y="1536981"/>
                </a:lnTo>
                <a:lnTo>
                  <a:pt x="0" y="1490536"/>
                </a:lnTo>
                <a:close/>
              </a:path>
            </a:pathLst>
          </a:custGeom>
          <a:ln w="146592">
            <a:solidFill>
              <a:srgbClr val="5358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44298" y="0"/>
            <a:ext cx="15260319" cy="11308715"/>
            <a:chOff x="4844298" y="0"/>
            <a:chExt cx="15260319" cy="11308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75037" y="0"/>
              <a:ext cx="8429062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900313" y="1570632"/>
              <a:ext cx="0" cy="6628130"/>
            </a:xfrm>
            <a:custGeom>
              <a:avLst/>
              <a:gdLst/>
              <a:ahLst/>
              <a:cxnLst/>
              <a:rect l="l" t="t" r="r" b="b"/>
              <a:pathLst>
                <a:path h="6628130">
                  <a:moveTo>
                    <a:pt x="0" y="6628070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29681" y="1570632"/>
              <a:ext cx="0" cy="6628130"/>
            </a:xfrm>
            <a:custGeom>
              <a:avLst/>
              <a:gdLst/>
              <a:ahLst/>
              <a:cxnLst/>
              <a:rect l="l" t="t" r="r" b="b"/>
              <a:pathLst>
                <a:path h="6628130">
                  <a:moveTo>
                    <a:pt x="0" y="6628070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844298" y="670136"/>
              <a:ext cx="2538095" cy="932180"/>
            </a:xfrm>
            <a:custGeom>
              <a:avLst/>
              <a:gdLst/>
              <a:ahLst/>
              <a:cxnLst/>
              <a:rect l="l" t="t" r="r" b="b"/>
              <a:pathLst>
                <a:path w="2538095" h="932180">
                  <a:moveTo>
                    <a:pt x="2382174" y="0"/>
                  </a:moveTo>
                  <a:lnTo>
                    <a:pt x="152948" y="0"/>
                  </a:lnTo>
                  <a:lnTo>
                    <a:pt x="104991" y="8326"/>
                  </a:lnTo>
                  <a:lnTo>
                    <a:pt x="63929" y="31302"/>
                  </a:lnTo>
                  <a:lnTo>
                    <a:pt x="31921" y="65917"/>
                  </a:lnTo>
                  <a:lnTo>
                    <a:pt x="11131" y="109165"/>
                  </a:lnTo>
                  <a:lnTo>
                    <a:pt x="3721" y="158037"/>
                  </a:lnTo>
                  <a:lnTo>
                    <a:pt x="0" y="783189"/>
                  </a:lnTo>
                  <a:lnTo>
                    <a:pt x="7797" y="831093"/>
                  </a:lnTo>
                  <a:lnTo>
                    <a:pt x="29510" y="872030"/>
                  </a:lnTo>
                  <a:lnTo>
                    <a:pt x="62619" y="903887"/>
                  </a:lnTo>
                  <a:lnTo>
                    <a:pt x="104604" y="924551"/>
                  </a:lnTo>
                  <a:lnTo>
                    <a:pt x="152948" y="931908"/>
                  </a:lnTo>
                  <a:lnTo>
                    <a:pt x="2382174" y="931908"/>
                  </a:lnTo>
                  <a:lnTo>
                    <a:pt x="2430783" y="924551"/>
                  </a:lnTo>
                  <a:lnTo>
                    <a:pt x="2473402" y="903887"/>
                  </a:lnTo>
                  <a:lnTo>
                    <a:pt x="2507266" y="872030"/>
                  </a:lnTo>
                  <a:lnTo>
                    <a:pt x="2529612" y="831093"/>
                  </a:lnTo>
                  <a:lnTo>
                    <a:pt x="2537675" y="783189"/>
                  </a:lnTo>
                  <a:lnTo>
                    <a:pt x="2537675" y="158037"/>
                  </a:lnTo>
                  <a:lnTo>
                    <a:pt x="2529612" y="109165"/>
                  </a:lnTo>
                  <a:lnTo>
                    <a:pt x="2507266" y="65917"/>
                  </a:lnTo>
                  <a:lnTo>
                    <a:pt x="2473402" y="31302"/>
                  </a:lnTo>
                  <a:lnTo>
                    <a:pt x="2430783" y="8326"/>
                  </a:lnTo>
                  <a:lnTo>
                    <a:pt x="2382174" y="0"/>
                  </a:lnTo>
                  <a:close/>
                </a:path>
              </a:pathLst>
            </a:custGeom>
            <a:solidFill>
              <a:srgbClr val="008F00">
                <a:alpha val="68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052947" y="873136"/>
            <a:ext cx="211836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u="none" dirty="0">
                <a:solidFill>
                  <a:srgbClr val="FFFFFF"/>
                </a:solidFill>
                <a:latin typeface="Courier New"/>
                <a:cs typeface="Courier New"/>
              </a:rPr>
              <a:t>input$num</a:t>
            </a:r>
            <a:endParaRPr sz="305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7534" y="8125407"/>
            <a:ext cx="5864225" cy="1948180"/>
          </a:xfrm>
          <a:custGeom>
            <a:avLst/>
            <a:gdLst/>
            <a:ahLst/>
            <a:cxnLst/>
            <a:rect l="l" t="t" r="r" b="b"/>
            <a:pathLst>
              <a:path w="5864225" h="1948179">
                <a:moveTo>
                  <a:pt x="5412870" y="0"/>
                </a:moveTo>
                <a:lnTo>
                  <a:pt x="454348" y="0"/>
                </a:lnTo>
                <a:lnTo>
                  <a:pt x="407934" y="2322"/>
                </a:lnTo>
                <a:lnTo>
                  <a:pt x="362851" y="9142"/>
                </a:lnTo>
                <a:lnTo>
                  <a:pt x="319329" y="20237"/>
                </a:lnTo>
                <a:lnTo>
                  <a:pt x="277597" y="35383"/>
                </a:lnTo>
                <a:lnTo>
                  <a:pt x="237886" y="54358"/>
                </a:lnTo>
                <a:lnTo>
                  <a:pt x="200424" y="76940"/>
                </a:lnTo>
                <a:lnTo>
                  <a:pt x="165441" y="102904"/>
                </a:lnTo>
                <a:lnTo>
                  <a:pt x="133166" y="132029"/>
                </a:lnTo>
                <a:lnTo>
                  <a:pt x="103829" y="164092"/>
                </a:lnTo>
                <a:lnTo>
                  <a:pt x="77659" y="198870"/>
                </a:lnTo>
                <a:lnTo>
                  <a:pt x="54886" y="236140"/>
                </a:lnTo>
                <a:lnTo>
                  <a:pt x="35738" y="275680"/>
                </a:lnTo>
                <a:lnTo>
                  <a:pt x="20447" y="317266"/>
                </a:lnTo>
                <a:lnTo>
                  <a:pt x="9240" y="360676"/>
                </a:lnTo>
                <a:lnTo>
                  <a:pt x="2348" y="405687"/>
                </a:lnTo>
                <a:lnTo>
                  <a:pt x="0" y="452076"/>
                </a:lnTo>
                <a:lnTo>
                  <a:pt x="437" y="1490536"/>
                </a:lnTo>
                <a:lnTo>
                  <a:pt x="2780" y="1536981"/>
                </a:lnTo>
                <a:lnTo>
                  <a:pt x="9659" y="1582150"/>
                </a:lnTo>
                <a:lnTo>
                  <a:pt x="20844" y="1625805"/>
                </a:lnTo>
                <a:lnTo>
                  <a:pt x="36108" y="1667709"/>
                </a:lnTo>
                <a:lnTo>
                  <a:pt x="55222" y="1707625"/>
                </a:lnTo>
                <a:lnTo>
                  <a:pt x="77958" y="1745315"/>
                </a:lnTo>
                <a:lnTo>
                  <a:pt x="104088" y="1780542"/>
                </a:lnTo>
                <a:lnTo>
                  <a:pt x="133385" y="1813069"/>
                </a:lnTo>
                <a:lnTo>
                  <a:pt x="165619" y="1842657"/>
                </a:lnTo>
                <a:lnTo>
                  <a:pt x="200562" y="1869071"/>
                </a:lnTo>
                <a:lnTo>
                  <a:pt x="237987" y="1892072"/>
                </a:lnTo>
                <a:lnTo>
                  <a:pt x="277666" y="1911424"/>
                </a:lnTo>
                <a:lnTo>
                  <a:pt x="319369" y="1926888"/>
                </a:lnTo>
                <a:lnTo>
                  <a:pt x="362869" y="1938228"/>
                </a:lnTo>
                <a:lnTo>
                  <a:pt x="407938" y="1945205"/>
                </a:lnTo>
                <a:lnTo>
                  <a:pt x="454348" y="1947584"/>
                </a:lnTo>
                <a:lnTo>
                  <a:pt x="5412870" y="1947584"/>
                </a:lnTo>
                <a:lnTo>
                  <a:pt x="5459245" y="1945205"/>
                </a:lnTo>
                <a:lnTo>
                  <a:pt x="5504216" y="1938228"/>
                </a:lnTo>
                <a:lnTo>
                  <a:pt x="5547565" y="1926888"/>
                </a:lnTo>
                <a:lnTo>
                  <a:pt x="5589071" y="1911424"/>
                </a:lnTo>
                <a:lnTo>
                  <a:pt x="5628515" y="1892072"/>
                </a:lnTo>
                <a:lnTo>
                  <a:pt x="5665680" y="1869071"/>
                </a:lnTo>
                <a:lnTo>
                  <a:pt x="5700344" y="1842657"/>
                </a:lnTo>
                <a:lnTo>
                  <a:pt x="5732291" y="1813069"/>
                </a:lnTo>
                <a:lnTo>
                  <a:pt x="5761299" y="1780542"/>
                </a:lnTo>
                <a:lnTo>
                  <a:pt x="5787151" y="1745315"/>
                </a:lnTo>
                <a:lnTo>
                  <a:pt x="5809626" y="1707625"/>
                </a:lnTo>
                <a:lnTo>
                  <a:pt x="5828507" y="1667709"/>
                </a:lnTo>
                <a:lnTo>
                  <a:pt x="5843573" y="1625805"/>
                </a:lnTo>
                <a:lnTo>
                  <a:pt x="5854606" y="1582150"/>
                </a:lnTo>
                <a:lnTo>
                  <a:pt x="5861386" y="1536981"/>
                </a:lnTo>
                <a:lnTo>
                  <a:pt x="5863695" y="1490536"/>
                </a:lnTo>
                <a:lnTo>
                  <a:pt x="5863695" y="452076"/>
                </a:lnTo>
                <a:lnTo>
                  <a:pt x="5861071" y="402640"/>
                </a:lnTo>
                <a:lnTo>
                  <a:pt x="5853376" y="354790"/>
                </a:lnTo>
                <a:lnTo>
                  <a:pt x="5840876" y="308795"/>
                </a:lnTo>
                <a:lnTo>
                  <a:pt x="5823836" y="264926"/>
                </a:lnTo>
                <a:lnTo>
                  <a:pt x="5802523" y="223454"/>
                </a:lnTo>
                <a:lnTo>
                  <a:pt x="5777203" y="184647"/>
                </a:lnTo>
                <a:lnTo>
                  <a:pt x="5748141" y="148778"/>
                </a:lnTo>
                <a:lnTo>
                  <a:pt x="5715604" y="116116"/>
                </a:lnTo>
                <a:lnTo>
                  <a:pt x="5679858" y="86932"/>
                </a:lnTo>
                <a:lnTo>
                  <a:pt x="5641168" y="61496"/>
                </a:lnTo>
                <a:lnTo>
                  <a:pt x="5599800" y="40078"/>
                </a:lnTo>
                <a:lnTo>
                  <a:pt x="5556020" y="22949"/>
                </a:lnTo>
                <a:lnTo>
                  <a:pt x="5510095" y="10380"/>
                </a:lnTo>
                <a:lnTo>
                  <a:pt x="5462289" y="2640"/>
                </a:lnTo>
                <a:lnTo>
                  <a:pt x="5412870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27527" y="8139903"/>
            <a:ext cx="5053965" cy="181927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2700" spc="5" dirty="0">
                <a:solidFill>
                  <a:srgbClr val="FFFFFF"/>
                </a:solidFill>
                <a:latin typeface="Courier New"/>
                <a:cs typeface="Courier New"/>
              </a:rPr>
              <a:t>output$hist</a:t>
            </a:r>
            <a:r>
              <a:rPr sz="27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700" spc="5" dirty="0">
                <a:solidFill>
                  <a:srgbClr val="FFFFFF"/>
                </a:solidFill>
                <a:latin typeface="Courier New"/>
                <a:cs typeface="Courier New"/>
              </a:rPr>
              <a:t>&lt;-</a:t>
            </a:r>
            <a:endParaRPr sz="2700">
              <a:latin typeface="Courier New"/>
              <a:cs typeface="Courier New"/>
            </a:endParaRPr>
          </a:p>
          <a:p>
            <a:pPr marL="755650" marR="5080" indent="-389890">
              <a:lnSpc>
                <a:spcPct val="113199"/>
              </a:lnSpc>
              <a:spcBef>
                <a:spcPts val="25"/>
              </a:spcBef>
            </a:pPr>
            <a:r>
              <a:rPr sz="2550" spc="-5" dirty="0">
                <a:solidFill>
                  <a:srgbClr val="FFFFFF"/>
                </a:solidFill>
                <a:latin typeface="Courier New"/>
                <a:cs typeface="Courier New"/>
              </a:rPr>
              <a:t>renderPlot({ </a:t>
            </a:r>
            <a:r>
              <a:rPr sz="25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50" spc="-5" dirty="0">
                <a:solidFill>
                  <a:srgbClr val="FFFFFF"/>
                </a:solidFill>
                <a:latin typeface="Courier New"/>
                <a:cs typeface="Courier New"/>
              </a:rPr>
              <a:t>hist(rnorm(input$num))</a:t>
            </a:r>
            <a:endParaRPr sz="2550">
              <a:latin typeface="Courier New"/>
              <a:cs typeface="Courier New"/>
            </a:endParaRPr>
          </a:p>
          <a:p>
            <a:pPr marL="361315">
              <a:lnSpc>
                <a:spcPct val="100000"/>
              </a:lnSpc>
              <a:spcBef>
                <a:spcPts val="400"/>
              </a:spcBef>
            </a:pPr>
            <a:r>
              <a:rPr sz="2550" dirty="0">
                <a:solidFill>
                  <a:srgbClr val="FFFFFF"/>
                </a:solidFill>
                <a:latin typeface="Courier New"/>
                <a:cs typeface="Courier New"/>
              </a:rPr>
              <a:t>})</a:t>
            </a:r>
            <a:endParaRPr sz="255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355827" y="8125407"/>
            <a:ext cx="5874385" cy="1948180"/>
          </a:xfrm>
          <a:custGeom>
            <a:avLst/>
            <a:gdLst/>
            <a:ahLst/>
            <a:cxnLst/>
            <a:rect l="l" t="t" r="r" b="b"/>
            <a:pathLst>
              <a:path w="5874384" h="1948179">
                <a:moveTo>
                  <a:pt x="5416484" y="0"/>
                </a:moveTo>
                <a:lnTo>
                  <a:pt x="457960" y="0"/>
                </a:lnTo>
                <a:lnTo>
                  <a:pt x="411505" y="2322"/>
                </a:lnTo>
                <a:lnTo>
                  <a:pt x="366308" y="9142"/>
                </a:lnTo>
                <a:lnTo>
                  <a:pt x="322608" y="20237"/>
                </a:lnTo>
                <a:lnTo>
                  <a:pt x="280645" y="35383"/>
                </a:lnTo>
                <a:lnTo>
                  <a:pt x="240660" y="54358"/>
                </a:lnTo>
                <a:lnTo>
                  <a:pt x="202893" y="76940"/>
                </a:lnTo>
                <a:lnTo>
                  <a:pt x="167584" y="102904"/>
                </a:lnTo>
                <a:lnTo>
                  <a:pt x="134972" y="132029"/>
                </a:lnTo>
                <a:lnTo>
                  <a:pt x="105298" y="164092"/>
                </a:lnTo>
                <a:lnTo>
                  <a:pt x="78802" y="198870"/>
                </a:lnTo>
                <a:lnTo>
                  <a:pt x="55724" y="236140"/>
                </a:lnTo>
                <a:lnTo>
                  <a:pt x="36303" y="275680"/>
                </a:lnTo>
                <a:lnTo>
                  <a:pt x="20780" y="317266"/>
                </a:lnTo>
                <a:lnTo>
                  <a:pt x="9395" y="360676"/>
                </a:lnTo>
                <a:lnTo>
                  <a:pt x="2388" y="405687"/>
                </a:lnTo>
                <a:lnTo>
                  <a:pt x="0" y="452076"/>
                </a:lnTo>
                <a:lnTo>
                  <a:pt x="4050" y="1490536"/>
                </a:lnTo>
                <a:lnTo>
                  <a:pt x="6393" y="1536981"/>
                </a:lnTo>
                <a:lnTo>
                  <a:pt x="13272" y="1582150"/>
                </a:lnTo>
                <a:lnTo>
                  <a:pt x="24457" y="1625805"/>
                </a:lnTo>
                <a:lnTo>
                  <a:pt x="39720" y="1667709"/>
                </a:lnTo>
                <a:lnTo>
                  <a:pt x="58834" y="1707625"/>
                </a:lnTo>
                <a:lnTo>
                  <a:pt x="81571" y="1745315"/>
                </a:lnTo>
                <a:lnTo>
                  <a:pt x="107701" y="1780542"/>
                </a:lnTo>
                <a:lnTo>
                  <a:pt x="136997" y="1813069"/>
                </a:lnTo>
                <a:lnTo>
                  <a:pt x="169231" y="1842657"/>
                </a:lnTo>
                <a:lnTo>
                  <a:pt x="204175" y="1869071"/>
                </a:lnTo>
                <a:lnTo>
                  <a:pt x="241600" y="1892072"/>
                </a:lnTo>
                <a:lnTo>
                  <a:pt x="281278" y="1911424"/>
                </a:lnTo>
                <a:lnTo>
                  <a:pt x="322981" y="1926888"/>
                </a:lnTo>
                <a:lnTo>
                  <a:pt x="366482" y="1938228"/>
                </a:lnTo>
                <a:lnTo>
                  <a:pt x="411551" y="1945205"/>
                </a:lnTo>
                <a:lnTo>
                  <a:pt x="457960" y="1947584"/>
                </a:lnTo>
                <a:lnTo>
                  <a:pt x="5416484" y="1947584"/>
                </a:lnTo>
                <a:lnTo>
                  <a:pt x="5462935" y="1945205"/>
                </a:lnTo>
                <a:lnTo>
                  <a:pt x="5508123" y="1938228"/>
                </a:lnTo>
                <a:lnTo>
                  <a:pt x="5551809" y="1926888"/>
                </a:lnTo>
                <a:lnTo>
                  <a:pt x="5593754" y="1911424"/>
                </a:lnTo>
                <a:lnTo>
                  <a:pt x="5633717" y="1892072"/>
                </a:lnTo>
                <a:lnTo>
                  <a:pt x="5671461" y="1869071"/>
                </a:lnTo>
                <a:lnTo>
                  <a:pt x="5706745" y="1842657"/>
                </a:lnTo>
                <a:lnTo>
                  <a:pt x="5739331" y="1813069"/>
                </a:lnTo>
                <a:lnTo>
                  <a:pt x="5768980" y="1780542"/>
                </a:lnTo>
                <a:lnTo>
                  <a:pt x="5795451" y="1745315"/>
                </a:lnTo>
                <a:lnTo>
                  <a:pt x="5818506" y="1707625"/>
                </a:lnTo>
                <a:lnTo>
                  <a:pt x="5837906" y="1667709"/>
                </a:lnTo>
                <a:lnTo>
                  <a:pt x="5853411" y="1625805"/>
                </a:lnTo>
                <a:lnTo>
                  <a:pt x="5864782" y="1582150"/>
                </a:lnTo>
                <a:lnTo>
                  <a:pt x="5871780" y="1536981"/>
                </a:lnTo>
                <a:lnTo>
                  <a:pt x="5874166" y="1490536"/>
                </a:lnTo>
                <a:lnTo>
                  <a:pt x="5874166" y="452076"/>
                </a:lnTo>
                <a:lnTo>
                  <a:pt x="5871780" y="405687"/>
                </a:lnTo>
                <a:lnTo>
                  <a:pt x="5864782" y="360676"/>
                </a:lnTo>
                <a:lnTo>
                  <a:pt x="5853411" y="317266"/>
                </a:lnTo>
                <a:lnTo>
                  <a:pt x="5837906" y="275680"/>
                </a:lnTo>
                <a:lnTo>
                  <a:pt x="5818506" y="236140"/>
                </a:lnTo>
                <a:lnTo>
                  <a:pt x="5795451" y="198870"/>
                </a:lnTo>
                <a:lnTo>
                  <a:pt x="5768980" y="164092"/>
                </a:lnTo>
                <a:lnTo>
                  <a:pt x="5739331" y="132029"/>
                </a:lnTo>
                <a:lnTo>
                  <a:pt x="5706745" y="102904"/>
                </a:lnTo>
                <a:lnTo>
                  <a:pt x="5671461" y="76940"/>
                </a:lnTo>
                <a:lnTo>
                  <a:pt x="5633717" y="54358"/>
                </a:lnTo>
                <a:lnTo>
                  <a:pt x="5593754" y="35383"/>
                </a:lnTo>
                <a:lnTo>
                  <a:pt x="5551809" y="20237"/>
                </a:lnTo>
                <a:lnTo>
                  <a:pt x="5508123" y="9142"/>
                </a:lnTo>
                <a:lnTo>
                  <a:pt x="5462935" y="2322"/>
                </a:lnTo>
                <a:lnTo>
                  <a:pt x="5416484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650712" y="8110484"/>
            <a:ext cx="5412105" cy="185483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72745" marR="5080" indent="-360680">
              <a:lnSpc>
                <a:spcPct val="115799"/>
              </a:lnSpc>
              <a:spcBef>
                <a:spcPts val="170"/>
              </a:spcBef>
            </a:pPr>
            <a:r>
              <a:rPr sz="2700" spc="5" dirty="0">
                <a:solidFill>
                  <a:srgbClr val="FFFFFF"/>
                </a:solidFill>
                <a:latin typeface="Courier New"/>
                <a:cs typeface="Courier New"/>
              </a:rPr>
              <a:t>output$stats &lt;- </a:t>
            </a:r>
            <a:r>
              <a:rPr sz="2700" spc="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50" spc="-5" dirty="0">
                <a:solidFill>
                  <a:srgbClr val="FFFFFF"/>
                </a:solidFill>
                <a:latin typeface="Courier New"/>
                <a:cs typeface="Courier New"/>
              </a:rPr>
              <a:t>renderPrint({ </a:t>
            </a:r>
            <a:r>
              <a:rPr sz="25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50" spc="-5" dirty="0">
                <a:solidFill>
                  <a:srgbClr val="FFFFFF"/>
                </a:solidFill>
                <a:latin typeface="Courier New"/>
                <a:cs typeface="Courier New"/>
              </a:rPr>
              <a:t>summary(rnorm(input$num))</a:t>
            </a:r>
            <a:endParaRPr sz="2550">
              <a:latin typeface="Courier New"/>
              <a:cs typeface="Courier New"/>
            </a:endParaRPr>
          </a:p>
          <a:p>
            <a:pPr marL="341630">
              <a:lnSpc>
                <a:spcPct val="100000"/>
              </a:lnSpc>
              <a:spcBef>
                <a:spcPts val="400"/>
              </a:spcBef>
            </a:pPr>
            <a:r>
              <a:rPr sz="2550" dirty="0">
                <a:solidFill>
                  <a:srgbClr val="FFFFFF"/>
                </a:solidFill>
                <a:latin typeface="Courier New"/>
                <a:cs typeface="Courier New"/>
              </a:rPr>
              <a:t>})</a:t>
            </a:r>
            <a:endParaRPr sz="25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03374" y="3472031"/>
            <a:ext cx="4950460" cy="131572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516890" marR="5080" indent="-504825">
              <a:lnSpc>
                <a:spcPct val="101400"/>
              </a:lnSpc>
              <a:spcBef>
                <a:spcPts val="35"/>
              </a:spcBef>
            </a:pPr>
            <a:r>
              <a:rPr sz="4200" b="1" spc="25" dirty="0">
                <a:latin typeface="Arial"/>
                <a:cs typeface="Arial"/>
              </a:rPr>
              <a:t>Can</a:t>
            </a:r>
            <a:r>
              <a:rPr sz="4200" b="1" spc="-40" dirty="0">
                <a:latin typeface="Arial"/>
                <a:cs typeface="Arial"/>
              </a:rPr>
              <a:t> </a:t>
            </a:r>
            <a:r>
              <a:rPr sz="4200" b="1" spc="15" dirty="0">
                <a:latin typeface="Arial"/>
                <a:cs typeface="Arial"/>
              </a:rPr>
              <a:t>these</a:t>
            </a:r>
            <a:r>
              <a:rPr sz="4200" b="1" spc="-35" dirty="0">
                <a:latin typeface="Arial"/>
                <a:cs typeface="Arial"/>
              </a:rPr>
              <a:t> </a:t>
            </a:r>
            <a:r>
              <a:rPr sz="4200" b="1" spc="10" dirty="0">
                <a:latin typeface="Arial"/>
                <a:cs typeface="Arial"/>
              </a:rPr>
              <a:t>describe </a:t>
            </a:r>
            <a:r>
              <a:rPr sz="4200" b="1" spc="-1150" dirty="0">
                <a:latin typeface="Arial"/>
                <a:cs typeface="Arial"/>
              </a:rPr>
              <a:t> </a:t>
            </a:r>
            <a:r>
              <a:rPr sz="4200" b="1" spc="25" dirty="0">
                <a:latin typeface="Arial"/>
                <a:cs typeface="Arial"/>
              </a:rPr>
              <a:t>the</a:t>
            </a:r>
            <a:r>
              <a:rPr sz="4200" b="1" spc="-15" dirty="0">
                <a:latin typeface="Arial"/>
                <a:cs typeface="Arial"/>
              </a:rPr>
              <a:t> </a:t>
            </a:r>
            <a:r>
              <a:rPr sz="4200" b="1" spc="35" dirty="0">
                <a:latin typeface="Arial"/>
                <a:cs typeface="Arial"/>
              </a:rPr>
              <a:t>same</a:t>
            </a:r>
            <a:r>
              <a:rPr sz="4200" b="1" spc="-10" dirty="0">
                <a:latin typeface="Arial"/>
                <a:cs typeface="Arial"/>
              </a:rPr>
              <a:t> </a:t>
            </a:r>
            <a:r>
              <a:rPr sz="4200" b="1" dirty="0">
                <a:latin typeface="Arial"/>
                <a:cs typeface="Arial"/>
              </a:rPr>
              <a:t>data?</a:t>
            </a:r>
            <a:endParaRPr sz="42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254565" y="4954890"/>
            <a:ext cx="3039745" cy="4831080"/>
            <a:chOff x="10254565" y="4954890"/>
            <a:chExt cx="3039745" cy="4831080"/>
          </a:xfrm>
        </p:grpSpPr>
        <p:sp>
          <p:nvSpPr>
            <p:cNvPr id="14" name="object 14"/>
            <p:cNvSpPr/>
            <p:nvPr/>
          </p:nvSpPr>
          <p:spPr>
            <a:xfrm>
              <a:off x="10312155" y="5021025"/>
              <a:ext cx="2508250" cy="4484370"/>
            </a:xfrm>
            <a:custGeom>
              <a:avLst/>
              <a:gdLst/>
              <a:ahLst/>
              <a:cxnLst/>
              <a:rect l="l" t="t" r="r" b="b"/>
              <a:pathLst>
                <a:path w="2508250" h="4484370">
                  <a:moveTo>
                    <a:pt x="0" y="0"/>
                  </a:moveTo>
                  <a:lnTo>
                    <a:pt x="38333" y="31836"/>
                  </a:lnTo>
                  <a:lnTo>
                    <a:pt x="75741" y="64582"/>
                  </a:lnTo>
                  <a:lnTo>
                    <a:pt x="112210" y="98216"/>
                  </a:lnTo>
                  <a:lnTo>
                    <a:pt x="147728" y="132718"/>
                  </a:lnTo>
                  <a:lnTo>
                    <a:pt x="182283" y="168067"/>
                  </a:lnTo>
                  <a:lnTo>
                    <a:pt x="215863" y="204240"/>
                  </a:lnTo>
                  <a:lnTo>
                    <a:pt x="248455" y="241217"/>
                  </a:lnTo>
                  <a:lnTo>
                    <a:pt x="280048" y="278976"/>
                  </a:lnTo>
                  <a:lnTo>
                    <a:pt x="310628" y="317497"/>
                  </a:lnTo>
                  <a:lnTo>
                    <a:pt x="340185" y="356758"/>
                  </a:lnTo>
                  <a:lnTo>
                    <a:pt x="368705" y="396738"/>
                  </a:lnTo>
                  <a:lnTo>
                    <a:pt x="396176" y="437416"/>
                  </a:lnTo>
                  <a:lnTo>
                    <a:pt x="422586" y="478770"/>
                  </a:lnTo>
                  <a:lnTo>
                    <a:pt x="447923" y="520779"/>
                  </a:lnTo>
                  <a:lnTo>
                    <a:pt x="472175" y="563422"/>
                  </a:lnTo>
                  <a:lnTo>
                    <a:pt x="495329" y="606678"/>
                  </a:lnTo>
                  <a:lnTo>
                    <a:pt x="517373" y="650525"/>
                  </a:lnTo>
                  <a:lnTo>
                    <a:pt x="538295" y="694943"/>
                  </a:lnTo>
                  <a:lnTo>
                    <a:pt x="558083" y="739910"/>
                  </a:lnTo>
                  <a:lnTo>
                    <a:pt x="576724" y="785405"/>
                  </a:lnTo>
                  <a:lnTo>
                    <a:pt x="594206" y="831407"/>
                  </a:lnTo>
                  <a:lnTo>
                    <a:pt x="610517" y="877894"/>
                  </a:lnTo>
                  <a:lnTo>
                    <a:pt x="625645" y="924845"/>
                  </a:lnTo>
                  <a:lnTo>
                    <a:pt x="639577" y="972239"/>
                  </a:lnTo>
                  <a:lnTo>
                    <a:pt x="652301" y="1020055"/>
                  </a:lnTo>
                  <a:lnTo>
                    <a:pt x="663806" y="1068272"/>
                  </a:lnTo>
                  <a:lnTo>
                    <a:pt x="674078" y="1116868"/>
                  </a:lnTo>
                  <a:lnTo>
                    <a:pt x="683050" y="1165486"/>
                  </a:lnTo>
                  <a:lnTo>
                    <a:pt x="690801" y="1214212"/>
                  </a:lnTo>
                  <a:lnTo>
                    <a:pt x="697407" y="1263040"/>
                  </a:lnTo>
                  <a:lnTo>
                    <a:pt x="702945" y="1311964"/>
                  </a:lnTo>
                  <a:lnTo>
                    <a:pt x="707490" y="1360978"/>
                  </a:lnTo>
                  <a:lnTo>
                    <a:pt x="711120" y="1410077"/>
                  </a:lnTo>
                  <a:lnTo>
                    <a:pt x="713911" y="1459253"/>
                  </a:lnTo>
                  <a:lnTo>
                    <a:pt x="715939" y="1508502"/>
                  </a:lnTo>
                  <a:lnTo>
                    <a:pt x="717281" y="1557817"/>
                  </a:lnTo>
                  <a:lnTo>
                    <a:pt x="718013" y="1607192"/>
                  </a:lnTo>
                  <a:lnTo>
                    <a:pt x="718212" y="1656622"/>
                  </a:lnTo>
                  <a:lnTo>
                    <a:pt x="717955" y="1706100"/>
                  </a:lnTo>
                  <a:lnTo>
                    <a:pt x="717318" y="1755621"/>
                  </a:lnTo>
                  <a:lnTo>
                    <a:pt x="716377" y="1805179"/>
                  </a:lnTo>
                  <a:lnTo>
                    <a:pt x="715209" y="1854768"/>
                  </a:lnTo>
                  <a:lnTo>
                    <a:pt x="713891" y="1904381"/>
                  </a:lnTo>
                  <a:lnTo>
                    <a:pt x="712499" y="1954013"/>
                  </a:lnTo>
                  <a:lnTo>
                    <a:pt x="711109" y="2003659"/>
                  </a:lnTo>
                  <a:lnTo>
                    <a:pt x="709797" y="2053311"/>
                  </a:lnTo>
                  <a:lnTo>
                    <a:pt x="708642" y="2102964"/>
                  </a:lnTo>
                  <a:lnTo>
                    <a:pt x="707718" y="2152613"/>
                  </a:lnTo>
                  <a:lnTo>
                    <a:pt x="707103" y="2202251"/>
                  </a:lnTo>
                  <a:lnTo>
                    <a:pt x="706873" y="2251872"/>
                  </a:lnTo>
                  <a:lnTo>
                    <a:pt x="707104" y="2301471"/>
                  </a:lnTo>
                  <a:lnTo>
                    <a:pt x="707873" y="2351041"/>
                  </a:lnTo>
                  <a:lnTo>
                    <a:pt x="709257" y="2400576"/>
                  </a:lnTo>
                  <a:lnTo>
                    <a:pt x="711332" y="2450072"/>
                  </a:lnTo>
                  <a:lnTo>
                    <a:pt x="714174" y="2499521"/>
                  </a:lnTo>
                  <a:lnTo>
                    <a:pt x="717860" y="2548918"/>
                  </a:lnTo>
                  <a:lnTo>
                    <a:pt x="722467" y="2598256"/>
                  </a:lnTo>
                  <a:lnTo>
                    <a:pt x="728070" y="2647531"/>
                  </a:lnTo>
                  <a:lnTo>
                    <a:pt x="734748" y="2696735"/>
                  </a:lnTo>
                  <a:lnTo>
                    <a:pt x="742575" y="2745864"/>
                  </a:lnTo>
                  <a:lnTo>
                    <a:pt x="751368" y="2793800"/>
                  </a:lnTo>
                  <a:lnTo>
                    <a:pt x="761213" y="2841343"/>
                  </a:lnTo>
                  <a:lnTo>
                    <a:pt x="772097" y="2888482"/>
                  </a:lnTo>
                  <a:lnTo>
                    <a:pt x="784009" y="2935204"/>
                  </a:lnTo>
                  <a:lnTo>
                    <a:pt x="796935" y="2981496"/>
                  </a:lnTo>
                  <a:lnTo>
                    <a:pt x="810863" y="3027347"/>
                  </a:lnTo>
                  <a:lnTo>
                    <a:pt x="825781" y="3072743"/>
                  </a:lnTo>
                  <a:lnTo>
                    <a:pt x="841675" y="3117673"/>
                  </a:lnTo>
                  <a:lnTo>
                    <a:pt x="858534" y="3162124"/>
                  </a:lnTo>
                  <a:lnTo>
                    <a:pt x="876345" y="3206085"/>
                  </a:lnTo>
                  <a:lnTo>
                    <a:pt x="895095" y="3249541"/>
                  </a:lnTo>
                  <a:lnTo>
                    <a:pt x="914772" y="3292483"/>
                  </a:lnTo>
                  <a:lnTo>
                    <a:pt x="935364" y="3334896"/>
                  </a:lnTo>
                  <a:lnTo>
                    <a:pt x="956857" y="3376769"/>
                  </a:lnTo>
                  <a:lnTo>
                    <a:pt x="979240" y="3418089"/>
                  </a:lnTo>
                  <a:lnTo>
                    <a:pt x="1002499" y="3458844"/>
                  </a:lnTo>
                  <a:lnTo>
                    <a:pt x="1026623" y="3499022"/>
                  </a:lnTo>
                  <a:lnTo>
                    <a:pt x="1051598" y="3538610"/>
                  </a:lnTo>
                  <a:lnTo>
                    <a:pt x="1077413" y="3577597"/>
                  </a:lnTo>
                  <a:lnTo>
                    <a:pt x="1104055" y="3615969"/>
                  </a:lnTo>
                  <a:lnTo>
                    <a:pt x="1131510" y="3653714"/>
                  </a:lnTo>
                  <a:lnTo>
                    <a:pt x="1159768" y="3690821"/>
                  </a:lnTo>
                  <a:lnTo>
                    <a:pt x="1188814" y="3727277"/>
                  </a:lnTo>
                  <a:lnTo>
                    <a:pt x="1218637" y="3763069"/>
                  </a:lnTo>
                  <a:lnTo>
                    <a:pt x="1249224" y="3798185"/>
                  </a:lnTo>
                  <a:lnTo>
                    <a:pt x="1280563" y="3832613"/>
                  </a:lnTo>
                  <a:lnTo>
                    <a:pt x="1312641" y="3866340"/>
                  </a:lnTo>
                  <a:lnTo>
                    <a:pt x="1345446" y="3899355"/>
                  </a:lnTo>
                  <a:lnTo>
                    <a:pt x="1378964" y="3931644"/>
                  </a:lnTo>
                  <a:lnTo>
                    <a:pt x="1413185" y="3963197"/>
                  </a:lnTo>
                  <a:lnTo>
                    <a:pt x="1448094" y="3993999"/>
                  </a:lnTo>
                  <a:lnTo>
                    <a:pt x="1483679" y="4024039"/>
                  </a:lnTo>
                  <a:lnTo>
                    <a:pt x="1519929" y="4053305"/>
                  </a:lnTo>
                  <a:lnTo>
                    <a:pt x="1556830" y="4081784"/>
                  </a:lnTo>
                  <a:lnTo>
                    <a:pt x="1594370" y="4109464"/>
                  </a:lnTo>
                  <a:lnTo>
                    <a:pt x="1632537" y="4136333"/>
                  </a:lnTo>
                  <a:lnTo>
                    <a:pt x="1671317" y="4162378"/>
                  </a:lnTo>
                  <a:lnTo>
                    <a:pt x="1710699" y="4187587"/>
                  </a:lnTo>
                  <a:lnTo>
                    <a:pt x="1750669" y="4211948"/>
                  </a:lnTo>
                  <a:lnTo>
                    <a:pt x="1791216" y="4235448"/>
                  </a:lnTo>
                  <a:lnTo>
                    <a:pt x="1832327" y="4258075"/>
                  </a:lnTo>
                  <a:lnTo>
                    <a:pt x="1873989" y="4279817"/>
                  </a:lnTo>
                  <a:lnTo>
                    <a:pt x="1916190" y="4300662"/>
                  </a:lnTo>
                  <a:lnTo>
                    <a:pt x="1958917" y="4320596"/>
                  </a:lnTo>
                  <a:lnTo>
                    <a:pt x="2002158" y="4339608"/>
                  </a:lnTo>
                  <a:lnTo>
                    <a:pt x="2045900" y="4357686"/>
                  </a:lnTo>
                  <a:lnTo>
                    <a:pt x="2090131" y="4374817"/>
                  </a:lnTo>
                  <a:lnTo>
                    <a:pt x="2134838" y="4390988"/>
                  </a:lnTo>
                  <a:lnTo>
                    <a:pt x="2180009" y="4406188"/>
                  </a:lnTo>
                  <a:lnTo>
                    <a:pt x="2225630" y="4420404"/>
                  </a:lnTo>
                  <a:lnTo>
                    <a:pt x="2271691" y="4433624"/>
                  </a:lnTo>
                  <a:lnTo>
                    <a:pt x="2318177" y="4445836"/>
                  </a:lnTo>
                  <a:lnTo>
                    <a:pt x="2365078" y="4457027"/>
                  </a:lnTo>
                  <a:lnTo>
                    <a:pt x="2412379" y="4467184"/>
                  </a:lnTo>
                  <a:lnTo>
                    <a:pt x="2460069" y="4476296"/>
                  </a:lnTo>
                  <a:lnTo>
                    <a:pt x="2508135" y="4484351"/>
                  </a:lnTo>
                </a:path>
              </a:pathLst>
            </a:custGeom>
            <a:ln w="1151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738961" y="5007245"/>
              <a:ext cx="2180590" cy="2187575"/>
            </a:xfrm>
            <a:custGeom>
              <a:avLst/>
              <a:gdLst/>
              <a:ahLst/>
              <a:cxnLst/>
              <a:rect l="l" t="t" r="r" b="b"/>
              <a:pathLst>
                <a:path w="2180590" h="2187575">
                  <a:moveTo>
                    <a:pt x="0" y="0"/>
                  </a:moveTo>
                  <a:lnTo>
                    <a:pt x="42166" y="26273"/>
                  </a:lnTo>
                  <a:lnTo>
                    <a:pt x="83409" y="53766"/>
                  </a:lnTo>
                  <a:lnTo>
                    <a:pt x="123707" y="82451"/>
                  </a:lnTo>
                  <a:lnTo>
                    <a:pt x="163037" y="112301"/>
                  </a:lnTo>
                  <a:lnTo>
                    <a:pt x="201378" y="143292"/>
                  </a:lnTo>
                  <a:lnTo>
                    <a:pt x="238707" y="175396"/>
                  </a:lnTo>
                  <a:lnTo>
                    <a:pt x="275002" y="208587"/>
                  </a:lnTo>
                  <a:lnTo>
                    <a:pt x="310241" y="242838"/>
                  </a:lnTo>
                  <a:lnTo>
                    <a:pt x="344401" y="278125"/>
                  </a:lnTo>
                  <a:lnTo>
                    <a:pt x="377460" y="314420"/>
                  </a:lnTo>
                  <a:lnTo>
                    <a:pt x="409397" y="351696"/>
                  </a:lnTo>
                  <a:lnTo>
                    <a:pt x="440188" y="389929"/>
                  </a:lnTo>
                  <a:lnTo>
                    <a:pt x="469812" y="429091"/>
                  </a:lnTo>
                  <a:lnTo>
                    <a:pt x="498246" y="469156"/>
                  </a:lnTo>
                  <a:lnTo>
                    <a:pt x="525468" y="510098"/>
                  </a:lnTo>
                  <a:lnTo>
                    <a:pt x="551455" y="551890"/>
                  </a:lnTo>
                  <a:lnTo>
                    <a:pt x="576187" y="594507"/>
                  </a:lnTo>
                  <a:lnTo>
                    <a:pt x="599640" y="637922"/>
                  </a:lnTo>
                  <a:lnTo>
                    <a:pt x="621792" y="682109"/>
                  </a:lnTo>
                  <a:lnTo>
                    <a:pt x="642621" y="727041"/>
                  </a:lnTo>
                  <a:lnTo>
                    <a:pt x="662104" y="772692"/>
                  </a:lnTo>
                  <a:lnTo>
                    <a:pt x="680981" y="820985"/>
                  </a:lnTo>
                  <a:lnTo>
                    <a:pt x="698543" y="869770"/>
                  </a:lnTo>
                  <a:lnTo>
                    <a:pt x="715065" y="918944"/>
                  </a:lnTo>
                  <a:lnTo>
                    <a:pt x="730821" y="968405"/>
                  </a:lnTo>
                  <a:lnTo>
                    <a:pt x="746085" y="1018050"/>
                  </a:lnTo>
                  <a:lnTo>
                    <a:pt x="761131" y="1067778"/>
                  </a:lnTo>
                  <a:lnTo>
                    <a:pt x="776235" y="1117486"/>
                  </a:lnTo>
                  <a:lnTo>
                    <a:pt x="791670" y="1167073"/>
                  </a:lnTo>
                  <a:lnTo>
                    <a:pt x="807710" y="1216436"/>
                  </a:lnTo>
                  <a:lnTo>
                    <a:pt x="824631" y="1265473"/>
                  </a:lnTo>
                  <a:lnTo>
                    <a:pt x="842707" y="1314081"/>
                  </a:lnTo>
                  <a:lnTo>
                    <a:pt x="862212" y="1362160"/>
                  </a:lnTo>
                  <a:lnTo>
                    <a:pt x="883420" y="1409606"/>
                  </a:lnTo>
                  <a:lnTo>
                    <a:pt x="905485" y="1454373"/>
                  </a:lnTo>
                  <a:lnTo>
                    <a:pt x="929044" y="1498062"/>
                  </a:lnTo>
                  <a:lnTo>
                    <a:pt x="954056" y="1540647"/>
                  </a:lnTo>
                  <a:lnTo>
                    <a:pt x="980481" y="1582106"/>
                  </a:lnTo>
                  <a:lnTo>
                    <a:pt x="1008278" y="1622413"/>
                  </a:lnTo>
                  <a:lnTo>
                    <a:pt x="1037407" y="1661545"/>
                  </a:lnTo>
                  <a:lnTo>
                    <a:pt x="1067827" y="1699478"/>
                  </a:lnTo>
                  <a:lnTo>
                    <a:pt x="1099500" y="1736187"/>
                  </a:lnTo>
                  <a:lnTo>
                    <a:pt x="1132384" y="1771648"/>
                  </a:lnTo>
                  <a:lnTo>
                    <a:pt x="1166439" y="1805838"/>
                  </a:lnTo>
                  <a:lnTo>
                    <a:pt x="1201624" y="1838733"/>
                  </a:lnTo>
                  <a:lnTo>
                    <a:pt x="1237901" y="1870307"/>
                  </a:lnTo>
                  <a:lnTo>
                    <a:pt x="1275227" y="1900538"/>
                  </a:lnTo>
                  <a:lnTo>
                    <a:pt x="1313564" y="1929400"/>
                  </a:lnTo>
                  <a:lnTo>
                    <a:pt x="1352871" y="1956871"/>
                  </a:lnTo>
                  <a:lnTo>
                    <a:pt x="1393107" y="1982926"/>
                  </a:lnTo>
                  <a:lnTo>
                    <a:pt x="1434233" y="2007540"/>
                  </a:lnTo>
                  <a:lnTo>
                    <a:pt x="1476208" y="2030690"/>
                  </a:lnTo>
                  <a:lnTo>
                    <a:pt x="1518991" y="2052351"/>
                  </a:lnTo>
                  <a:lnTo>
                    <a:pt x="1562544" y="2072500"/>
                  </a:lnTo>
                  <a:lnTo>
                    <a:pt x="1606824" y="2091112"/>
                  </a:lnTo>
                  <a:lnTo>
                    <a:pt x="1651793" y="2108164"/>
                  </a:lnTo>
                  <a:lnTo>
                    <a:pt x="1697409" y="2123631"/>
                  </a:lnTo>
                  <a:lnTo>
                    <a:pt x="1743633" y="2137489"/>
                  </a:lnTo>
                  <a:lnTo>
                    <a:pt x="1790425" y="2149714"/>
                  </a:lnTo>
                  <a:lnTo>
                    <a:pt x="1837743" y="2160282"/>
                  </a:lnTo>
                  <a:lnTo>
                    <a:pt x="1885548" y="2169169"/>
                  </a:lnTo>
                  <a:lnTo>
                    <a:pt x="1933800" y="2176351"/>
                  </a:lnTo>
                  <a:lnTo>
                    <a:pt x="1982459" y="2181803"/>
                  </a:lnTo>
                  <a:lnTo>
                    <a:pt x="2031483" y="2185502"/>
                  </a:lnTo>
                  <a:lnTo>
                    <a:pt x="2080833" y="2187423"/>
                  </a:lnTo>
                  <a:lnTo>
                    <a:pt x="2130469" y="2187543"/>
                  </a:lnTo>
                  <a:lnTo>
                    <a:pt x="2180350" y="2185838"/>
                  </a:lnTo>
                </a:path>
              </a:pathLst>
            </a:custGeom>
            <a:ln w="1047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701181" y="6903014"/>
              <a:ext cx="593090" cy="2882900"/>
            </a:xfrm>
            <a:custGeom>
              <a:avLst/>
              <a:gdLst/>
              <a:ahLst/>
              <a:cxnLst/>
              <a:rect l="l" t="t" r="r" b="b"/>
              <a:pathLst>
                <a:path w="593090" h="2882900">
                  <a:moveTo>
                    <a:pt x="593064" y="2586151"/>
                  </a:moveTo>
                  <a:lnTo>
                    <a:pt x="0" y="2289937"/>
                  </a:lnTo>
                  <a:lnTo>
                    <a:pt x="0" y="2882354"/>
                  </a:lnTo>
                  <a:lnTo>
                    <a:pt x="593064" y="2586151"/>
                  </a:lnTo>
                  <a:close/>
                </a:path>
                <a:path w="593090" h="2882900">
                  <a:moveTo>
                    <a:pt x="593064" y="296214"/>
                  </a:moveTo>
                  <a:lnTo>
                    <a:pt x="0" y="0"/>
                  </a:lnTo>
                  <a:lnTo>
                    <a:pt x="0" y="592416"/>
                  </a:lnTo>
                  <a:lnTo>
                    <a:pt x="593064" y="2962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675581" y="0"/>
            <a:ext cx="8428990" cy="11308715"/>
            <a:chOff x="11675581" y="0"/>
            <a:chExt cx="8428990" cy="11308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75581" y="0"/>
              <a:ext cx="8428514" cy="1130855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24303" y="2640737"/>
              <a:ext cx="6746303" cy="626178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3968452" y="670136"/>
            <a:ext cx="4146550" cy="7550150"/>
            <a:chOff x="3968452" y="670136"/>
            <a:chExt cx="4146550" cy="7550150"/>
          </a:xfrm>
        </p:grpSpPr>
        <p:sp>
          <p:nvSpPr>
            <p:cNvPr id="6" name="object 6"/>
            <p:cNvSpPr/>
            <p:nvPr/>
          </p:nvSpPr>
          <p:spPr>
            <a:xfrm>
              <a:off x="8093995" y="5863695"/>
              <a:ext cx="0" cy="2335530"/>
            </a:xfrm>
            <a:custGeom>
              <a:avLst/>
              <a:gdLst/>
              <a:ahLst/>
              <a:cxnLst/>
              <a:rect l="l" t="t" r="r" b="b"/>
              <a:pathLst>
                <a:path h="2335529">
                  <a:moveTo>
                    <a:pt x="0" y="2335007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14997" y="1602045"/>
              <a:ext cx="0" cy="2261870"/>
            </a:xfrm>
            <a:custGeom>
              <a:avLst/>
              <a:gdLst/>
              <a:ahLst/>
              <a:cxnLst/>
              <a:rect l="l" t="t" r="r" b="b"/>
              <a:pathLst>
                <a:path h="2261870">
                  <a:moveTo>
                    <a:pt x="0" y="2261711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44298" y="670136"/>
              <a:ext cx="2538095" cy="932180"/>
            </a:xfrm>
            <a:custGeom>
              <a:avLst/>
              <a:gdLst/>
              <a:ahLst/>
              <a:cxnLst/>
              <a:rect l="l" t="t" r="r" b="b"/>
              <a:pathLst>
                <a:path w="2538095" h="932180">
                  <a:moveTo>
                    <a:pt x="2382174" y="0"/>
                  </a:moveTo>
                  <a:lnTo>
                    <a:pt x="152948" y="0"/>
                  </a:lnTo>
                  <a:lnTo>
                    <a:pt x="104991" y="8326"/>
                  </a:lnTo>
                  <a:lnTo>
                    <a:pt x="63929" y="31302"/>
                  </a:lnTo>
                  <a:lnTo>
                    <a:pt x="31921" y="65917"/>
                  </a:lnTo>
                  <a:lnTo>
                    <a:pt x="11131" y="109165"/>
                  </a:lnTo>
                  <a:lnTo>
                    <a:pt x="3721" y="158037"/>
                  </a:lnTo>
                  <a:lnTo>
                    <a:pt x="0" y="783189"/>
                  </a:lnTo>
                  <a:lnTo>
                    <a:pt x="7797" y="831093"/>
                  </a:lnTo>
                  <a:lnTo>
                    <a:pt x="29510" y="872030"/>
                  </a:lnTo>
                  <a:lnTo>
                    <a:pt x="62619" y="903887"/>
                  </a:lnTo>
                  <a:lnTo>
                    <a:pt x="104604" y="924551"/>
                  </a:lnTo>
                  <a:lnTo>
                    <a:pt x="152948" y="931908"/>
                  </a:lnTo>
                  <a:lnTo>
                    <a:pt x="2382174" y="931908"/>
                  </a:lnTo>
                  <a:lnTo>
                    <a:pt x="2430783" y="924551"/>
                  </a:lnTo>
                  <a:lnTo>
                    <a:pt x="2473402" y="903887"/>
                  </a:lnTo>
                  <a:lnTo>
                    <a:pt x="2507266" y="872030"/>
                  </a:lnTo>
                  <a:lnTo>
                    <a:pt x="2529612" y="831093"/>
                  </a:lnTo>
                  <a:lnTo>
                    <a:pt x="2537675" y="783189"/>
                  </a:lnTo>
                  <a:lnTo>
                    <a:pt x="2537675" y="158037"/>
                  </a:lnTo>
                  <a:lnTo>
                    <a:pt x="2529612" y="109165"/>
                  </a:lnTo>
                  <a:lnTo>
                    <a:pt x="2507266" y="65917"/>
                  </a:lnTo>
                  <a:lnTo>
                    <a:pt x="2473402" y="31302"/>
                  </a:lnTo>
                  <a:lnTo>
                    <a:pt x="2430783" y="8326"/>
                  </a:lnTo>
                  <a:lnTo>
                    <a:pt x="2382174" y="0"/>
                  </a:lnTo>
                  <a:close/>
                </a:path>
              </a:pathLst>
            </a:custGeom>
            <a:solidFill>
              <a:srgbClr val="008F00">
                <a:alpha val="68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989407" y="5863695"/>
              <a:ext cx="0" cy="2335530"/>
            </a:xfrm>
            <a:custGeom>
              <a:avLst/>
              <a:gdLst/>
              <a:ahLst/>
              <a:cxnLst/>
              <a:rect l="l" t="t" r="r" b="b"/>
              <a:pathLst>
                <a:path h="2335529">
                  <a:moveTo>
                    <a:pt x="0" y="2335007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052947" y="873136"/>
            <a:ext cx="211836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u="none" dirty="0">
                <a:solidFill>
                  <a:srgbClr val="FFFFFF"/>
                </a:solidFill>
                <a:latin typeface="Courier New"/>
                <a:cs typeface="Courier New"/>
              </a:rPr>
              <a:t>input$num</a:t>
            </a:r>
            <a:endParaRPr sz="305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7534" y="8125407"/>
            <a:ext cx="5864225" cy="1948180"/>
          </a:xfrm>
          <a:custGeom>
            <a:avLst/>
            <a:gdLst/>
            <a:ahLst/>
            <a:cxnLst/>
            <a:rect l="l" t="t" r="r" b="b"/>
            <a:pathLst>
              <a:path w="5864225" h="1948179">
                <a:moveTo>
                  <a:pt x="5412870" y="0"/>
                </a:moveTo>
                <a:lnTo>
                  <a:pt x="454348" y="0"/>
                </a:lnTo>
                <a:lnTo>
                  <a:pt x="407934" y="2322"/>
                </a:lnTo>
                <a:lnTo>
                  <a:pt x="362851" y="9142"/>
                </a:lnTo>
                <a:lnTo>
                  <a:pt x="319329" y="20237"/>
                </a:lnTo>
                <a:lnTo>
                  <a:pt x="277597" y="35383"/>
                </a:lnTo>
                <a:lnTo>
                  <a:pt x="237886" y="54358"/>
                </a:lnTo>
                <a:lnTo>
                  <a:pt x="200424" y="76940"/>
                </a:lnTo>
                <a:lnTo>
                  <a:pt x="165441" y="102904"/>
                </a:lnTo>
                <a:lnTo>
                  <a:pt x="133166" y="132029"/>
                </a:lnTo>
                <a:lnTo>
                  <a:pt x="103829" y="164092"/>
                </a:lnTo>
                <a:lnTo>
                  <a:pt x="77659" y="198870"/>
                </a:lnTo>
                <a:lnTo>
                  <a:pt x="54886" y="236140"/>
                </a:lnTo>
                <a:lnTo>
                  <a:pt x="35738" y="275680"/>
                </a:lnTo>
                <a:lnTo>
                  <a:pt x="20447" y="317266"/>
                </a:lnTo>
                <a:lnTo>
                  <a:pt x="9240" y="360676"/>
                </a:lnTo>
                <a:lnTo>
                  <a:pt x="2348" y="405687"/>
                </a:lnTo>
                <a:lnTo>
                  <a:pt x="0" y="452076"/>
                </a:lnTo>
                <a:lnTo>
                  <a:pt x="437" y="1490536"/>
                </a:lnTo>
                <a:lnTo>
                  <a:pt x="2780" y="1536981"/>
                </a:lnTo>
                <a:lnTo>
                  <a:pt x="9659" y="1582150"/>
                </a:lnTo>
                <a:lnTo>
                  <a:pt x="20844" y="1625805"/>
                </a:lnTo>
                <a:lnTo>
                  <a:pt x="36108" y="1667709"/>
                </a:lnTo>
                <a:lnTo>
                  <a:pt x="55222" y="1707625"/>
                </a:lnTo>
                <a:lnTo>
                  <a:pt x="77958" y="1745315"/>
                </a:lnTo>
                <a:lnTo>
                  <a:pt x="104088" y="1780542"/>
                </a:lnTo>
                <a:lnTo>
                  <a:pt x="133385" y="1813069"/>
                </a:lnTo>
                <a:lnTo>
                  <a:pt x="165619" y="1842657"/>
                </a:lnTo>
                <a:lnTo>
                  <a:pt x="200562" y="1869071"/>
                </a:lnTo>
                <a:lnTo>
                  <a:pt x="237987" y="1892072"/>
                </a:lnTo>
                <a:lnTo>
                  <a:pt x="277666" y="1911424"/>
                </a:lnTo>
                <a:lnTo>
                  <a:pt x="319369" y="1926888"/>
                </a:lnTo>
                <a:lnTo>
                  <a:pt x="362869" y="1938228"/>
                </a:lnTo>
                <a:lnTo>
                  <a:pt x="407938" y="1945205"/>
                </a:lnTo>
                <a:lnTo>
                  <a:pt x="454348" y="1947584"/>
                </a:lnTo>
                <a:lnTo>
                  <a:pt x="5412870" y="1947584"/>
                </a:lnTo>
                <a:lnTo>
                  <a:pt x="5459245" y="1945205"/>
                </a:lnTo>
                <a:lnTo>
                  <a:pt x="5504216" y="1938228"/>
                </a:lnTo>
                <a:lnTo>
                  <a:pt x="5547565" y="1926888"/>
                </a:lnTo>
                <a:lnTo>
                  <a:pt x="5589071" y="1911424"/>
                </a:lnTo>
                <a:lnTo>
                  <a:pt x="5628515" y="1892072"/>
                </a:lnTo>
                <a:lnTo>
                  <a:pt x="5665680" y="1869071"/>
                </a:lnTo>
                <a:lnTo>
                  <a:pt x="5700344" y="1842657"/>
                </a:lnTo>
                <a:lnTo>
                  <a:pt x="5732291" y="1813069"/>
                </a:lnTo>
                <a:lnTo>
                  <a:pt x="5761299" y="1780542"/>
                </a:lnTo>
                <a:lnTo>
                  <a:pt x="5787151" y="1745315"/>
                </a:lnTo>
                <a:lnTo>
                  <a:pt x="5809626" y="1707625"/>
                </a:lnTo>
                <a:lnTo>
                  <a:pt x="5828507" y="1667709"/>
                </a:lnTo>
                <a:lnTo>
                  <a:pt x="5843573" y="1625805"/>
                </a:lnTo>
                <a:lnTo>
                  <a:pt x="5854606" y="1582150"/>
                </a:lnTo>
                <a:lnTo>
                  <a:pt x="5861386" y="1536981"/>
                </a:lnTo>
                <a:lnTo>
                  <a:pt x="5863695" y="1490536"/>
                </a:lnTo>
                <a:lnTo>
                  <a:pt x="5863695" y="452076"/>
                </a:lnTo>
                <a:lnTo>
                  <a:pt x="5861071" y="402640"/>
                </a:lnTo>
                <a:lnTo>
                  <a:pt x="5853376" y="354790"/>
                </a:lnTo>
                <a:lnTo>
                  <a:pt x="5840876" y="308795"/>
                </a:lnTo>
                <a:lnTo>
                  <a:pt x="5823836" y="264926"/>
                </a:lnTo>
                <a:lnTo>
                  <a:pt x="5802523" y="223454"/>
                </a:lnTo>
                <a:lnTo>
                  <a:pt x="5777203" y="184647"/>
                </a:lnTo>
                <a:lnTo>
                  <a:pt x="5748141" y="148778"/>
                </a:lnTo>
                <a:lnTo>
                  <a:pt x="5715604" y="116116"/>
                </a:lnTo>
                <a:lnTo>
                  <a:pt x="5679858" y="86932"/>
                </a:lnTo>
                <a:lnTo>
                  <a:pt x="5641168" y="61496"/>
                </a:lnTo>
                <a:lnTo>
                  <a:pt x="5599800" y="40078"/>
                </a:lnTo>
                <a:lnTo>
                  <a:pt x="5556020" y="22949"/>
                </a:lnTo>
                <a:lnTo>
                  <a:pt x="5510095" y="10380"/>
                </a:lnTo>
                <a:lnTo>
                  <a:pt x="5462289" y="2640"/>
                </a:lnTo>
                <a:lnTo>
                  <a:pt x="5412870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44243" y="8139903"/>
            <a:ext cx="3273425" cy="181927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2700" spc="5" dirty="0">
                <a:solidFill>
                  <a:srgbClr val="FFFFFF"/>
                </a:solidFill>
                <a:latin typeface="Courier New"/>
                <a:cs typeface="Courier New"/>
              </a:rPr>
              <a:t>output$hist</a:t>
            </a:r>
            <a:r>
              <a:rPr sz="27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700" spc="5" dirty="0">
                <a:solidFill>
                  <a:srgbClr val="FFFFFF"/>
                </a:solidFill>
                <a:latin typeface="Courier New"/>
                <a:cs typeface="Courier New"/>
              </a:rPr>
              <a:t>&lt;-</a:t>
            </a:r>
            <a:endParaRPr sz="2700">
              <a:latin typeface="Courier New"/>
              <a:cs typeface="Courier New"/>
            </a:endParaRPr>
          </a:p>
          <a:p>
            <a:pPr marL="922655" marR="5080" indent="-389890">
              <a:lnSpc>
                <a:spcPct val="113199"/>
              </a:lnSpc>
              <a:spcBef>
                <a:spcPts val="25"/>
              </a:spcBef>
            </a:pPr>
            <a:r>
              <a:rPr sz="2550" spc="-5" dirty="0">
                <a:solidFill>
                  <a:srgbClr val="FFFFFF"/>
                </a:solidFill>
                <a:latin typeface="Courier New"/>
                <a:cs typeface="Courier New"/>
              </a:rPr>
              <a:t>renderPlot({ </a:t>
            </a:r>
            <a:r>
              <a:rPr sz="25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50" spc="-5" dirty="0">
                <a:solidFill>
                  <a:srgbClr val="FFFFFF"/>
                </a:solidFill>
                <a:latin typeface="Courier New"/>
                <a:cs typeface="Courier New"/>
              </a:rPr>
              <a:t>hist(data())</a:t>
            </a:r>
            <a:endParaRPr sz="2550">
              <a:latin typeface="Courier New"/>
              <a:cs typeface="Courier New"/>
            </a:endParaRPr>
          </a:p>
          <a:p>
            <a:pPr marL="338455">
              <a:lnSpc>
                <a:spcPct val="100000"/>
              </a:lnSpc>
              <a:spcBef>
                <a:spcPts val="400"/>
              </a:spcBef>
            </a:pPr>
            <a:r>
              <a:rPr sz="2550" dirty="0">
                <a:solidFill>
                  <a:srgbClr val="FFFFFF"/>
                </a:solidFill>
                <a:latin typeface="Courier New"/>
                <a:cs typeface="Courier New"/>
              </a:rPr>
              <a:t>})</a:t>
            </a:r>
            <a:endParaRPr sz="255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355827" y="8125407"/>
            <a:ext cx="5874385" cy="1948180"/>
          </a:xfrm>
          <a:custGeom>
            <a:avLst/>
            <a:gdLst/>
            <a:ahLst/>
            <a:cxnLst/>
            <a:rect l="l" t="t" r="r" b="b"/>
            <a:pathLst>
              <a:path w="5874384" h="1948179">
                <a:moveTo>
                  <a:pt x="5416484" y="0"/>
                </a:moveTo>
                <a:lnTo>
                  <a:pt x="457960" y="0"/>
                </a:lnTo>
                <a:lnTo>
                  <a:pt x="411505" y="2322"/>
                </a:lnTo>
                <a:lnTo>
                  <a:pt x="366308" y="9142"/>
                </a:lnTo>
                <a:lnTo>
                  <a:pt x="322608" y="20237"/>
                </a:lnTo>
                <a:lnTo>
                  <a:pt x="280645" y="35383"/>
                </a:lnTo>
                <a:lnTo>
                  <a:pt x="240660" y="54358"/>
                </a:lnTo>
                <a:lnTo>
                  <a:pt x="202893" y="76940"/>
                </a:lnTo>
                <a:lnTo>
                  <a:pt x="167584" y="102904"/>
                </a:lnTo>
                <a:lnTo>
                  <a:pt x="134972" y="132029"/>
                </a:lnTo>
                <a:lnTo>
                  <a:pt x="105298" y="164092"/>
                </a:lnTo>
                <a:lnTo>
                  <a:pt x="78802" y="198870"/>
                </a:lnTo>
                <a:lnTo>
                  <a:pt x="55724" y="236140"/>
                </a:lnTo>
                <a:lnTo>
                  <a:pt x="36303" y="275680"/>
                </a:lnTo>
                <a:lnTo>
                  <a:pt x="20780" y="317266"/>
                </a:lnTo>
                <a:lnTo>
                  <a:pt x="9395" y="360676"/>
                </a:lnTo>
                <a:lnTo>
                  <a:pt x="2388" y="405687"/>
                </a:lnTo>
                <a:lnTo>
                  <a:pt x="0" y="452076"/>
                </a:lnTo>
                <a:lnTo>
                  <a:pt x="4050" y="1490536"/>
                </a:lnTo>
                <a:lnTo>
                  <a:pt x="6393" y="1536981"/>
                </a:lnTo>
                <a:lnTo>
                  <a:pt x="13272" y="1582150"/>
                </a:lnTo>
                <a:lnTo>
                  <a:pt x="24457" y="1625805"/>
                </a:lnTo>
                <a:lnTo>
                  <a:pt x="39720" y="1667709"/>
                </a:lnTo>
                <a:lnTo>
                  <a:pt x="58834" y="1707625"/>
                </a:lnTo>
                <a:lnTo>
                  <a:pt x="81571" y="1745315"/>
                </a:lnTo>
                <a:lnTo>
                  <a:pt x="107701" y="1780542"/>
                </a:lnTo>
                <a:lnTo>
                  <a:pt x="136997" y="1813069"/>
                </a:lnTo>
                <a:lnTo>
                  <a:pt x="169231" y="1842657"/>
                </a:lnTo>
                <a:lnTo>
                  <a:pt x="204175" y="1869071"/>
                </a:lnTo>
                <a:lnTo>
                  <a:pt x="241600" y="1892072"/>
                </a:lnTo>
                <a:lnTo>
                  <a:pt x="281278" y="1911424"/>
                </a:lnTo>
                <a:lnTo>
                  <a:pt x="322981" y="1926888"/>
                </a:lnTo>
                <a:lnTo>
                  <a:pt x="366482" y="1938228"/>
                </a:lnTo>
                <a:lnTo>
                  <a:pt x="411551" y="1945205"/>
                </a:lnTo>
                <a:lnTo>
                  <a:pt x="457960" y="1947584"/>
                </a:lnTo>
                <a:lnTo>
                  <a:pt x="5416484" y="1947584"/>
                </a:lnTo>
                <a:lnTo>
                  <a:pt x="5462935" y="1945205"/>
                </a:lnTo>
                <a:lnTo>
                  <a:pt x="5508123" y="1938228"/>
                </a:lnTo>
                <a:lnTo>
                  <a:pt x="5551809" y="1926888"/>
                </a:lnTo>
                <a:lnTo>
                  <a:pt x="5593754" y="1911424"/>
                </a:lnTo>
                <a:lnTo>
                  <a:pt x="5633717" y="1892072"/>
                </a:lnTo>
                <a:lnTo>
                  <a:pt x="5671461" y="1869071"/>
                </a:lnTo>
                <a:lnTo>
                  <a:pt x="5706745" y="1842657"/>
                </a:lnTo>
                <a:lnTo>
                  <a:pt x="5739331" y="1813069"/>
                </a:lnTo>
                <a:lnTo>
                  <a:pt x="5768980" y="1780542"/>
                </a:lnTo>
                <a:lnTo>
                  <a:pt x="5795451" y="1745315"/>
                </a:lnTo>
                <a:lnTo>
                  <a:pt x="5818506" y="1707625"/>
                </a:lnTo>
                <a:lnTo>
                  <a:pt x="5837906" y="1667709"/>
                </a:lnTo>
                <a:lnTo>
                  <a:pt x="5853411" y="1625805"/>
                </a:lnTo>
                <a:lnTo>
                  <a:pt x="5864782" y="1582150"/>
                </a:lnTo>
                <a:lnTo>
                  <a:pt x="5871780" y="1536981"/>
                </a:lnTo>
                <a:lnTo>
                  <a:pt x="5874166" y="1490536"/>
                </a:lnTo>
                <a:lnTo>
                  <a:pt x="5874166" y="452076"/>
                </a:lnTo>
                <a:lnTo>
                  <a:pt x="5871780" y="405687"/>
                </a:lnTo>
                <a:lnTo>
                  <a:pt x="5864782" y="360676"/>
                </a:lnTo>
                <a:lnTo>
                  <a:pt x="5853411" y="317266"/>
                </a:lnTo>
                <a:lnTo>
                  <a:pt x="5837906" y="275680"/>
                </a:lnTo>
                <a:lnTo>
                  <a:pt x="5818506" y="236140"/>
                </a:lnTo>
                <a:lnTo>
                  <a:pt x="5795451" y="198870"/>
                </a:lnTo>
                <a:lnTo>
                  <a:pt x="5768980" y="164092"/>
                </a:lnTo>
                <a:lnTo>
                  <a:pt x="5739331" y="132029"/>
                </a:lnTo>
                <a:lnTo>
                  <a:pt x="5706745" y="102904"/>
                </a:lnTo>
                <a:lnTo>
                  <a:pt x="5671461" y="76940"/>
                </a:lnTo>
                <a:lnTo>
                  <a:pt x="5633717" y="54358"/>
                </a:lnTo>
                <a:lnTo>
                  <a:pt x="5593754" y="35383"/>
                </a:lnTo>
                <a:lnTo>
                  <a:pt x="5551809" y="20237"/>
                </a:lnTo>
                <a:lnTo>
                  <a:pt x="5508123" y="9142"/>
                </a:lnTo>
                <a:lnTo>
                  <a:pt x="5462935" y="2322"/>
                </a:lnTo>
                <a:lnTo>
                  <a:pt x="5416484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436149" y="8110484"/>
            <a:ext cx="3726179" cy="185483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634365" marR="5080" indent="-622300">
              <a:lnSpc>
                <a:spcPct val="115799"/>
              </a:lnSpc>
              <a:spcBef>
                <a:spcPts val="170"/>
              </a:spcBef>
            </a:pPr>
            <a:r>
              <a:rPr sz="2700" spc="5" dirty="0">
                <a:solidFill>
                  <a:srgbClr val="FFFFFF"/>
                </a:solidFill>
                <a:latin typeface="Courier New"/>
                <a:cs typeface="Courier New"/>
              </a:rPr>
              <a:t>output$stats &lt;- </a:t>
            </a:r>
            <a:r>
              <a:rPr sz="2700" spc="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50" spc="-5" dirty="0">
                <a:solidFill>
                  <a:srgbClr val="FFFFFF"/>
                </a:solidFill>
                <a:latin typeface="Courier New"/>
                <a:cs typeface="Courier New"/>
              </a:rPr>
              <a:t>renderPrint({ </a:t>
            </a:r>
            <a:r>
              <a:rPr sz="25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50" spc="-5" dirty="0">
                <a:solidFill>
                  <a:srgbClr val="FFFFFF"/>
                </a:solidFill>
                <a:latin typeface="Courier New"/>
                <a:cs typeface="Courier New"/>
              </a:rPr>
              <a:t>summary(data())</a:t>
            </a:r>
            <a:endParaRPr sz="2550">
              <a:latin typeface="Courier New"/>
              <a:cs typeface="Courier New"/>
            </a:endParaRPr>
          </a:p>
          <a:p>
            <a:pPr marL="338455">
              <a:lnSpc>
                <a:spcPct val="100000"/>
              </a:lnSpc>
              <a:spcBef>
                <a:spcPts val="400"/>
              </a:spcBef>
            </a:pPr>
            <a:r>
              <a:rPr sz="2550" dirty="0">
                <a:solidFill>
                  <a:srgbClr val="FFFFFF"/>
                </a:solidFill>
                <a:latin typeface="Courier New"/>
                <a:cs typeface="Courier New"/>
              </a:rPr>
              <a:t>})</a:t>
            </a:r>
            <a:endParaRPr sz="255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130794" y="3842815"/>
            <a:ext cx="5958205" cy="2052320"/>
          </a:xfrm>
          <a:custGeom>
            <a:avLst/>
            <a:gdLst/>
            <a:ahLst/>
            <a:cxnLst/>
            <a:rect l="l" t="t" r="r" b="b"/>
            <a:pathLst>
              <a:path w="5958205" h="2052320">
                <a:moveTo>
                  <a:pt x="5648757" y="0"/>
                </a:moveTo>
                <a:lnTo>
                  <a:pt x="316311" y="0"/>
                </a:lnTo>
                <a:lnTo>
                  <a:pt x="269822" y="3291"/>
                </a:lnTo>
                <a:lnTo>
                  <a:pt x="225366" y="12873"/>
                </a:lnTo>
                <a:lnTo>
                  <a:pt x="183448" y="28303"/>
                </a:lnTo>
                <a:lnTo>
                  <a:pt x="144572" y="49140"/>
                </a:lnTo>
                <a:lnTo>
                  <a:pt x="109243" y="74942"/>
                </a:lnTo>
                <a:lnTo>
                  <a:pt x="77965" y="105268"/>
                </a:lnTo>
                <a:lnTo>
                  <a:pt x="51243" y="139677"/>
                </a:lnTo>
                <a:lnTo>
                  <a:pt x="29580" y="177728"/>
                </a:lnTo>
                <a:lnTo>
                  <a:pt x="13483" y="218978"/>
                </a:lnTo>
                <a:lnTo>
                  <a:pt x="3454" y="262987"/>
                </a:lnTo>
                <a:lnTo>
                  <a:pt x="0" y="309314"/>
                </a:lnTo>
                <a:lnTo>
                  <a:pt x="2033" y="1734902"/>
                </a:lnTo>
                <a:lnTo>
                  <a:pt x="5441" y="1781416"/>
                </a:lnTo>
                <a:lnTo>
                  <a:pt x="15339" y="1825941"/>
                </a:lnTo>
                <a:lnTo>
                  <a:pt x="31243" y="1867962"/>
                </a:lnTo>
                <a:lnTo>
                  <a:pt x="52665" y="1906965"/>
                </a:lnTo>
                <a:lnTo>
                  <a:pt x="79120" y="1942436"/>
                </a:lnTo>
                <a:lnTo>
                  <a:pt x="110121" y="1973861"/>
                </a:lnTo>
                <a:lnTo>
                  <a:pt x="145183" y="2000725"/>
                </a:lnTo>
                <a:lnTo>
                  <a:pt x="183819" y="2022515"/>
                </a:lnTo>
                <a:lnTo>
                  <a:pt x="225543" y="2038716"/>
                </a:lnTo>
                <a:lnTo>
                  <a:pt x="269869" y="2048813"/>
                </a:lnTo>
                <a:lnTo>
                  <a:pt x="316311" y="2052293"/>
                </a:lnTo>
                <a:lnTo>
                  <a:pt x="5648757" y="2052293"/>
                </a:lnTo>
                <a:lnTo>
                  <a:pt x="5695080" y="2048813"/>
                </a:lnTo>
                <a:lnTo>
                  <a:pt x="5739081" y="2038716"/>
                </a:lnTo>
                <a:lnTo>
                  <a:pt x="5780318" y="2022515"/>
                </a:lnTo>
                <a:lnTo>
                  <a:pt x="5818352" y="2000725"/>
                </a:lnTo>
                <a:lnTo>
                  <a:pt x="5852743" y="1973861"/>
                </a:lnTo>
                <a:lnTo>
                  <a:pt x="5883051" y="1942436"/>
                </a:lnTo>
                <a:lnTo>
                  <a:pt x="5908835" y="1906965"/>
                </a:lnTo>
                <a:lnTo>
                  <a:pt x="5929655" y="1867962"/>
                </a:lnTo>
                <a:lnTo>
                  <a:pt x="5945072" y="1825941"/>
                </a:lnTo>
                <a:lnTo>
                  <a:pt x="5954645" y="1781416"/>
                </a:lnTo>
                <a:lnTo>
                  <a:pt x="5957933" y="1734902"/>
                </a:lnTo>
                <a:lnTo>
                  <a:pt x="5957933" y="309314"/>
                </a:lnTo>
                <a:lnTo>
                  <a:pt x="5954645" y="262987"/>
                </a:lnTo>
                <a:lnTo>
                  <a:pt x="5945072" y="218978"/>
                </a:lnTo>
                <a:lnTo>
                  <a:pt x="5929655" y="177728"/>
                </a:lnTo>
                <a:lnTo>
                  <a:pt x="5908835" y="139677"/>
                </a:lnTo>
                <a:lnTo>
                  <a:pt x="5883051" y="105268"/>
                </a:lnTo>
                <a:lnTo>
                  <a:pt x="5852743" y="74942"/>
                </a:lnTo>
                <a:lnTo>
                  <a:pt x="5818352" y="49140"/>
                </a:lnTo>
                <a:lnTo>
                  <a:pt x="5780318" y="28303"/>
                </a:lnTo>
                <a:lnTo>
                  <a:pt x="5739081" y="12873"/>
                </a:lnTo>
                <a:lnTo>
                  <a:pt x="5695080" y="3291"/>
                </a:lnTo>
                <a:lnTo>
                  <a:pt x="5648757" y="0"/>
                </a:lnTo>
                <a:close/>
              </a:path>
            </a:pathLst>
          </a:custGeom>
          <a:solidFill>
            <a:srgbClr val="004479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020624" y="4030622"/>
            <a:ext cx="4210685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7520" marR="5080" indent="-465455">
              <a:lnSpc>
                <a:spcPct val="110400"/>
              </a:lnSpc>
              <a:spcBef>
                <a:spcPts val="100"/>
              </a:spcBef>
              <a:tabLst>
                <a:tab pos="1174750" algn="l"/>
                <a:tab pos="1871980" algn="l"/>
              </a:tabLst>
            </a:pPr>
            <a:r>
              <a:rPr sz="3050" spc="-5" dirty="0">
                <a:solidFill>
                  <a:srgbClr val="FFFFFF"/>
                </a:solidFill>
                <a:latin typeface="Courier New"/>
                <a:cs typeface="Courier New"/>
              </a:rPr>
              <a:t>dat</a:t>
            </a:r>
            <a:r>
              <a:rPr sz="3050" dirty="0">
                <a:solidFill>
                  <a:srgbClr val="FFFFFF"/>
                </a:solidFill>
                <a:latin typeface="Courier New"/>
                <a:cs typeface="Courier New"/>
              </a:rPr>
              <a:t>a	</a:t>
            </a:r>
            <a:r>
              <a:rPr sz="3050" spc="-5" dirty="0">
                <a:solidFill>
                  <a:srgbClr val="FFFFFF"/>
                </a:solidFill>
                <a:latin typeface="Courier New"/>
                <a:cs typeface="Courier New"/>
              </a:rPr>
              <a:t>&lt;</a:t>
            </a:r>
            <a:r>
              <a:rPr sz="3050" dirty="0">
                <a:solidFill>
                  <a:srgbClr val="FFFFFF"/>
                </a:solidFill>
                <a:latin typeface="Courier New"/>
                <a:cs typeface="Courier New"/>
              </a:rPr>
              <a:t>-	reactive({  rnorm(input$num)</a:t>
            </a:r>
            <a:endParaRPr sz="3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3050" dirty="0">
                <a:solidFill>
                  <a:srgbClr val="FFFFFF"/>
                </a:solidFill>
                <a:latin typeface="Courier New"/>
                <a:cs typeface="Courier New"/>
              </a:rPr>
              <a:t>})</a:t>
            </a:r>
            <a:endParaRPr sz="3050">
              <a:latin typeface="Courier New"/>
              <a:cs typeface="Courier New"/>
            </a:endParaRPr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659300" y="973792"/>
            <a:ext cx="6973609" cy="1821934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94238" y="596838"/>
            <a:ext cx="12209145" cy="9549765"/>
            <a:chOff x="94238" y="596838"/>
            <a:chExt cx="12209145" cy="9549765"/>
          </a:xfrm>
        </p:grpSpPr>
        <p:sp>
          <p:nvSpPr>
            <p:cNvPr id="19" name="object 19"/>
            <p:cNvSpPr/>
            <p:nvPr/>
          </p:nvSpPr>
          <p:spPr>
            <a:xfrm>
              <a:off x="4844299" y="670134"/>
              <a:ext cx="2538095" cy="932180"/>
            </a:xfrm>
            <a:custGeom>
              <a:avLst/>
              <a:gdLst/>
              <a:ahLst/>
              <a:cxnLst/>
              <a:rect l="l" t="t" r="r" b="b"/>
              <a:pathLst>
                <a:path w="2538095" h="932180">
                  <a:moveTo>
                    <a:pt x="0" y="783189"/>
                  </a:moveTo>
                  <a:lnTo>
                    <a:pt x="3720" y="158039"/>
                  </a:lnTo>
                  <a:lnTo>
                    <a:pt x="11131" y="109166"/>
                  </a:lnTo>
                  <a:lnTo>
                    <a:pt x="31921" y="65917"/>
                  </a:lnTo>
                  <a:lnTo>
                    <a:pt x="63928" y="31302"/>
                  </a:lnTo>
                  <a:lnTo>
                    <a:pt x="104991" y="8326"/>
                  </a:lnTo>
                  <a:lnTo>
                    <a:pt x="152948" y="0"/>
                  </a:lnTo>
                  <a:lnTo>
                    <a:pt x="2382174" y="0"/>
                  </a:lnTo>
                  <a:lnTo>
                    <a:pt x="2430783" y="8326"/>
                  </a:lnTo>
                  <a:lnTo>
                    <a:pt x="2473401" y="31302"/>
                  </a:lnTo>
                  <a:lnTo>
                    <a:pt x="2507266" y="65917"/>
                  </a:lnTo>
                  <a:lnTo>
                    <a:pt x="2529611" y="109166"/>
                  </a:lnTo>
                  <a:lnTo>
                    <a:pt x="2537674" y="158039"/>
                  </a:lnTo>
                  <a:lnTo>
                    <a:pt x="2537674" y="783189"/>
                  </a:lnTo>
                  <a:lnTo>
                    <a:pt x="2529611" y="831092"/>
                  </a:lnTo>
                  <a:lnTo>
                    <a:pt x="2507266" y="872029"/>
                  </a:lnTo>
                  <a:lnTo>
                    <a:pt x="2473401" y="903887"/>
                  </a:lnTo>
                  <a:lnTo>
                    <a:pt x="2430783" y="924551"/>
                  </a:lnTo>
                  <a:lnTo>
                    <a:pt x="2382174" y="931908"/>
                  </a:lnTo>
                  <a:lnTo>
                    <a:pt x="152948" y="931908"/>
                  </a:lnTo>
                  <a:lnTo>
                    <a:pt x="104604" y="924551"/>
                  </a:lnTo>
                  <a:lnTo>
                    <a:pt x="62618" y="903887"/>
                  </a:lnTo>
                  <a:lnTo>
                    <a:pt x="29510" y="872029"/>
                  </a:lnTo>
                  <a:lnTo>
                    <a:pt x="7797" y="831092"/>
                  </a:lnTo>
                  <a:lnTo>
                    <a:pt x="0" y="783189"/>
                  </a:lnTo>
                  <a:close/>
                </a:path>
              </a:pathLst>
            </a:custGeom>
            <a:ln w="1465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876964" y="1664870"/>
              <a:ext cx="474345" cy="2138045"/>
            </a:xfrm>
            <a:custGeom>
              <a:avLst/>
              <a:gdLst/>
              <a:ahLst/>
              <a:cxnLst/>
              <a:rect l="l" t="t" r="r" b="b"/>
              <a:pathLst>
                <a:path w="474345" h="2138045">
                  <a:moveTo>
                    <a:pt x="474298" y="1706754"/>
                  </a:moveTo>
                  <a:lnTo>
                    <a:pt x="0" y="1706754"/>
                  </a:lnTo>
                  <a:lnTo>
                    <a:pt x="237149" y="2137641"/>
                  </a:lnTo>
                  <a:lnTo>
                    <a:pt x="474298" y="1706754"/>
                  </a:lnTo>
                  <a:close/>
                </a:path>
                <a:path w="474345" h="2138045">
                  <a:moveTo>
                    <a:pt x="363683" y="0"/>
                  </a:moveTo>
                  <a:lnTo>
                    <a:pt x="112381" y="0"/>
                  </a:lnTo>
                  <a:lnTo>
                    <a:pt x="112381" y="1706754"/>
                  </a:lnTo>
                  <a:lnTo>
                    <a:pt x="363683" y="1706754"/>
                  </a:lnTo>
                  <a:lnTo>
                    <a:pt x="363683" y="0"/>
                  </a:lnTo>
                  <a:close/>
                </a:path>
              </a:pathLst>
            </a:custGeom>
            <a:solidFill>
              <a:srgbClr val="000000">
                <a:alpha val="68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130794" y="3842815"/>
              <a:ext cx="5958205" cy="2052320"/>
            </a:xfrm>
            <a:custGeom>
              <a:avLst/>
              <a:gdLst/>
              <a:ahLst/>
              <a:cxnLst/>
              <a:rect l="l" t="t" r="r" b="b"/>
              <a:pathLst>
                <a:path w="5958205" h="2052320">
                  <a:moveTo>
                    <a:pt x="563" y="1734900"/>
                  </a:moveTo>
                  <a:lnTo>
                    <a:pt x="0" y="309313"/>
                  </a:lnTo>
                  <a:lnTo>
                    <a:pt x="3420" y="262987"/>
                  </a:lnTo>
                  <a:lnTo>
                    <a:pt x="13355" y="218978"/>
                  </a:lnTo>
                  <a:lnTo>
                    <a:pt x="29312" y="177728"/>
                  </a:lnTo>
                  <a:lnTo>
                    <a:pt x="50801" y="139677"/>
                  </a:lnTo>
                  <a:lnTo>
                    <a:pt x="77330" y="105268"/>
                  </a:lnTo>
                  <a:lnTo>
                    <a:pt x="108408" y="74942"/>
                  </a:lnTo>
                  <a:lnTo>
                    <a:pt x="143545" y="49140"/>
                  </a:lnTo>
                  <a:lnTo>
                    <a:pt x="182247" y="28303"/>
                  </a:lnTo>
                  <a:lnTo>
                    <a:pt x="224025" y="12873"/>
                  </a:lnTo>
                  <a:lnTo>
                    <a:pt x="268387" y="3291"/>
                  </a:lnTo>
                  <a:lnTo>
                    <a:pt x="314842" y="0"/>
                  </a:lnTo>
                  <a:lnTo>
                    <a:pt x="5647287" y="0"/>
                  </a:lnTo>
                  <a:lnTo>
                    <a:pt x="5693645" y="3291"/>
                  </a:lnTo>
                  <a:lnTo>
                    <a:pt x="5737739" y="12873"/>
                  </a:lnTo>
                  <a:lnTo>
                    <a:pt x="5779116" y="28303"/>
                  </a:lnTo>
                  <a:lnTo>
                    <a:pt x="5817324" y="49140"/>
                  </a:lnTo>
                  <a:lnTo>
                    <a:pt x="5851908" y="74942"/>
                  </a:lnTo>
                  <a:lnTo>
                    <a:pt x="5882415" y="105268"/>
                  </a:lnTo>
                  <a:lnTo>
                    <a:pt x="5908393" y="139677"/>
                  </a:lnTo>
                  <a:lnTo>
                    <a:pt x="5929387" y="177728"/>
                  </a:lnTo>
                  <a:lnTo>
                    <a:pt x="5944944" y="218978"/>
                  </a:lnTo>
                  <a:lnTo>
                    <a:pt x="5954610" y="262987"/>
                  </a:lnTo>
                  <a:lnTo>
                    <a:pt x="5957933" y="309313"/>
                  </a:lnTo>
                  <a:lnTo>
                    <a:pt x="5957933" y="1734900"/>
                  </a:lnTo>
                  <a:lnTo>
                    <a:pt x="5954610" y="1781415"/>
                  </a:lnTo>
                  <a:lnTo>
                    <a:pt x="5944944" y="1825940"/>
                  </a:lnTo>
                  <a:lnTo>
                    <a:pt x="5929387" y="1867961"/>
                  </a:lnTo>
                  <a:lnTo>
                    <a:pt x="5908393" y="1906964"/>
                  </a:lnTo>
                  <a:lnTo>
                    <a:pt x="5882415" y="1942436"/>
                  </a:lnTo>
                  <a:lnTo>
                    <a:pt x="5851908" y="1973861"/>
                  </a:lnTo>
                  <a:lnTo>
                    <a:pt x="5817324" y="2000725"/>
                  </a:lnTo>
                  <a:lnTo>
                    <a:pt x="5779116" y="2022515"/>
                  </a:lnTo>
                  <a:lnTo>
                    <a:pt x="5737739" y="2038715"/>
                  </a:lnTo>
                  <a:lnTo>
                    <a:pt x="5693645" y="2048813"/>
                  </a:lnTo>
                  <a:lnTo>
                    <a:pt x="5647287" y="2052293"/>
                  </a:lnTo>
                  <a:lnTo>
                    <a:pt x="314842" y="2052293"/>
                  </a:lnTo>
                  <a:lnTo>
                    <a:pt x="268400" y="2048813"/>
                  </a:lnTo>
                  <a:lnTo>
                    <a:pt x="224074" y="2038715"/>
                  </a:lnTo>
                  <a:lnTo>
                    <a:pt x="182350" y="2022515"/>
                  </a:lnTo>
                  <a:lnTo>
                    <a:pt x="143714" y="2000725"/>
                  </a:lnTo>
                  <a:lnTo>
                    <a:pt x="108652" y="1973861"/>
                  </a:lnTo>
                  <a:lnTo>
                    <a:pt x="77650" y="1942436"/>
                  </a:lnTo>
                  <a:lnTo>
                    <a:pt x="51195" y="1906964"/>
                  </a:lnTo>
                  <a:lnTo>
                    <a:pt x="29773" y="1867961"/>
                  </a:lnTo>
                  <a:lnTo>
                    <a:pt x="13869" y="1825940"/>
                  </a:lnTo>
                  <a:lnTo>
                    <a:pt x="3970" y="1781415"/>
                  </a:lnTo>
                  <a:lnTo>
                    <a:pt x="563" y="1734900"/>
                  </a:lnTo>
                  <a:close/>
                </a:path>
              </a:pathLst>
            </a:custGeom>
            <a:ln w="1465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751935" y="5957944"/>
              <a:ext cx="4578350" cy="2139315"/>
            </a:xfrm>
            <a:custGeom>
              <a:avLst/>
              <a:gdLst/>
              <a:ahLst/>
              <a:cxnLst/>
              <a:rect l="l" t="t" r="r" b="b"/>
              <a:pathLst>
                <a:path w="4578350" h="2139315">
                  <a:moveTo>
                    <a:pt x="474294" y="1706753"/>
                  </a:moveTo>
                  <a:lnTo>
                    <a:pt x="363118" y="1706753"/>
                  </a:lnTo>
                  <a:lnTo>
                    <a:pt x="363118" y="0"/>
                  </a:lnTo>
                  <a:lnTo>
                    <a:pt x="111810" y="0"/>
                  </a:lnTo>
                  <a:lnTo>
                    <a:pt x="111810" y="1706753"/>
                  </a:lnTo>
                  <a:lnTo>
                    <a:pt x="0" y="1706753"/>
                  </a:lnTo>
                  <a:lnTo>
                    <a:pt x="237147" y="2138819"/>
                  </a:lnTo>
                  <a:lnTo>
                    <a:pt x="474294" y="1706753"/>
                  </a:lnTo>
                  <a:close/>
                </a:path>
                <a:path w="4578350" h="2139315">
                  <a:moveTo>
                    <a:pt x="4577753" y="1696275"/>
                  </a:moveTo>
                  <a:lnTo>
                    <a:pt x="4467707" y="1696275"/>
                  </a:lnTo>
                  <a:lnTo>
                    <a:pt x="4467707" y="0"/>
                  </a:lnTo>
                  <a:lnTo>
                    <a:pt x="4216400" y="0"/>
                  </a:lnTo>
                  <a:lnTo>
                    <a:pt x="4216400" y="1696275"/>
                  </a:lnTo>
                  <a:lnTo>
                    <a:pt x="4103459" y="1696275"/>
                  </a:lnTo>
                  <a:lnTo>
                    <a:pt x="4340606" y="2133587"/>
                  </a:lnTo>
                  <a:lnTo>
                    <a:pt x="4577753" y="1696275"/>
                  </a:lnTo>
                  <a:close/>
                </a:path>
              </a:pathLst>
            </a:custGeom>
            <a:solidFill>
              <a:srgbClr val="000000">
                <a:alpha val="68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67534" y="8125407"/>
              <a:ext cx="5864225" cy="1948180"/>
            </a:xfrm>
            <a:custGeom>
              <a:avLst/>
              <a:gdLst/>
              <a:ahLst/>
              <a:cxnLst/>
              <a:rect l="l" t="t" r="r" b="b"/>
              <a:pathLst>
                <a:path w="5864225" h="1948179">
                  <a:moveTo>
                    <a:pt x="1761" y="1490536"/>
                  </a:moveTo>
                  <a:lnTo>
                    <a:pt x="0" y="452075"/>
                  </a:lnTo>
                  <a:lnTo>
                    <a:pt x="2363" y="405686"/>
                  </a:lnTo>
                  <a:lnTo>
                    <a:pt x="9297" y="360675"/>
                  </a:lnTo>
                  <a:lnTo>
                    <a:pt x="20569" y="317265"/>
                  </a:lnTo>
                  <a:lnTo>
                    <a:pt x="35945" y="275679"/>
                  </a:lnTo>
                  <a:lnTo>
                    <a:pt x="55193" y="236140"/>
                  </a:lnTo>
                  <a:lnTo>
                    <a:pt x="78078" y="198870"/>
                  </a:lnTo>
                  <a:lnTo>
                    <a:pt x="104367" y="164092"/>
                  </a:lnTo>
                  <a:lnTo>
                    <a:pt x="133828" y="132029"/>
                  </a:lnTo>
                  <a:lnTo>
                    <a:pt x="166226" y="102904"/>
                  </a:lnTo>
                  <a:lnTo>
                    <a:pt x="201329" y="76940"/>
                  </a:lnTo>
                  <a:lnTo>
                    <a:pt x="238903" y="54358"/>
                  </a:lnTo>
                  <a:lnTo>
                    <a:pt x="278714" y="35383"/>
                  </a:lnTo>
                  <a:lnTo>
                    <a:pt x="320531" y="20237"/>
                  </a:lnTo>
                  <a:lnTo>
                    <a:pt x="364118" y="9142"/>
                  </a:lnTo>
                  <a:lnTo>
                    <a:pt x="409243" y="2322"/>
                  </a:lnTo>
                  <a:lnTo>
                    <a:pt x="455672" y="0"/>
                  </a:lnTo>
                  <a:lnTo>
                    <a:pt x="5411545" y="0"/>
                  </a:lnTo>
                  <a:lnTo>
                    <a:pt x="5460981" y="2640"/>
                  </a:lnTo>
                  <a:lnTo>
                    <a:pt x="5508834" y="10380"/>
                  </a:lnTo>
                  <a:lnTo>
                    <a:pt x="5554833" y="22949"/>
                  </a:lnTo>
                  <a:lnTo>
                    <a:pt x="5598708" y="40078"/>
                  </a:lnTo>
                  <a:lnTo>
                    <a:pt x="5640187" y="61496"/>
                  </a:lnTo>
                  <a:lnTo>
                    <a:pt x="5679000" y="86932"/>
                  </a:lnTo>
                  <a:lnTo>
                    <a:pt x="5714876" y="116116"/>
                  </a:lnTo>
                  <a:lnTo>
                    <a:pt x="5747546" y="148778"/>
                  </a:lnTo>
                  <a:lnTo>
                    <a:pt x="5776737" y="184647"/>
                  </a:lnTo>
                  <a:lnTo>
                    <a:pt x="5802180" y="223453"/>
                  </a:lnTo>
                  <a:lnTo>
                    <a:pt x="5823604" y="264926"/>
                  </a:lnTo>
                  <a:lnTo>
                    <a:pt x="5840738" y="308795"/>
                  </a:lnTo>
                  <a:lnTo>
                    <a:pt x="5853312" y="354790"/>
                  </a:lnTo>
                  <a:lnTo>
                    <a:pt x="5861055" y="402640"/>
                  </a:lnTo>
                  <a:lnTo>
                    <a:pt x="5863696" y="452075"/>
                  </a:lnTo>
                  <a:lnTo>
                    <a:pt x="5863696" y="1490536"/>
                  </a:lnTo>
                  <a:lnTo>
                    <a:pt x="5861372" y="1536981"/>
                  </a:lnTo>
                  <a:lnTo>
                    <a:pt x="5854550" y="1582150"/>
                  </a:lnTo>
                  <a:lnTo>
                    <a:pt x="5843451" y="1625805"/>
                  </a:lnTo>
                  <a:lnTo>
                    <a:pt x="5828300" y="1667709"/>
                  </a:lnTo>
                  <a:lnTo>
                    <a:pt x="5809320" y="1707625"/>
                  </a:lnTo>
                  <a:lnTo>
                    <a:pt x="5786732" y="1745315"/>
                  </a:lnTo>
                  <a:lnTo>
                    <a:pt x="5760761" y="1780542"/>
                  </a:lnTo>
                  <a:lnTo>
                    <a:pt x="5731629" y="1813069"/>
                  </a:lnTo>
                  <a:lnTo>
                    <a:pt x="5699559" y="1842657"/>
                  </a:lnTo>
                  <a:lnTo>
                    <a:pt x="5664774" y="1869071"/>
                  </a:lnTo>
                  <a:lnTo>
                    <a:pt x="5627498" y="1892072"/>
                  </a:lnTo>
                  <a:lnTo>
                    <a:pt x="5587953" y="1911424"/>
                  </a:lnTo>
                  <a:lnTo>
                    <a:pt x="5546362" y="1926888"/>
                  </a:lnTo>
                  <a:lnTo>
                    <a:pt x="5502949" y="1938228"/>
                  </a:lnTo>
                  <a:lnTo>
                    <a:pt x="5457935" y="1945206"/>
                  </a:lnTo>
                  <a:lnTo>
                    <a:pt x="5411545" y="1947584"/>
                  </a:lnTo>
                  <a:lnTo>
                    <a:pt x="455672" y="1947584"/>
                  </a:lnTo>
                  <a:lnTo>
                    <a:pt x="409263" y="1945206"/>
                  </a:lnTo>
                  <a:lnTo>
                    <a:pt x="364194" y="1938228"/>
                  </a:lnTo>
                  <a:lnTo>
                    <a:pt x="320693" y="1926888"/>
                  </a:lnTo>
                  <a:lnTo>
                    <a:pt x="278990" y="1911424"/>
                  </a:lnTo>
                  <a:lnTo>
                    <a:pt x="239311" y="1892072"/>
                  </a:lnTo>
                  <a:lnTo>
                    <a:pt x="201886" y="1869071"/>
                  </a:lnTo>
                  <a:lnTo>
                    <a:pt x="166943" y="1842657"/>
                  </a:lnTo>
                  <a:lnTo>
                    <a:pt x="134709" y="1813069"/>
                  </a:lnTo>
                  <a:lnTo>
                    <a:pt x="105412" y="1780542"/>
                  </a:lnTo>
                  <a:lnTo>
                    <a:pt x="79282" y="1745315"/>
                  </a:lnTo>
                  <a:lnTo>
                    <a:pt x="56546" y="1707625"/>
                  </a:lnTo>
                  <a:lnTo>
                    <a:pt x="37432" y="1667709"/>
                  </a:lnTo>
                  <a:lnTo>
                    <a:pt x="22168" y="1625805"/>
                  </a:lnTo>
                  <a:lnTo>
                    <a:pt x="10983" y="1582150"/>
                  </a:lnTo>
                  <a:lnTo>
                    <a:pt x="4105" y="1536981"/>
                  </a:lnTo>
                  <a:lnTo>
                    <a:pt x="1761" y="1490536"/>
                  </a:lnTo>
                  <a:close/>
                </a:path>
              </a:pathLst>
            </a:custGeom>
            <a:ln w="146592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361201" y="8125407"/>
              <a:ext cx="5869305" cy="1948180"/>
            </a:xfrm>
            <a:custGeom>
              <a:avLst/>
              <a:gdLst/>
              <a:ahLst/>
              <a:cxnLst/>
              <a:rect l="l" t="t" r="r" b="b"/>
              <a:pathLst>
                <a:path w="5869305" h="1948179">
                  <a:moveTo>
                    <a:pt x="0" y="1490536"/>
                  </a:moveTo>
                  <a:lnTo>
                    <a:pt x="5096" y="452075"/>
                  </a:lnTo>
                  <a:lnTo>
                    <a:pt x="7695" y="402640"/>
                  </a:lnTo>
                  <a:lnTo>
                    <a:pt x="15318" y="354790"/>
                  </a:lnTo>
                  <a:lnTo>
                    <a:pt x="27707" y="308795"/>
                  </a:lnTo>
                  <a:lnTo>
                    <a:pt x="44603" y="264926"/>
                  </a:lnTo>
                  <a:lnTo>
                    <a:pt x="65747" y="223453"/>
                  </a:lnTo>
                  <a:lnTo>
                    <a:pt x="90881" y="184647"/>
                  </a:lnTo>
                  <a:lnTo>
                    <a:pt x="119745" y="148778"/>
                  </a:lnTo>
                  <a:lnTo>
                    <a:pt x="152081" y="116116"/>
                  </a:lnTo>
                  <a:lnTo>
                    <a:pt x="187631" y="86932"/>
                  </a:lnTo>
                  <a:lnTo>
                    <a:pt x="226134" y="61496"/>
                  </a:lnTo>
                  <a:lnTo>
                    <a:pt x="267334" y="40078"/>
                  </a:lnTo>
                  <a:lnTo>
                    <a:pt x="310970" y="22949"/>
                  </a:lnTo>
                  <a:lnTo>
                    <a:pt x="356784" y="10380"/>
                  </a:lnTo>
                  <a:lnTo>
                    <a:pt x="404517" y="2640"/>
                  </a:lnTo>
                  <a:lnTo>
                    <a:pt x="453911" y="0"/>
                  </a:lnTo>
                  <a:lnTo>
                    <a:pt x="5409783" y="0"/>
                  </a:lnTo>
                  <a:lnTo>
                    <a:pt x="5456251" y="2322"/>
                  </a:lnTo>
                  <a:lnTo>
                    <a:pt x="5501482" y="9142"/>
                  </a:lnTo>
                  <a:lnTo>
                    <a:pt x="5545233" y="20237"/>
                  </a:lnTo>
                  <a:lnTo>
                    <a:pt x="5587263" y="35383"/>
                  </a:lnTo>
                  <a:lnTo>
                    <a:pt x="5627327" y="54358"/>
                  </a:lnTo>
                  <a:lnTo>
                    <a:pt x="5665183" y="76940"/>
                  </a:lnTo>
                  <a:lnTo>
                    <a:pt x="5700587" y="102904"/>
                  </a:lnTo>
                  <a:lnTo>
                    <a:pt x="5733296" y="132029"/>
                  </a:lnTo>
                  <a:lnTo>
                    <a:pt x="5763068" y="164092"/>
                  </a:lnTo>
                  <a:lnTo>
                    <a:pt x="5789659" y="198870"/>
                  </a:lnTo>
                  <a:lnTo>
                    <a:pt x="5812826" y="236140"/>
                  </a:lnTo>
                  <a:lnTo>
                    <a:pt x="5832325" y="275679"/>
                  </a:lnTo>
                  <a:lnTo>
                    <a:pt x="5847915" y="317265"/>
                  </a:lnTo>
                  <a:lnTo>
                    <a:pt x="5859352" y="360675"/>
                  </a:lnTo>
                  <a:lnTo>
                    <a:pt x="5866392" y="405686"/>
                  </a:lnTo>
                  <a:lnTo>
                    <a:pt x="5868793" y="452075"/>
                  </a:lnTo>
                  <a:lnTo>
                    <a:pt x="5868793" y="1490536"/>
                  </a:lnTo>
                  <a:lnTo>
                    <a:pt x="5866392" y="1536981"/>
                  </a:lnTo>
                  <a:lnTo>
                    <a:pt x="5859352" y="1582150"/>
                  </a:lnTo>
                  <a:lnTo>
                    <a:pt x="5847915" y="1625805"/>
                  </a:lnTo>
                  <a:lnTo>
                    <a:pt x="5832325" y="1667709"/>
                  </a:lnTo>
                  <a:lnTo>
                    <a:pt x="5812826" y="1707625"/>
                  </a:lnTo>
                  <a:lnTo>
                    <a:pt x="5789659" y="1745315"/>
                  </a:lnTo>
                  <a:lnTo>
                    <a:pt x="5763068" y="1780542"/>
                  </a:lnTo>
                  <a:lnTo>
                    <a:pt x="5733296" y="1813069"/>
                  </a:lnTo>
                  <a:lnTo>
                    <a:pt x="5700587" y="1842657"/>
                  </a:lnTo>
                  <a:lnTo>
                    <a:pt x="5665183" y="1869071"/>
                  </a:lnTo>
                  <a:lnTo>
                    <a:pt x="5627327" y="1892072"/>
                  </a:lnTo>
                  <a:lnTo>
                    <a:pt x="5587263" y="1911424"/>
                  </a:lnTo>
                  <a:lnTo>
                    <a:pt x="5545233" y="1926888"/>
                  </a:lnTo>
                  <a:lnTo>
                    <a:pt x="5501482" y="1938228"/>
                  </a:lnTo>
                  <a:lnTo>
                    <a:pt x="5456251" y="1945206"/>
                  </a:lnTo>
                  <a:lnTo>
                    <a:pt x="5409783" y="1947584"/>
                  </a:lnTo>
                  <a:lnTo>
                    <a:pt x="453911" y="1947584"/>
                  </a:lnTo>
                  <a:lnTo>
                    <a:pt x="407501" y="1945206"/>
                  </a:lnTo>
                  <a:lnTo>
                    <a:pt x="362432" y="1938228"/>
                  </a:lnTo>
                  <a:lnTo>
                    <a:pt x="318931" y="1926888"/>
                  </a:lnTo>
                  <a:lnTo>
                    <a:pt x="277228" y="1911424"/>
                  </a:lnTo>
                  <a:lnTo>
                    <a:pt x="237550" y="1892072"/>
                  </a:lnTo>
                  <a:lnTo>
                    <a:pt x="200125" y="1869071"/>
                  </a:lnTo>
                  <a:lnTo>
                    <a:pt x="165181" y="1842657"/>
                  </a:lnTo>
                  <a:lnTo>
                    <a:pt x="132947" y="1813069"/>
                  </a:lnTo>
                  <a:lnTo>
                    <a:pt x="103651" y="1780542"/>
                  </a:lnTo>
                  <a:lnTo>
                    <a:pt x="77520" y="1745315"/>
                  </a:lnTo>
                  <a:lnTo>
                    <a:pt x="54784" y="1707625"/>
                  </a:lnTo>
                  <a:lnTo>
                    <a:pt x="35670" y="1667709"/>
                  </a:lnTo>
                  <a:lnTo>
                    <a:pt x="20406" y="1625805"/>
                  </a:lnTo>
                  <a:lnTo>
                    <a:pt x="9221" y="1582150"/>
                  </a:lnTo>
                  <a:lnTo>
                    <a:pt x="2343" y="1536981"/>
                  </a:lnTo>
                  <a:lnTo>
                    <a:pt x="0" y="1490536"/>
                  </a:lnTo>
                  <a:close/>
                </a:path>
              </a:pathLst>
            </a:custGeom>
            <a:ln w="146592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</p:spTree>
    <p:extLst>
      <p:ext uri="{BB962C8B-B14F-4D97-AF65-F5344CB8AC3E}">
        <p14:creationId xmlns:p14="http://schemas.microsoft.com/office/powerpoint/2010/main" val="31249240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675581" y="0"/>
            <a:ext cx="8428990" cy="11308715"/>
            <a:chOff x="11675581" y="0"/>
            <a:chExt cx="8428990" cy="11308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75581" y="0"/>
              <a:ext cx="8428514" cy="1130855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24303" y="2640737"/>
              <a:ext cx="6746303" cy="62617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62944" y="973792"/>
              <a:ext cx="6967065" cy="182193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22125" y="2638663"/>
              <a:ext cx="6743250" cy="616735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80242" y="8879310"/>
              <a:ext cx="6931726" cy="1204151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3968452" y="670136"/>
            <a:ext cx="4146550" cy="7550150"/>
            <a:chOff x="3968452" y="670136"/>
            <a:chExt cx="4146550" cy="7550150"/>
          </a:xfrm>
        </p:grpSpPr>
        <p:sp>
          <p:nvSpPr>
            <p:cNvPr id="9" name="object 9"/>
            <p:cNvSpPr/>
            <p:nvPr/>
          </p:nvSpPr>
          <p:spPr>
            <a:xfrm>
              <a:off x="8093995" y="5863695"/>
              <a:ext cx="0" cy="2335530"/>
            </a:xfrm>
            <a:custGeom>
              <a:avLst/>
              <a:gdLst/>
              <a:ahLst/>
              <a:cxnLst/>
              <a:rect l="l" t="t" r="r" b="b"/>
              <a:pathLst>
                <a:path h="2335529">
                  <a:moveTo>
                    <a:pt x="0" y="2335007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114997" y="1602045"/>
              <a:ext cx="0" cy="2261870"/>
            </a:xfrm>
            <a:custGeom>
              <a:avLst/>
              <a:gdLst/>
              <a:ahLst/>
              <a:cxnLst/>
              <a:rect l="l" t="t" r="r" b="b"/>
              <a:pathLst>
                <a:path h="2261870">
                  <a:moveTo>
                    <a:pt x="0" y="2261711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844298" y="670136"/>
              <a:ext cx="2538095" cy="932180"/>
            </a:xfrm>
            <a:custGeom>
              <a:avLst/>
              <a:gdLst/>
              <a:ahLst/>
              <a:cxnLst/>
              <a:rect l="l" t="t" r="r" b="b"/>
              <a:pathLst>
                <a:path w="2538095" h="932180">
                  <a:moveTo>
                    <a:pt x="2382174" y="0"/>
                  </a:moveTo>
                  <a:lnTo>
                    <a:pt x="152948" y="0"/>
                  </a:lnTo>
                  <a:lnTo>
                    <a:pt x="104991" y="8326"/>
                  </a:lnTo>
                  <a:lnTo>
                    <a:pt x="63929" y="31302"/>
                  </a:lnTo>
                  <a:lnTo>
                    <a:pt x="31921" y="65917"/>
                  </a:lnTo>
                  <a:lnTo>
                    <a:pt x="11131" y="109165"/>
                  </a:lnTo>
                  <a:lnTo>
                    <a:pt x="3721" y="158037"/>
                  </a:lnTo>
                  <a:lnTo>
                    <a:pt x="0" y="783189"/>
                  </a:lnTo>
                  <a:lnTo>
                    <a:pt x="7797" y="831093"/>
                  </a:lnTo>
                  <a:lnTo>
                    <a:pt x="29510" y="872030"/>
                  </a:lnTo>
                  <a:lnTo>
                    <a:pt x="62619" y="903887"/>
                  </a:lnTo>
                  <a:lnTo>
                    <a:pt x="104604" y="924551"/>
                  </a:lnTo>
                  <a:lnTo>
                    <a:pt x="152948" y="931908"/>
                  </a:lnTo>
                  <a:lnTo>
                    <a:pt x="2382174" y="931908"/>
                  </a:lnTo>
                  <a:lnTo>
                    <a:pt x="2430783" y="924551"/>
                  </a:lnTo>
                  <a:lnTo>
                    <a:pt x="2473402" y="903887"/>
                  </a:lnTo>
                  <a:lnTo>
                    <a:pt x="2507266" y="872030"/>
                  </a:lnTo>
                  <a:lnTo>
                    <a:pt x="2529612" y="831093"/>
                  </a:lnTo>
                  <a:lnTo>
                    <a:pt x="2537675" y="783189"/>
                  </a:lnTo>
                  <a:lnTo>
                    <a:pt x="2537675" y="158037"/>
                  </a:lnTo>
                  <a:lnTo>
                    <a:pt x="2529612" y="109165"/>
                  </a:lnTo>
                  <a:lnTo>
                    <a:pt x="2507266" y="65917"/>
                  </a:lnTo>
                  <a:lnTo>
                    <a:pt x="2473402" y="31302"/>
                  </a:lnTo>
                  <a:lnTo>
                    <a:pt x="2430783" y="8326"/>
                  </a:lnTo>
                  <a:lnTo>
                    <a:pt x="2382174" y="0"/>
                  </a:lnTo>
                  <a:close/>
                </a:path>
              </a:pathLst>
            </a:custGeom>
            <a:solidFill>
              <a:srgbClr val="008F00">
                <a:alpha val="68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89407" y="5863695"/>
              <a:ext cx="0" cy="2335530"/>
            </a:xfrm>
            <a:custGeom>
              <a:avLst/>
              <a:gdLst/>
              <a:ahLst/>
              <a:cxnLst/>
              <a:rect l="l" t="t" r="r" b="b"/>
              <a:pathLst>
                <a:path h="2335529">
                  <a:moveTo>
                    <a:pt x="0" y="2335007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052947" y="873136"/>
            <a:ext cx="211836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u="none" dirty="0">
                <a:solidFill>
                  <a:srgbClr val="FFFFFF"/>
                </a:solidFill>
                <a:latin typeface="Courier New"/>
                <a:cs typeface="Courier New"/>
              </a:rPr>
              <a:t>input$num</a:t>
            </a:r>
            <a:endParaRPr sz="305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7534" y="8125407"/>
            <a:ext cx="5864225" cy="1948180"/>
          </a:xfrm>
          <a:custGeom>
            <a:avLst/>
            <a:gdLst/>
            <a:ahLst/>
            <a:cxnLst/>
            <a:rect l="l" t="t" r="r" b="b"/>
            <a:pathLst>
              <a:path w="5864225" h="1948179">
                <a:moveTo>
                  <a:pt x="5412870" y="0"/>
                </a:moveTo>
                <a:lnTo>
                  <a:pt x="454348" y="0"/>
                </a:lnTo>
                <a:lnTo>
                  <a:pt x="407934" y="2322"/>
                </a:lnTo>
                <a:lnTo>
                  <a:pt x="362851" y="9142"/>
                </a:lnTo>
                <a:lnTo>
                  <a:pt x="319329" y="20237"/>
                </a:lnTo>
                <a:lnTo>
                  <a:pt x="277597" y="35383"/>
                </a:lnTo>
                <a:lnTo>
                  <a:pt x="237886" y="54358"/>
                </a:lnTo>
                <a:lnTo>
                  <a:pt x="200424" y="76940"/>
                </a:lnTo>
                <a:lnTo>
                  <a:pt x="165441" y="102904"/>
                </a:lnTo>
                <a:lnTo>
                  <a:pt x="133166" y="132029"/>
                </a:lnTo>
                <a:lnTo>
                  <a:pt x="103829" y="164092"/>
                </a:lnTo>
                <a:lnTo>
                  <a:pt x="77659" y="198870"/>
                </a:lnTo>
                <a:lnTo>
                  <a:pt x="54886" y="236140"/>
                </a:lnTo>
                <a:lnTo>
                  <a:pt x="35738" y="275680"/>
                </a:lnTo>
                <a:lnTo>
                  <a:pt x="20447" y="317266"/>
                </a:lnTo>
                <a:lnTo>
                  <a:pt x="9240" y="360676"/>
                </a:lnTo>
                <a:lnTo>
                  <a:pt x="2348" y="405687"/>
                </a:lnTo>
                <a:lnTo>
                  <a:pt x="0" y="452076"/>
                </a:lnTo>
                <a:lnTo>
                  <a:pt x="437" y="1490536"/>
                </a:lnTo>
                <a:lnTo>
                  <a:pt x="2780" y="1536981"/>
                </a:lnTo>
                <a:lnTo>
                  <a:pt x="9659" y="1582150"/>
                </a:lnTo>
                <a:lnTo>
                  <a:pt x="20844" y="1625805"/>
                </a:lnTo>
                <a:lnTo>
                  <a:pt x="36108" y="1667709"/>
                </a:lnTo>
                <a:lnTo>
                  <a:pt x="55222" y="1707625"/>
                </a:lnTo>
                <a:lnTo>
                  <a:pt x="77958" y="1745315"/>
                </a:lnTo>
                <a:lnTo>
                  <a:pt x="104088" y="1780542"/>
                </a:lnTo>
                <a:lnTo>
                  <a:pt x="133385" y="1813069"/>
                </a:lnTo>
                <a:lnTo>
                  <a:pt x="165619" y="1842657"/>
                </a:lnTo>
                <a:lnTo>
                  <a:pt x="200562" y="1869071"/>
                </a:lnTo>
                <a:lnTo>
                  <a:pt x="237987" y="1892072"/>
                </a:lnTo>
                <a:lnTo>
                  <a:pt x="277666" y="1911424"/>
                </a:lnTo>
                <a:lnTo>
                  <a:pt x="319369" y="1926888"/>
                </a:lnTo>
                <a:lnTo>
                  <a:pt x="362869" y="1938228"/>
                </a:lnTo>
                <a:lnTo>
                  <a:pt x="407938" y="1945205"/>
                </a:lnTo>
                <a:lnTo>
                  <a:pt x="454348" y="1947584"/>
                </a:lnTo>
                <a:lnTo>
                  <a:pt x="5412870" y="1947584"/>
                </a:lnTo>
                <a:lnTo>
                  <a:pt x="5459245" y="1945205"/>
                </a:lnTo>
                <a:lnTo>
                  <a:pt x="5504216" y="1938228"/>
                </a:lnTo>
                <a:lnTo>
                  <a:pt x="5547565" y="1926888"/>
                </a:lnTo>
                <a:lnTo>
                  <a:pt x="5589071" y="1911424"/>
                </a:lnTo>
                <a:lnTo>
                  <a:pt x="5628515" y="1892072"/>
                </a:lnTo>
                <a:lnTo>
                  <a:pt x="5665680" y="1869071"/>
                </a:lnTo>
                <a:lnTo>
                  <a:pt x="5700344" y="1842657"/>
                </a:lnTo>
                <a:lnTo>
                  <a:pt x="5732291" y="1813069"/>
                </a:lnTo>
                <a:lnTo>
                  <a:pt x="5761299" y="1780542"/>
                </a:lnTo>
                <a:lnTo>
                  <a:pt x="5787151" y="1745315"/>
                </a:lnTo>
                <a:lnTo>
                  <a:pt x="5809626" y="1707625"/>
                </a:lnTo>
                <a:lnTo>
                  <a:pt x="5828507" y="1667709"/>
                </a:lnTo>
                <a:lnTo>
                  <a:pt x="5843573" y="1625805"/>
                </a:lnTo>
                <a:lnTo>
                  <a:pt x="5854606" y="1582150"/>
                </a:lnTo>
                <a:lnTo>
                  <a:pt x="5861386" y="1536981"/>
                </a:lnTo>
                <a:lnTo>
                  <a:pt x="5863695" y="1490536"/>
                </a:lnTo>
                <a:lnTo>
                  <a:pt x="5863695" y="452076"/>
                </a:lnTo>
                <a:lnTo>
                  <a:pt x="5861071" y="402640"/>
                </a:lnTo>
                <a:lnTo>
                  <a:pt x="5853376" y="354790"/>
                </a:lnTo>
                <a:lnTo>
                  <a:pt x="5840876" y="308795"/>
                </a:lnTo>
                <a:lnTo>
                  <a:pt x="5823836" y="264926"/>
                </a:lnTo>
                <a:lnTo>
                  <a:pt x="5802523" y="223454"/>
                </a:lnTo>
                <a:lnTo>
                  <a:pt x="5777203" y="184647"/>
                </a:lnTo>
                <a:lnTo>
                  <a:pt x="5748141" y="148778"/>
                </a:lnTo>
                <a:lnTo>
                  <a:pt x="5715604" y="116116"/>
                </a:lnTo>
                <a:lnTo>
                  <a:pt x="5679858" y="86932"/>
                </a:lnTo>
                <a:lnTo>
                  <a:pt x="5641168" y="61496"/>
                </a:lnTo>
                <a:lnTo>
                  <a:pt x="5599800" y="40078"/>
                </a:lnTo>
                <a:lnTo>
                  <a:pt x="5556020" y="22949"/>
                </a:lnTo>
                <a:lnTo>
                  <a:pt x="5510095" y="10380"/>
                </a:lnTo>
                <a:lnTo>
                  <a:pt x="5462289" y="2640"/>
                </a:lnTo>
                <a:lnTo>
                  <a:pt x="5412870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244243" y="8139903"/>
            <a:ext cx="3273425" cy="181927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2700" spc="5" dirty="0">
                <a:solidFill>
                  <a:srgbClr val="FFFFFF"/>
                </a:solidFill>
                <a:latin typeface="Courier New"/>
                <a:cs typeface="Courier New"/>
              </a:rPr>
              <a:t>output$hist</a:t>
            </a:r>
            <a:r>
              <a:rPr sz="27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700" spc="5" dirty="0">
                <a:solidFill>
                  <a:srgbClr val="FFFFFF"/>
                </a:solidFill>
                <a:latin typeface="Courier New"/>
                <a:cs typeface="Courier New"/>
              </a:rPr>
              <a:t>&lt;-</a:t>
            </a:r>
            <a:endParaRPr sz="2700">
              <a:latin typeface="Courier New"/>
              <a:cs typeface="Courier New"/>
            </a:endParaRPr>
          </a:p>
          <a:p>
            <a:pPr marL="922655" marR="5080" indent="-389890">
              <a:lnSpc>
                <a:spcPct val="113199"/>
              </a:lnSpc>
              <a:spcBef>
                <a:spcPts val="25"/>
              </a:spcBef>
            </a:pPr>
            <a:r>
              <a:rPr sz="2550" spc="-5" dirty="0">
                <a:solidFill>
                  <a:srgbClr val="FFFFFF"/>
                </a:solidFill>
                <a:latin typeface="Courier New"/>
                <a:cs typeface="Courier New"/>
              </a:rPr>
              <a:t>renderPlot({ </a:t>
            </a:r>
            <a:r>
              <a:rPr sz="25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50" spc="-5" dirty="0">
                <a:solidFill>
                  <a:srgbClr val="FFFFFF"/>
                </a:solidFill>
                <a:latin typeface="Courier New"/>
                <a:cs typeface="Courier New"/>
              </a:rPr>
              <a:t>hist(data())</a:t>
            </a:r>
            <a:endParaRPr sz="2550">
              <a:latin typeface="Courier New"/>
              <a:cs typeface="Courier New"/>
            </a:endParaRPr>
          </a:p>
          <a:p>
            <a:pPr marL="338455">
              <a:lnSpc>
                <a:spcPct val="100000"/>
              </a:lnSpc>
              <a:spcBef>
                <a:spcPts val="400"/>
              </a:spcBef>
            </a:pPr>
            <a:r>
              <a:rPr sz="2550" dirty="0">
                <a:solidFill>
                  <a:srgbClr val="FFFFFF"/>
                </a:solidFill>
                <a:latin typeface="Courier New"/>
                <a:cs typeface="Courier New"/>
              </a:rPr>
              <a:t>})</a:t>
            </a:r>
            <a:endParaRPr sz="255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55827" y="8125407"/>
            <a:ext cx="5874385" cy="1948180"/>
          </a:xfrm>
          <a:custGeom>
            <a:avLst/>
            <a:gdLst/>
            <a:ahLst/>
            <a:cxnLst/>
            <a:rect l="l" t="t" r="r" b="b"/>
            <a:pathLst>
              <a:path w="5874384" h="1948179">
                <a:moveTo>
                  <a:pt x="5416484" y="0"/>
                </a:moveTo>
                <a:lnTo>
                  <a:pt x="457960" y="0"/>
                </a:lnTo>
                <a:lnTo>
                  <a:pt x="411505" y="2322"/>
                </a:lnTo>
                <a:lnTo>
                  <a:pt x="366308" y="9142"/>
                </a:lnTo>
                <a:lnTo>
                  <a:pt x="322608" y="20237"/>
                </a:lnTo>
                <a:lnTo>
                  <a:pt x="280645" y="35383"/>
                </a:lnTo>
                <a:lnTo>
                  <a:pt x="240660" y="54358"/>
                </a:lnTo>
                <a:lnTo>
                  <a:pt x="202893" y="76940"/>
                </a:lnTo>
                <a:lnTo>
                  <a:pt x="167584" y="102904"/>
                </a:lnTo>
                <a:lnTo>
                  <a:pt x="134972" y="132029"/>
                </a:lnTo>
                <a:lnTo>
                  <a:pt x="105298" y="164092"/>
                </a:lnTo>
                <a:lnTo>
                  <a:pt x="78802" y="198870"/>
                </a:lnTo>
                <a:lnTo>
                  <a:pt x="55724" y="236140"/>
                </a:lnTo>
                <a:lnTo>
                  <a:pt x="36303" y="275680"/>
                </a:lnTo>
                <a:lnTo>
                  <a:pt x="20780" y="317266"/>
                </a:lnTo>
                <a:lnTo>
                  <a:pt x="9395" y="360676"/>
                </a:lnTo>
                <a:lnTo>
                  <a:pt x="2388" y="405687"/>
                </a:lnTo>
                <a:lnTo>
                  <a:pt x="0" y="452076"/>
                </a:lnTo>
                <a:lnTo>
                  <a:pt x="4050" y="1490536"/>
                </a:lnTo>
                <a:lnTo>
                  <a:pt x="6393" y="1536981"/>
                </a:lnTo>
                <a:lnTo>
                  <a:pt x="13272" y="1582150"/>
                </a:lnTo>
                <a:lnTo>
                  <a:pt x="24457" y="1625805"/>
                </a:lnTo>
                <a:lnTo>
                  <a:pt x="39720" y="1667709"/>
                </a:lnTo>
                <a:lnTo>
                  <a:pt x="58834" y="1707625"/>
                </a:lnTo>
                <a:lnTo>
                  <a:pt x="81571" y="1745315"/>
                </a:lnTo>
                <a:lnTo>
                  <a:pt x="107701" y="1780542"/>
                </a:lnTo>
                <a:lnTo>
                  <a:pt x="136997" y="1813069"/>
                </a:lnTo>
                <a:lnTo>
                  <a:pt x="169231" y="1842657"/>
                </a:lnTo>
                <a:lnTo>
                  <a:pt x="204175" y="1869071"/>
                </a:lnTo>
                <a:lnTo>
                  <a:pt x="241600" y="1892072"/>
                </a:lnTo>
                <a:lnTo>
                  <a:pt x="281278" y="1911424"/>
                </a:lnTo>
                <a:lnTo>
                  <a:pt x="322981" y="1926888"/>
                </a:lnTo>
                <a:lnTo>
                  <a:pt x="366482" y="1938228"/>
                </a:lnTo>
                <a:lnTo>
                  <a:pt x="411551" y="1945205"/>
                </a:lnTo>
                <a:lnTo>
                  <a:pt x="457960" y="1947584"/>
                </a:lnTo>
                <a:lnTo>
                  <a:pt x="5416484" y="1947584"/>
                </a:lnTo>
                <a:lnTo>
                  <a:pt x="5462935" y="1945205"/>
                </a:lnTo>
                <a:lnTo>
                  <a:pt x="5508123" y="1938228"/>
                </a:lnTo>
                <a:lnTo>
                  <a:pt x="5551809" y="1926888"/>
                </a:lnTo>
                <a:lnTo>
                  <a:pt x="5593754" y="1911424"/>
                </a:lnTo>
                <a:lnTo>
                  <a:pt x="5633717" y="1892072"/>
                </a:lnTo>
                <a:lnTo>
                  <a:pt x="5671461" y="1869071"/>
                </a:lnTo>
                <a:lnTo>
                  <a:pt x="5706745" y="1842657"/>
                </a:lnTo>
                <a:lnTo>
                  <a:pt x="5739331" y="1813069"/>
                </a:lnTo>
                <a:lnTo>
                  <a:pt x="5768980" y="1780542"/>
                </a:lnTo>
                <a:lnTo>
                  <a:pt x="5795451" y="1745315"/>
                </a:lnTo>
                <a:lnTo>
                  <a:pt x="5818506" y="1707625"/>
                </a:lnTo>
                <a:lnTo>
                  <a:pt x="5837906" y="1667709"/>
                </a:lnTo>
                <a:lnTo>
                  <a:pt x="5853411" y="1625805"/>
                </a:lnTo>
                <a:lnTo>
                  <a:pt x="5864782" y="1582150"/>
                </a:lnTo>
                <a:lnTo>
                  <a:pt x="5871780" y="1536981"/>
                </a:lnTo>
                <a:lnTo>
                  <a:pt x="5874166" y="1490536"/>
                </a:lnTo>
                <a:lnTo>
                  <a:pt x="5874166" y="452076"/>
                </a:lnTo>
                <a:lnTo>
                  <a:pt x="5871780" y="405687"/>
                </a:lnTo>
                <a:lnTo>
                  <a:pt x="5864782" y="360676"/>
                </a:lnTo>
                <a:lnTo>
                  <a:pt x="5853411" y="317266"/>
                </a:lnTo>
                <a:lnTo>
                  <a:pt x="5837906" y="275680"/>
                </a:lnTo>
                <a:lnTo>
                  <a:pt x="5818506" y="236140"/>
                </a:lnTo>
                <a:lnTo>
                  <a:pt x="5795451" y="198870"/>
                </a:lnTo>
                <a:lnTo>
                  <a:pt x="5768980" y="164092"/>
                </a:lnTo>
                <a:lnTo>
                  <a:pt x="5739331" y="132029"/>
                </a:lnTo>
                <a:lnTo>
                  <a:pt x="5706745" y="102904"/>
                </a:lnTo>
                <a:lnTo>
                  <a:pt x="5671461" y="76940"/>
                </a:lnTo>
                <a:lnTo>
                  <a:pt x="5633717" y="54358"/>
                </a:lnTo>
                <a:lnTo>
                  <a:pt x="5593754" y="35383"/>
                </a:lnTo>
                <a:lnTo>
                  <a:pt x="5551809" y="20237"/>
                </a:lnTo>
                <a:lnTo>
                  <a:pt x="5508123" y="9142"/>
                </a:lnTo>
                <a:lnTo>
                  <a:pt x="5462935" y="2322"/>
                </a:lnTo>
                <a:lnTo>
                  <a:pt x="5416484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436149" y="8110484"/>
            <a:ext cx="3726179" cy="185483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634365" marR="5080" indent="-622300">
              <a:lnSpc>
                <a:spcPct val="115799"/>
              </a:lnSpc>
              <a:spcBef>
                <a:spcPts val="170"/>
              </a:spcBef>
            </a:pPr>
            <a:r>
              <a:rPr sz="2700" spc="5" dirty="0">
                <a:solidFill>
                  <a:srgbClr val="FFFFFF"/>
                </a:solidFill>
                <a:latin typeface="Courier New"/>
                <a:cs typeface="Courier New"/>
              </a:rPr>
              <a:t>output$stats &lt;- </a:t>
            </a:r>
            <a:r>
              <a:rPr sz="2700" spc="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50" spc="-5" dirty="0">
                <a:solidFill>
                  <a:srgbClr val="FFFFFF"/>
                </a:solidFill>
                <a:latin typeface="Courier New"/>
                <a:cs typeface="Courier New"/>
              </a:rPr>
              <a:t>renderPrint({ </a:t>
            </a:r>
            <a:r>
              <a:rPr sz="25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50" spc="-5" dirty="0">
                <a:solidFill>
                  <a:srgbClr val="FFFFFF"/>
                </a:solidFill>
                <a:latin typeface="Courier New"/>
                <a:cs typeface="Courier New"/>
              </a:rPr>
              <a:t>summary(data())</a:t>
            </a:r>
            <a:endParaRPr sz="2550">
              <a:latin typeface="Courier New"/>
              <a:cs typeface="Courier New"/>
            </a:endParaRPr>
          </a:p>
          <a:p>
            <a:pPr marL="338455">
              <a:lnSpc>
                <a:spcPct val="100000"/>
              </a:lnSpc>
              <a:spcBef>
                <a:spcPts val="400"/>
              </a:spcBef>
            </a:pPr>
            <a:r>
              <a:rPr sz="2550" dirty="0">
                <a:solidFill>
                  <a:srgbClr val="FFFFFF"/>
                </a:solidFill>
                <a:latin typeface="Courier New"/>
                <a:cs typeface="Courier New"/>
              </a:rPr>
              <a:t>})</a:t>
            </a:r>
            <a:endParaRPr sz="2550">
              <a:latin typeface="Courier New"/>
              <a:cs typeface="Courier New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130794" y="3842815"/>
            <a:ext cx="5958205" cy="2052320"/>
          </a:xfrm>
          <a:custGeom>
            <a:avLst/>
            <a:gdLst/>
            <a:ahLst/>
            <a:cxnLst/>
            <a:rect l="l" t="t" r="r" b="b"/>
            <a:pathLst>
              <a:path w="5958205" h="2052320">
                <a:moveTo>
                  <a:pt x="5648757" y="0"/>
                </a:moveTo>
                <a:lnTo>
                  <a:pt x="316311" y="0"/>
                </a:lnTo>
                <a:lnTo>
                  <a:pt x="269822" y="3291"/>
                </a:lnTo>
                <a:lnTo>
                  <a:pt x="225366" y="12873"/>
                </a:lnTo>
                <a:lnTo>
                  <a:pt x="183448" y="28303"/>
                </a:lnTo>
                <a:lnTo>
                  <a:pt x="144572" y="49140"/>
                </a:lnTo>
                <a:lnTo>
                  <a:pt x="109243" y="74942"/>
                </a:lnTo>
                <a:lnTo>
                  <a:pt x="77965" y="105268"/>
                </a:lnTo>
                <a:lnTo>
                  <a:pt x="51243" y="139677"/>
                </a:lnTo>
                <a:lnTo>
                  <a:pt x="29580" y="177728"/>
                </a:lnTo>
                <a:lnTo>
                  <a:pt x="13483" y="218978"/>
                </a:lnTo>
                <a:lnTo>
                  <a:pt x="3454" y="262987"/>
                </a:lnTo>
                <a:lnTo>
                  <a:pt x="0" y="309314"/>
                </a:lnTo>
                <a:lnTo>
                  <a:pt x="2033" y="1734902"/>
                </a:lnTo>
                <a:lnTo>
                  <a:pt x="5441" y="1781416"/>
                </a:lnTo>
                <a:lnTo>
                  <a:pt x="15339" y="1825941"/>
                </a:lnTo>
                <a:lnTo>
                  <a:pt x="31243" y="1867962"/>
                </a:lnTo>
                <a:lnTo>
                  <a:pt x="52665" y="1906965"/>
                </a:lnTo>
                <a:lnTo>
                  <a:pt x="79120" y="1942436"/>
                </a:lnTo>
                <a:lnTo>
                  <a:pt x="110121" y="1973861"/>
                </a:lnTo>
                <a:lnTo>
                  <a:pt x="145183" y="2000725"/>
                </a:lnTo>
                <a:lnTo>
                  <a:pt x="183819" y="2022515"/>
                </a:lnTo>
                <a:lnTo>
                  <a:pt x="225543" y="2038716"/>
                </a:lnTo>
                <a:lnTo>
                  <a:pt x="269869" y="2048813"/>
                </a:lnTo>
                <a:lnTo>
                  <a:pt x="316311" y="2052293"/>
                </a:lnTo>
                <a:lnTo>
                  <a:pt x="5648757" y="2052293"/>
                </a:lnTo>
                <a:lnTo>
                  <a:pt x="5695080" y="2048813"/>
                </a:lnTo>
                <a:lnTo>
                  <a:pt x="5739081" y="2038716"/>
                </a:lnTo>
                <a:lnTo>
                  <a:pt x="5780318" y="2022515"/>
                </a:lnTo>
                <a:lnTo>
                  <a:pt x="5818352" y="2000725"/>
                </a:lnTo>
                <a:lnTo>
                  <a:pt x="5852743" y="1973861"/>
                </a:lnTo>
                <a:lnTo>
                  <a:pt x="5883051" y="1942436"/>
                </a:lnTo>
                <a:lnTo>
                  <a:pt x="5908835" y="1906965"/>
                </a:lnTo>
                <a:lnTo>
                  <a:pt x="5929655" y="1867962"/>
                </a:lnTo>
                <a:lnTo>
                  <a:pt x="5945072" y="1825941"/>
                </a:lnTo>
                <a:lnTo>
                  <a:pt x="5954645" y="1781416"/>
                </a:lnTo>
                <a:lnTo>
                  <a:pt x="5957933" y="1734902"/>
                </a:lnTo>
                <a:lnTo>
                  <a:pt x="5957933" y="309314"/>
                </a:lnTo>
                <a:lnTo>
                  <a:pt x="5954645" y="262987"/>
                </a:lnTo>
                <a:lnTo>
                  <a:pt x="5945072" y="218978"/>
                </a:lnTo>
                <a:lnTo>
                  <a:pt x="5929655" y="177728"/>
                </a:lnTo>
                <a:lnTo>
                  <a:pt x="5908835" y="139677"/>
                </a:lnTo>
                <a:lnTo>
                  <a:pt x="5883051" y="105268"/>
                </a:lnTo>
                <a:lnTo>
                  <a:pt x="5852743" y="74942"/>
                </a:lnTo>
                <a:lnTo>
                  <a:pt x="5818352" y="49140"/>
                </a:lnTo>
                <a:lnTo>
                  <a:pt x="5780318" y="28303"/>
                </a:lnTo>
                <a:lnTo>
                  <a:pt x="5739081" y="12873"/>
                </a:lnTo>
                <a:lnTo>
                  <a:pt x="5695080" y="3291"/>
                </a:lnTo>
                <a:lnTo>
                  <a:pt x="5648757" y="0"/>
                </a:lnTo>
                <a:close/>
              </a:path>
            </a:pathLst>
          </a:custGeom>
          <a:solidFill>
            <a:srgbClr val="004479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020624" y="4030622"/>
            <a:ext cx="4210685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7520" marR="5080" indent="-465455">
              <a:lnSpc>
                <a:spcPct val="110400"/>
              </a:lnSpc>
              <a:spcBef>
                <a:spcPts val="100"/>
              </a:spcBef>
              <a:tabLst>
                <a:tab pos="1174750" algn="l"/>
                <a:tab pos="1871980" algn="l"/>
              </a:tabLst>
            </a:pPr>
            <a:r>
              <a:rPr sz="3050" spc="-5" dirty="0">
                <a:solidFill>
                  <a:srgbClr val="FFFFFF"/>
                </a:solidFill>
                <a:latin typeface="Courier New"/>
                <a:cs typeface="Courier New"/>
              </a:rPr>
              <a:t>dat</a:t>
            </a:r>
            <a:r>
              <a:rPr sz="3050" dirty="0">
                <a:solidFill>
                  <a:srgbClr val="FFFFFF"/>
                </a:solidFill>
                <a:latin typeface="Courier New"/>
                <a:cs typeface="Courier New"/>
              </a:rPr>
              <a:t>a	</a:t>
            </a:r>
            <a:r>
              <a:rPr sz="3050" spc="-5" dirty="0">
                <a:solidFill>
                  <a:srgbClr val="FFFFFF"/>
                </a:solidFill>
                <a:latin typeface="Courier New"/>
                <a:cs typeface="Courier New"/>
              </a:rPr>
              <a:t>&lt;</a:t>
            </a:r>
            <a:r>
              <a:rPr sz="3050" dirty="0">
                <a:solidFill>
                  <a:srgbClr val="FFFFFF"/>
                </a:solidFill>
                <a:latin typeface="Courier New"/>
                <a:cs typeface="Courier New"/>
              </a:rPr>
              <a:t>-	reactive({  rnorm(input$num)</a:t>
            </a:r>
            <a:endParaRPr sz="3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3050" dirty="0">
                <a:solidFill>
                  <a:srgbClr val="FFFFFF"/>
                </a:solidFill>
                <a:latin typeface="Courier New"/>
                <a:cs typeface="Courier New"/>
              </a:rPr>
              <a:t>})</a:t>
            </a:r>
            <a:endParaRPr sz="3050">
              <a:latin typeface="Courier New"/>
              <a:cs typeface="Courier New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4238" y="596838"/>
            <a:ext cx="12209145" cy="9549765"/>
            <a:chOff x="94238" y="596838"/>
            <a:chExt cx="12209145" cy="9549765"/>
          </a:xfrm>
        </p:grpSpPr>
        <p:sp>
          <p:nvSpPr>
            <p:cNvPr id="21" name="object 21"/>
            <p:cNvSpPr/>
            <p:nvPr/>
          </p:nvSpPr>
          <p:spPr>
            <a:xfrm>
              <a:off x="4844299" y="670134"/>
              <a:ext cx="2538095" cy="932180"/>
            </a:xfrm>
            <a:custGeom>
              <a:avLst/>
              <a:gdLst/>
              <a:ahLst/>
              <a:cxnLst/>
              <a:rect l="l" t="t" r="r" b="b"/>
              <a:pathLst>
                <a:path w="2538095" h="932180">
                  <a:moveTo>
                    <a:pt x="0" y="783189"/>
                  </a:moveTo>
                  <a:lnTo>
                    <a:pt x="3720" y="158039"/>
                  </a:lnTo>
                  <a:lnTo>
                    <a:pt x="11131" y="109166"/>
                  </a:lnTo>
                  <a:lnTo>
                    <a:pt x="31921" y="65917"/>
                  </a:lnTo>
                  <a:lnTo>
                    <a:pt x="63928" y="31302"/>
                  </a:lnTo>
                  <a:lnTo>
                    <a:pt x="104991" y="8326"/>
                  </a:lnTo>
                  <a:lnTo>
                    <a:pt x="152948" y="0"/>
                  </a:lnTo>
                  <a:lnTo>
                    <a:pt x="2382174" y="0"/>
                  </a:lnTo>
                  <a:lnTo>
                    <a:pt x="2430783" y="8326"/>
                  </a:lnTo>
                  <a:lnTo>
                    <a:pt x="2473401" y="31302"/>
                  </a:lnTo>
                  <a:lnTo>
                    <a:pt x="2507266" y="65917"/>
                  </a:lnTo>
                  <a:lnTo>
                    <a:pt x="2529611" y="109166"/>
                  </a:lnTo>
                  <a:lnTo>
                    <a:pt x="2537674" y="158039"/>
                  </a:lnTo>
                  <a:lnTo>
                    <a:pt x="2537674" y="783189"/>
                  </a:lnTo>
                  <a:lnTo>
                    <a:pt x="2529611" y="831092"/>
                  </a:lnTo>
                  <a:lnTo>
                    <a:pt x="2507266" y="872029"/>
                  </a:lnTo>
                  <a:lnTo>
                    <a:pt x="2473401" y="903887"/>
                  </a:lnTo>
                  <a:lnTo>
                    <a:pt x="2430783" y="924551"/>
                  </a:lnTo>
                  <a:lnTo>
                    <a:pt x="2382174" y="931908"/>
                  </a:lnTo>
                  <a:lnTo>
                    <a:pt x="152948" y="931908"/>
                  </a:lnTo>
                  <a:lnTo>
                    <a:pt x="104604" y="924551"/>
                  </a:lnTo>
                  <a:lnTo>
                    <a:pt x="62618" y="903887"/>
                  </a:lnTo>
                  <a:lnTo>
                    <a:pt x="29510" y="872029"/>
                  </a:lnTo>
                  <a:lnTo>
                    <a:pt x="7797" y="831092"/>
                  </a:lnTo>
                  <a:lnTo>
                    <a:pt x="0" y="783189"/>
                  </a:lnTo>
                  <a:close/>
                </a:path>
              </a:pathLst>
            </a:custGeom>
            <a:ln w="1465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876964" y="1666451"/>
              <a:ext cx="474345" cy="2134870"/>
            </a:xfrm>
            <a:custGeom>
              <a:avLst/>
              <a:gdLst/>
              <a:ahLst/>
              <a:cxnLst/>
              <a:rect l="l" t="t" r="r" b="b"/>
              <a:pathLst>
                <a:path w="474345" h="2134870">
                  <a:moveTo>
                    <a:pt x="363683" y="438196"/>
                  </a:moveTo>
                  <a:lnTo>
                    <a:pt x="112381" y="438196"/>
                  </a:lnTo>
                  <a:lnTo>
                    <a:pt x="112381" y="2134479"/>
                  </a:lnTo>
                  <a:lnTo>
                    <a:pt x="363683" y="2134479"/>
                  </a:lnTo>
                  <a:lnTo>
                    <a:pt x="363683" y="438196"/>
                  </a:lnTo>
                  <a:close/>
                </a:path>
                <a:path w="474345" h="2134870">
                  <a:moveTo>
                    <a:pt x="237149" y="0"/>
                  </a:moveTo>
                  <a:lnTo>
                    <a:pt x="0" y="438196"/>
                  </a:lnTo>
                  <a:lnTo>
                    <a:pt x="474298" y="438196"/>
                  </a:lnTo>
                  <a:lnTo>
                    <a:pt x="237149" y="0"/>
                  </a:lnTo>
                  <a:close/>
                </a:path>
              </a:pathLst>
            </a:custGeom>
            <a:solidFill>
              <a:srgbClr val="53585F">
                <a:alpha val="68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30794" y="3842815"/>
              <a:ext cx="5958205" cy="2052320"/>
            </a:xfrm>
            <a:custGeom>
              <a:avLst/>
              <a:gdLst/>
              <a:ahLst/>
              <a:cxnLst/>
              <a:rect l="l" t="t" r="r" b="b"/>
              <a:pathLst>
                <a:path w="5958205" h="2052320">
                  <a:moveTo>
                    <a:pt x="563" y="1734900"/>
                  </a:moveTo>
                  <a:lnTo>
                    <a:pt x="0" y="309313"/>
                  </a:lnTo>
                  <a:lnTo>
                    <a:pt x="3420" y="262987"/>
                  </a:lnTo>
                  <a:lnTo>
                    <a:pt x="13355" y="218978"/>
                  </a:lnTo>
                  <a:lnTo>
                    <a:pt x="29312" y="177728"/>
                  </a:lnTo>
                  <a:lnTo>
                    <a:pt x="50801" y="139677"/>
                  </a:lnTo>
                  <a:lnTo>
                    <a:pt x="77330" y="105268"/>
                  </a:lnTo>
                  <a:lnTo>
                    <a:pt x="108408" y="74942"/>
                  </a:lnTo>
                  <a:lnTo>
                    <a:pt x="143545" y="49140"/>
                  </a:lnTo>
                  <a:lnTo>
                    <a:pt x="182247" y="28303"/>
                  </a:lnTo>
                  <a:lnTo>
                    <a:pt x="224025" y="12873"/>
                  </a:lnTo>
                  <a:lnTo>
                    <a:pt x="268387" y="3291"/>
                  </a:lnTo>
                  <a:lnTo>
                    <a:pt x="314842" y="0"/>
                  </a:lnTo>
                  <a:lnTo>
                    <a:pt x="5647287" y="0"/>
                  </a:lnTo>
                  <a:lnTo>
                    <a:pt x="5693645" y="3291"/>
                  </a:lnTo>
                  <a:lnTo>
                    <a:pt x="5737739" y="12873"/>
                  </a:lnTo>
                  <a:lnTo>
                    <a:pt x="5779116" y="28303"/>
                  </a:lnTo>
                  <a:lnTo>
                    <a:pt x="5817324" y="49140"/>
                  </a:lnTo>
                  <a:lnTo>
                    <a:pt x="5851908" y="74942"/>
                  </a:lnTo>
                  <a:lnTo>
                    <a:pt x="5882415" y="105268"/>
                  </a:lnTo>
                  <a:lnTo>
                    <a:pt x="5908393" y="139677"/>
                  </a:lnTo>
                  <a:lnTo>
                    <a:pt x="5929387" y="177728"/>
                  </a:lnTo>
                  <a:lnTo>
                    <a:pt x="5944944" y="218978"/>
                  </a:lnTo>
                  <a:lnTo>
                    <a:pt x="5954610" y="262987"/>
                  </a:lnTo>
                  <a:lnTo>
                    <a:pt x="5957933" y="309313"/>
                  </a:lnTo>
                  <a:lnTo>
                    <a:pt x="5957933" y="1734900"/>
                  </a:lnTo>
                  <a:lnTo>
                    <a:pt x="5954610" y="1781415"/>
                  </a:lnTo>
                  <a:lnTo>
                    <a:pt x="5944944" y="1825940"/>
                  </a:lnTo>
                  <a:lnTo>
                    <a:pt x="5929387" y="1867961"/>
                  </a:lnTo>
                  <a:lnTo>
                    <a:pt x="5908393" y="1906964"/>
                  </a:lnTo>
                  <a:lnTo>
                    <a:pt x="5882415" y="1942436"/>
                  </a:lnTo>
                  <a:lnTo>
                    <a:pt x="5851908" y="1973861"/>
                  </a:lnTo>
                  <a:lnTo>
                    <a:pt x="5817324" y="2000725"/>
                  </a:lnTo>
                  <a:lnTo>
                    <a:pt x="5779116" y="2022515"/>
                  </a:lnTo>
                  <a:lnTo>
                    <a:pt x="5737739" y="2038715"/>
                  </a:lnTo>
                  <a:lnTo>
                    <a:pt x="5693645" y="2048813"/>
                  </a:lnTo>
                  <a:lnTo>
                    <a:pt x="5647287" y="2052293"/>
                  </a:lnTo>
                  <a:lnTo>
                    <a:pt x="314842" y="2052293"/>
                  </a:lnTo>
                  <a:lnTo>
                    <a:pt x="268400" y="2048813"/>
                  </a:lnTo>
                  <a:lnTo>
                    <a:pt x="224074" y="2038715"/>
                  </a:lnTo>
                  <a:lnTo>
                    <a:pt x="182350" y="2022515"/>
                  </a:lnTo>
                  <a:lnTo>
                    <a:pt x="143714" y="2000725"/>
                  </a:lnTo>
                  <a:lnTo>
                    <a:pt x="108652" y="1973861"/>
                  </a:lnTo>
                  <a:lnTo>
                    <a:pt x="77650" y="1942436"/>
                  </a:lnTo>
                  <a:lnTo>
                    <a:pt x="51195" y="1906964"/>
                  </a:lnTo>
                  <a:lnTo>
                    <a:pt x="29773" y="1867961"/>
                  </a:lnTo>
                  <a:lnTo>
                    <a:pt x="13869" y="1825940"/>
                  </a:lnTo>
                  <a:lnTo>
                    <a:pt x="3970" y="1781415"/>
                  </a:lnTo>
                  <a:lnTo>
                    <a:pt x="563" y="1734900"/>
                  </a:lnTo>
                  <a:close/>
                </a:path>
              </a:pathLst>
            </a:custGeom>
            <a:ln w="1465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751935" y="5955467"/>
              <a:ext cx="4578350" cy="2138680"/>
            </a:xfrm>
            <a:custGeom>
              <a:avLst/>
              <a:gdLst/>
              <a:ahLst/>
              <a:cxnLst/>
              <a:rect l="l" t="t" r="r" b="b"/>
              <a:pathLst>
                <a:path w="4578350" h="2138679">
                  <a:moveTo>
                    <a:pt x="474294" y="442252"/>
                  </a:moveTo>
                  <a:lnTo>
                    <a:pt x="237147" y="5232"/>
                  </a:lnTo>
                  <a:lnTo>
                    <a:pt x="0" y="442252"/>
                  </a:lnTo>
                  <a:lnTo>
                    <a:pt x="111810" y="442252"/>
                  </a:lnTo>
                  <a:lnTo>
                    <a:pt x="111810" y="2138527"/>
                  </a:lnTo>
                  <a:lnTo>
                    <a:pt x="363118" y="2138527"/>
                  </a:lnTo>
                  <a:lnTo>
                    <a:pt x="363118" y="442252"/>
                  </a:lnTo>
                  <a:lnTo>
                    <a:pt x="474294" y="442252"/>
                  </a:lnTo>
                  <a:close/>
                </a:path>
                <a:path w="4578350" h="2138679">
                  <a:moveTo>
                    <a:pt x="4577753" y="431774"/>
                  </a:moveTo>
                  <a:lnTo>
                    <a:pt x="4340606" y="0"/>
                  </a:lnTo>
                  <a:lnTo>
                    <a:pt x="4103459" y="431774"/>
                  </a:lnTo>
                  <a:lnTo>
                    <a:pt x="4216400" y="431774"/>
                  </a:lnTo>
                  <a:lnTo>
                    <a:pt x="4216400" y="2138527"/>
                  </a:lnTo>
                  <a:lnTo>
                    <a:pt x="4467707" y="2138527"/>
                  </a:lnTo>
                  <a:lnTo>
                    <a:pt x="4467707" y="431774"/>
                  </a:lnTo>
                  <a:lnTo>
                    <a:pt x="4577753" y="431774"/>
                  </a:lnTo>
                  <a:close/>
                </a:path>
              </a:pathLst>
            </a:custGeom>
            <a:solidFill>
              <a:srgbClr val="53585F">
                <a:alpha val="68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67534" y="8125407"/>
              <a:ext cx="5864225" cy="1948180"/>
            </a:xfrm>
            <a:custGeom>
              <a:avLst/>
              <a:gdLst/>
              <a:ahLst/>
              <a:cxnLst/>
              <a:rect l="l" t="t" r="r" b="b"/>
              <a:pathLst>
                <a:path w="5864225" h="1948179">
                  <a:moveTo>
                    <a:pt x="1761" y="1490536"/>
                  </a:moveTo>
                  <a:lnTo>
                    <a:pt x="0" y="452075"/>
                  </a:lnTo>
                  <a:lnTo>
                    <a:pt x="2363" y="405686"/>
                  </a:lnTo>
                  <a:lnTo>
                    <a:pt x="9297" y="360675"/>
                  </a:lnTo>
                  <a:lnTo>
                    <a:pt x="20569" y="317265"/>
                  </a:lnTo>
                  <a:lnTo>
                    <a:pt x="35945" y="275679"/>
                  </a:lnTo>
                  <a:lnTo>
                    <a:pt x="55193" y="236140"/>
                  </a:lnTo>
                  <a:lnTo>
                    <a:pt x="78078" y="198870"/>
                  </a:lnTo>
                  <a:lnTo>
                    <a:pt x="104367" y="164092"/>
                  </a:lnTo>
                  <a:lnTo>
                    <a:pt x="133828" y="132029"/>
                  </a:lnTo>
                  <a:lnTo>
                    <a:pt x="166226" y="102904"/>
                  </a:lnTo>
                  <a:lnTo>
                    <a:pt x="201329" y="76940"/>
                  </a:lnTo>
                  <a:lnTo>
                    <a:pt x="238903" y="54358"/>
                  </a:lnTo>
                  <a:lnTo>
                    <a:pt x="278714" y="35383"/>
                  </a:lnTo>
                  <a:lnTo>
                    <a:pt x="320531" y="20237"/>
                  </a:lnTo>
                  <a:lnTo>
                    <a:pt x="364118" y="9142"/>
                  </a:lnTo>
                  <a:lnTo>
                    <a:pt x="409243" y="2322"/>
                  </a:lnTo>
                  <a:lnTo>
                    <a:pt x="455672" y="0"/>
                  </a:lnTo>
                  <a:lnTo>
                    <a:pt x="5411545" y="0"/>
                  </a:lnTo>
                  <a:lnTo>
                    <a:pt x="5460981" y="2640"/>
                  </a:lnTo>
                  <a:lnTo>
                    <a:pt x="5508834" y="10380"/>
                  </a:lnTo>
                  <a:lnTo>
                    <a:pt x="5554833" y="22949"/>
                  </a:lnTo>
                  <a:lnTo>
                    <a:pt x="5598708" y="40078"/>
                  </a:lnTo>
                  <a:lnTo>
                    <a:pt x="5640187" y="61496"/>
                  </a:lnTo>
                  <a:lnTo>
                    <a:pt x="5679000" y="86932"/>
                  </a:lnTo>
                  <a:lnTo>
                    <a:pt x="5714876" y="116116"/>
                  </a:lnTo>
                  <a:lnTo>
                    <a:pt x="5747546" y="148778"/>
                  </a:lnTo>
                  <a:lnTo>
                    <a:pt x="5776737" y="184647"/>
                  </a:lnTo>
                  <a:lnTo>
                    <a:pt x="5802180" y="223453"/>
                  </a:lnTo>
                  <a:lnTo>
                    <a:pt x="5823604" y="264926"/>
                  </a:lnTo>
                  <a:lnTo>
                    <a:pt x="5840738" y="308795"/>
                  </a:lnTo>
                  <a:lnTo>
                    <a:pt x="5853312" y="354790"/>
                  </a:lnTo>
                  <a:lnTo>
                    <a:pt x="5861055" y="402640"/>
                  </a:lnTo>
                  <a:lnTo>
                    <a:pt x="5863696" y="452075"/>
                  </a:lnTo>
                  <a:lnTo>
                    <a:pt x="5863696" y="1490536"/>
                  </a:lnTo>
                  <a:lnTo>
                    <a:pt x="5861372" y="1536981"/>
                  </a:lnTo>
                  <a:lnTo>
                    <a:pt x="5854550" y="1582150"/>
                  </a:lnTo>
                  <a:lnTo>
                    <a:pt x="5843451" y="1625805"/>
                  </a:lnTo>
                  <a:lnTo>
                    <a:pt x="5828300" y="1667709"/>
                  </a:lnTo>
                  <a:lnTo>
                    <a:pt x="5809320" y="1707625"/>
                  </a:lnTo>
                  <a:lnTo>
                    <a:pt x="5786732" y="1745315"/>
                  </a:lnTo>
                  <a:lnTo>
                    <a:pt x="5760761" y="1780542"/>
                  </a:lnTo>
                  <a:lnTo>
                    <a:pt x="5731629" y="1813069"/>
                  </a:lnTo>
                  <a:lnTo>
                    <a:pt x="5699559" y="1842657"/>
                  </a:lnTo>
                  <a:lnTo>
                    <a:pt x="5664774" y="1869071"/>
                  </a:lnTo>
                  <a:lnTo>
                    <a:pt x="5627498" y="1892072"/>
                  </a:lnTo>
                  <a:lnTo>
                    <a:pt x="5587953" y="1911424"/>
                  </a:lnTo>
                  <a:lnTo>
                    <a:pt x="5546362" y="1926888"/>
                  </a:lnTo>
                  <a:lnTo>
                    <a:pt x="5502949" y="1938228"/>
                  </a:lnTo>
                  <a:lnTo>
                    <a:pt x="5457935" y="1945206"/>
                  </a:lnTo>
                  <a:lnTo>
                    <a:pt x="5411545" y="1947584"/>
                  </a:lnTo>
                  <a:lnTo>
                    <a:pt x="455672" y="1947584"/>
                  </a:lnTo>
                  <a:lnTo>
                    <a:pt x="409263" y="1945206"/>
                  </a:lnTo>
                  <a:lnTo>
                    <a:pt x="364194" y="1938228"/>
                  </a:lnTo>
                  <a:lnTo>
                    <a:pt x="320693" y="1926888"/>
                  </a:lnTo>
                  <a:lnTo>
                    <a:pt x="278990" y="1911424"/>
                  </a:lnTo>
                  <a:lnTo>
                    <a:pt x="239311" y="1892072"/>
                  </a:lnTo>
                  <a:lnTo>
                    <a:pt x="201886" y="1869071"/>
                  </a:lnTo>
                  <a:lnTo>
                    <a:pt x="166943" y="1842657"/>
                  </a:lnTo>
                  <a:lnTo>
                    <a:pt x="134709" y="1813069"/>
                  </a:lnTo>
                  <a:lnTo>
                    <a:pt x="105412" y="1780542"/>
                  </a:lnTo>
                  <a:lnTo>
                    <a:pt x="79282" y="1745315"/>
                  </a:lnTo>
                  <a:lnTo>
                    <a:pt x="56546" y="1707625"/>
                  </a:lnTo>
                  <a:lnTo>
                    <a:pt x="37432" y="1667709"/>
                  </a:lnTo>
                  <a:lnTo>
                    <a:pt x="22168" y="1625805"/>
                  </a:lnTo>
                  <a:lnTo>
                    <a:pt x="10983" y="1582150"/>
                  </a:lnTo>
                  <a:lnTo>
                    <a:pt x="4105" y="1536981"/>
                  </a:lnTo>
                  <a:lnTo>
                    <a:pt x="1761" y="1490536"/>
                  </a:lnTo>
                  <a:close/>
                </a:path>
              </a:pathLst>
            </a:custGeom>
            <a:ln w="146592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361201" y="8125407"/>
              <a:ext cx="5869305" cy="1948180"/>
            </a:xfrm>
            <a:custGeom>
              <a:avLst/>
              <a:gdLst/>
              <a:ahLst/>
              <a:cxnLst/>
              <a:rect l="l" t="t" r="r" b="b"/>
              <a:pathLst>
                <a:path w="5869305" h="1948179">
                  <a:moveTo>
                    <a:pt x="0" y="1490536"/>
                  </a:moveTo>
                  <a:lnTo>
                    <a:pt x="5096" y="452075"/>
                  </a:lnTo>
                  <a:lnTo>
                    <a:pt x="7695" y="402640"/>
                  </a:lnTo>
                  <a:lnTo>
                    <a:pt x="15318" y="354790"/>
                  </a:lnTo>
                  <a:lnTo>
                    <a:pt x="27707" y="308795"/>
                  </a:lnTo>
                  <a:lnTo>
                    <a:pt x="44603" y="264926"/>
                  </a:lnTo>
                  <a:lnTo>
                    <a:pt x="65747" y="223453"/>
                  </a:lnTo>
                  <a:lnTo>
                    <a:pt x="90881" y="184647"/>
                  </a:lnTo>
                  <a:lnTo>
                    <a:pt x="119745" y="148778"/>
                  </a:lnTo>
                  <a:lnTo>
                    <a:pt x="152081" y="116116"/>
                  </a:lnTo>
                  <a:lnTo>
                    <a:pt x="187631" y="86932"/>
                  </a:lnTo>
                  <a:lnTo>
                    <a:pt x="226134" y="61496"/>
                  </a:lnTo>
                  <a:lnTo>
                    <a:pt x="267334" y="40078"/>
                  </a:lnTo>
                  <a:lnTo>
                    <a:pt x="310970" y="22949"/>
                  </a:lnTo>
                  <a:lnTo>
                    <a:pt x="356784" y="10380"/>
                  </a:lnTo>
                  <a:lnTo>
                    <a:pt x="404517" y="2640"/>
                  </a:lnTo>
                  <a:lnTo>
                    <a:pt x="453911" y="0"/>
                  </a:lnTo>
                  <a:lnTo>
                    <a:pt x="5409783" y="0"/>
                  </a:lnTo>
                  <a:lnTo>
                    <a:pt x="5456251" y="2322"/>
                  </a:lnTo>
                  <a:lnTo>
                    <a:pt x="5501482" y="9142"/>
                  </a:lnTo>
                  <a:lnTo>
                    <a:pt x="5545233" y="20237"/>
                  </a:lnTo>
                  <a:lnTo>
                    <a:pt x="5587263" y="35383"/>
                  </a:lnTo>
                  <a:lnTo>
                    <a:pt x="5627327" y="54358"/>
                  </a:lnTo>
                  <a:lnTo>
                    <a:pt x="5665183" y="76940"/>
                  </a:lnTo>
                  <a:lnTo>
                    <a:pt x="5700587" y="102904"/>
                  </a:lnTo>
                  <a:lnTo>
                    <a:pt x="5733296" y="132029"/>
                  </a:lnTo>
                  <a:lnTo>
                    <a:pt x="5763068" y="164092"/>
                  </a:lnTo>
                  <a:lnTo>
                    <a:pt x="5789659" y="198870"/>
                  </a:lnTo>
                  <a:lnTo>
                    <a:pt x="5812826" y="236140"/>
                  </a:lnTo>
                  <a:lnTo>
                    <a:pt x="5832325" y="275679"/>
                  </a:lnTo>
                  <a:lnTo>
                    <a:pt x="5847915" y="317265"/>
                  </a:lnTo>
                  <a:lnTo>
                    <a:pt x="5859352" y="360675"/>
                  </a:lnTo>
                  <a:lnTo>
                    <a:pt x="5866392" y="405686"/>
                  </a:lnTo>
                  <a:lnTo>
                    <a:pt x="5868793" y="452075"/>
                  </a:lnTo>
                  <a:lnTo>
                    <a:pt x="5868793" y="1490536"/>
                  </a:lnTo>
                  <a:lnTo>
                    <a:pt x="5866392" y="1536981"/>
                  </a:lnTo>
                  <a:lnTo>
                    <a:pt x="5859352" y="1582150"/>
                  </a:lnTo>
                  <a:lnTo>
                    <a:pt x="5847915" y="1625805"/>
                  </a:lnTo>
                  <a:lnTo>
                    <a:pt x="5832325" y="1667709"/>
                  </a:lnTo>
                  <a:lnTo>
                    <a:pt x="5812826" y="1707625"/>
                  </a:lnTo>
                  <a:lnTo>
                    <a:pt x="5789659" y="1745315"/>
                  </a:lnTo>
                  <a:lnTo>
                    <a:pt x="5763068" y="1780542"/>
                  </a:lnTo>
                  <a:lnTo>
                    <a:pt x="5733296" y="1813069"/>
                  </a:lnTo>
                  <a:lnTo>
                    <a:pt x="5700587" y="1842657"/>
                  </a:lnTo>
                  <a:lnTo>
                    <a:pt x="5665183" y="1869071"/>
                  </a:lnTo>
                  <a:lnTo>
                    <a:pt x="5627327" y="1892072"/>
                  </a:lnTo>
                  <a:lnTo>
                    <a:pt x="5587263" y="1911424"/>
                  </a:lnTo>
                  <a:lnTo>
                    <a:pt x="5545233" y="1926888"/>
                  </a:lnTo>
                  <a:lnTo>
                    <a:pt x="5501482" y="1938228"/>
                  </a:lnTo>
                  <a:lnTo>
                    <a:pt x="5456251" y="1945206"/>
                  </a:lnTo>
                  <a:lnTo>
                    <a:pt x="5409783" y="1947584"/>
                  </a:lnTo>
                  <a:lnTo>
                    <a:pt x="453911" y="1947584"/>
                  </a:lnTo>
                  <a:lnTo>
                    <a:pt x="407501" y="1945206"/>
                  </a:lnTo>
                  <a:lnTo>
                    <a:pt x="362432" y="1938228"/>
                  </a:lnTo>
                  <a:lnTo>
                    <a:pt x="318931" y="1926888"/>
                  </a:lnTo>
                  <a:lnTo>
                    <a:pt x="277228" y="1911424"/>
                  </a:lnTo>
                  <a:lnTo>
                    <a:pt x="237550" y="1892072"/>
                  </a:lnTo>
                  <a:lnTo>
                    <a:pt x="200125" y="1869071"/>
                  </a:lnTo>
                  <a:lnTo>
                    <a:pt x="165181" y="1842657"/>
                  </a:lnTo>
                  <a:lnTo>
                    <a:pt x="132947" y="1813069"/>
                  </a:lnTo>
                  <a:lnTo>
                    <a:pt x="103651" y="1780542"/>
                  </a:lnTo>
                  <a:lnTo>
                    <a:pt x="77520" y="1745315"/>
                  </a:lnTo>
                  <a:lnTo>
                    <a:pt x="54784" y="1707625"/>
                  </a:lnTo>
                  <a:lnTo>
                    <a:pt x="35670" y="1667709"/>
                  </a:lnTo>
                  <a:lnTo>
                    <a:pt x="20406" y="1625805"/>
                  </a:lnTo>
                  <a:lnTo>
                    <a:pt x="9221" y="1582150"/>
                  </a:lnTo>
                  <a:lnTo>
                    <a:pt x="2343" y="1536981"/>
                  </a:lnTo>
                  <a:lnTo>
                    <a:pt x="0" y="1490536"/>
                  </a:lnTo>
                  <a:close/>
                </a:path>
              </a:pathLst>
            </a:custGeom>
            <a:ln w="146592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130794" y="3842814"/>
              <a:ext cx="5958205" cy="2052320"/>
            </a:xfrm>
            <a:custGeom>
              <a:avLst/>
              <a:gdLst/>
              <a:ahLst/>
              <a:cxnLst/>
              <a:rect l="l" t="t" r="r" b="b"/>
              <a:pathLst>
                <a:path w="5958205" h="2052320">
                  <a:moveTo>
                    <a:pt x="563" y="1734901"/>
                  </a:moveTo>
                  <a:lnTo>
                    <a:pt x="0" y="309314"/>
                  </a:lnTo>
                  <a:lnTo>
                    <a:pt x="3420" y="262987"/>
                  </a:lnTo>
                  <a:lnTo>
                    <a:pt x="13355" y="218978"/>
                  </a:lnTo>
                  <a:lnTo>
                    <a:pt x="29312" y="177728"/>
                  </a:lnTo>
                  <a:lnTo>
                    <a:pt x="50801" y="139677"/>
                  </a:lnTo>
                  <a:lnTo>
                    <a:pt x="77330" y="105268"/>
                  </a:lnTo>
                  <a:lnTo>
                    <a:pt x="108408" y="74942"/>
                  </a:lnTo>
                  <a:lnTo>
                    <a:pt x="143545" y="49140"/>
                  </a:lnTo>
                  <a:lnTo>
                    <a:pt x="182247" y="28303"/>
                  </a:lnTo>
                  <a:lnTo>
                    <a:pt x="224025" y="12873"/>
                  </a:lnTo>
                  <a:lnTo>
                    <a:pt x="268387" y="3291"/>
                  </a:lnTo>
                  <a:lnTo>
                    <a:pt x="314842" y="0"/>
                  </a:lnTo>
                  <a:lnTo>
                    <a:pt x="5647287" y="0"/>
                  </a:lnTo>
                  <a:lnTo>
                    <a:pt x="5693645" y="3291"/>
                  </a:lnTo>
                  <a:lnTo>
                    <a:pt x="5737739" y="12873"/>
                  </a:lnTo>
                  <a:lnTo>
                    <a:pt x="5779116" y="28303"/>
                  </a:lnTo>
                  <a:lnTo>
                    <a:pt x="5817324" y="49140"/>
                  </a:lnTo>
                  <a:lnTo>
                    <a:pt x="5851908" y="74942"/>
                  </a:lnTo>
                  <a:lnTo>
                    <a:pt x="5882415" y="105268"/>
                  </a:lnTo>
                  <a:lnTo>
                    <a:pt x="5908393" y="139677"/>
                  </a:lnTo>
                  <a:lnTo>
                    <a:pt x="5929387" y="177728"/>
                  </a:lnTo>
                  <a:lnTo>
                    <a:pt x="5944944" y="218978"/>
                  </a:lnTo>
                  <a:lnTo>
                    <a:pt x="5954610" y="262987"/>
                  </a:lnTo>
                  <a:lnTo>
                    <a:pt x="5957933" y="309314"/>
                  </a:lnTo>
                  <a:lnTo>
                    <a:pt x="5957933" y="1734901"/>
                  </a:lnTo>
                  <a:lnTo>
                    <a:pt x="5954610" y="1781415"/>
                  </a:lnTo>
                  <a:lnTo>
                    <a:pt x="5944944" y="1825940"/>
                  </a:lnTo>
                  <a:lnTo>
                    <a:pt x="5929387" y="1867961"/>
                  </a:lnTo>
                  <a:lnTo>
                    <a:pt x="5908393" y="1906965"/>
                  </a:lnTo>
                  <a:lnTo>
                    <a:pt x="5882415" y="1942436"/>
                  </a:lnTo>
                  <a:lnTo>
                    <a:pt x="5851908" y="1973861"/>
                  </a:lnTo>
                  <a:lnTo>
                    <a:pt x="5817324" y="2000725"/>
                  </a:lnTo>
                  <a:lnTo>
                    <a:pt x="5779116" y="2022515"/>
                  </a:lnTo>
                  <a:lnTo>
                    <a:pt x="5737739" y="2038716"/>
                  </a:lnTo>
                  <a:lnTo>
                    <a:pt x="5693645" y="2048813"/>
                  </a:lnTo>
                  <a:lnTo>
                    <a:pt x="5647287" y="2052293"/>
                  </a:lnTo>
                  <a:lnTo>
                    <a:pt x="314842" y="2052293"/>
                  </a:lnTo>
                  <a:lnTo>
                    <a:pt x="268400" y="2048813"/>
                  </a:lnTo>
                  <a:lnTo>
                    <a:pt x="224074" y="2038716"/>
                  </a:lnTo>
                  <a:lnTo>
                    <a:pt x="182350" y="2022515"/>
                  </a:lnTo>
                  <a:lnTo>
                    <a:pt x="143714" y="2000725"/>
                  </a:lnTo>
                  <a:lnTo>
                    <a:pt x="108652" y="1973861"/>
                  </a:lnTo>
                  <a:lnTo>
                    <a:pt x="77650" y="1942436"/>
                  </a:lnTo>
                  <a:lnTo>
                    <a:pt x="51195" y="1906965"/>
                  </a:lnTo>
                  <a:lnTo>
                    <a:pt x="29773" y="1867961"/>
                  </a:lnTo>
                  <a:lnTo>
                    <a:pt x="13869" y="1825940"/>
                  </a:lnTo>
                  <a:lnTo>
                    <a:pt x="3970" y="1781415"/>
                  </a:lnTo>
                  <a:lnTo>
                    <a:pt x="563" y="1734901"/>
                  </a:lnTo>
                  <a:close/>
                </a:path>
              </a:pathLst>
            </a:custGeom>
            <a:ln w="146592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</p:spTree>
    <p:extLst>
      <p:ext uri="{BB962C8B-B14F-4D97-AF65-F5344CB8AC3E}">
        <p14:creationId xmlns:p14="http://schemas.microsoft.com/office/powerpoint/2010/main" val="14629772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847075" y="19948"/>
            <a:ext cx="817435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solidFill>
                  <a:srgbClr val="53585F"/>
                </a:solidFill>
                <a:latin typeface="Arial"/>
                <a:cs typeface="Arial"/>
              </a:rPr>
              <a:t>Slides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spc="35" dirty="0">
                <a:solidFill>
                  <a:srgbClr val="53585F"/>
                </a:solidFill>
                <a:latin typeface="Arial"/>
                <a:cs typeface="Arial"/>
              </a:rPr>
              <a:t>at: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u="sng" spc="80" dirty="0">
                <a:solidFill>
                  <a:srgbClr val="53585F"/>
                </a:solidFill>
                <a:uFill>
                  <a:solidFill>
                    <a:srgbClr val="53585F"/>
                  </a:solidFill>
                </a:uFill>
                <a:latin typeface="Arial"/>
                <a:cs typeface="Arial"/>
              </a:rPr>
              <a:t>bit.ly/shiny-quickstart-2</a:t>
            </a:r>
            <a:endParaRPr sz="42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010410" y="3601984"/>
            <a:ext cx="15968344" cy="1319530"/>
            <a:chOff x="2010410" y="3601984"/>
            <a:chExt cx="15968344" cy="1319530"/>
          </a:xfrm>
        </p:grpSpPr>
        <p:sp>
          <p:nvSpPr>
            <p:cNvPr id="8" name="object 8"/>
            <p:cNvSpPr/>
            <p:nvPr/>
          </p:nvSpPr>
          <p:spPr>
            <a:xfrm>
              <a:off x="2010397" y="3863765"/>
              <a:ext cx="15706725" cy="1057910"/>
            </a:xfrm>
            <a:custGeom>
              <a:avLst/>
              <a:gdLst/>
              <a:ahLst/>
              <a:cxnLst/>
              <a:rect l="l" t="t" r="r" b="b"/>
              <a:pathLst>
                <a:path w="15706725" h="1057910">
                  <a:moveTo>
                    <a:pt x="15706332" y="0"/>
                  </a:moveTo>
                  <a:lnTo>
                    <a:pt x="0" y="0"/>
                  </a:lnTo>
                  <a:lnTo>
                    <a:pt x="0" y="848144"/>
                  </a:lnTo>
                  <a:lnTo>
                    <a:pt x="0" y="1057554"/>
                  </a:lnTo>
                  <a:lnTo>
                    <a:pt x="15706332" y="1057554"/>
                  </a:lnTo>
                  <a:lnTo>
                    <a:pt x="15706332" y="848144"/>
                  </a:lnTo>
                  <a:lnTo>
                    <a:pt x="15706332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72182" y="3601984"/>
              <a:ext cx="15706725" cy="1109980"/>
            </a:xfrm>
            <a:custGeom>
              <a:avLst/>
              <a:gdLst/>
              <a:ahLst/>
              <a:cxnLst/>
              <a:rect l="l" t="t" r="r" b="b"/>
              <a:pathLst>
                <a:path w="15706725" h="1109979">
                  <a:moveTo>
                    <a:pt x="0" y="0"/>
                  </a:moveTo>
                  <a:lnTo>
                    <a:pt x="15706328" y="0"/>
                  </a:lnTo>
                  <a:lnTo>
                    <a:pt x="15706328" y="1109913"/>
                  </a:lnTo>
                  <a:lnTo>
                    <a:pt x="0" y="11099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442879" y="2594446"/>
            <a:ext cx="15483205" cy="194056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45415" algn="ctr">
              <a:lnSpc>
                <a:spcPct val="100000"/>
              </a:lnSpc>
              <a:spcBef>
                <a:spcPts val="135"/>
              </a:spcBef>
            </a:pPr>
            <a:r>
              <a:rPr sz="4500" spc="-60" dirty="0">
                <a:latin typeface="Arial"/>
                <a:cs typeface="Arial"/>
              </a:rPr>
              <a:t>Builds</a:t>
            </a:r>
            <a:r>
              <a:rPr sz="4500" dirty="0">
                <a:latin typeface="Arial"/>
                <a:cs typeface="Arial"/>
              </a:rPr>
              <a:t> </a:t>
            </a:r>
            <a:r>
              <a:rPr sz="4500" spc="-150" dirty="0">
                <a:latin typeface="Arial"/>
                <a:cs typeface="Arial"/>
              </a:rPr>
              <a:t>a</a:t>
            </a:r>
            <a:r>
              <a:rPr sz="4500" spc="5" dirty="0">
                <a:latin typeface="Arial"/>
                <a:cs typeface="Arial"/>
              </a:rPr>
              <a:t> </a:t>
            </a:r>
            <a:r>
              <a:rPr sz="4500" spc="-90" dirty="0">
                <a:latin typeface="Arial"/>
                <a:cs typeface="Arial"/>
              </a:rPr>
              <a:t>reactive</a:t>
            </a:r>
            <a:r>
              <a:rPr sz="4500" spc="5" dirty="0">
                <a:latin typeface="Arial"/>
                <a:cs typeface="Arial"/>
              </a:rPr>
              <a:t> </a:t>
            </a:r>
            <a:r>
              <a:rPr sz="4500" dirty="0">
                <a:latin typeface="Arial"/>
                <a:cs typeface="Arial"/>
              </a:rPr>
              <a:t>object</a:t>
            </a:r>
            <a:r>
              <a:rPr sz="4500" spc="5" dirty="0">
                <a:latin typeface="Arial"/>
                <a:cs typeface="Arial"/>
              </a:rPr>
              <a:t> </a:t>
            </a:r>
            <a:r>
              <a:rPr sz="4500" spc="-125" dirty="0">
                <a:latin typeface="Arial"/>
                <a:cs typeface="Arial"/>
              </a:rPr>
              <a:t>(reactive</a:t>
            </a:r>
            <a:r>
              <a:rPr sz="4500" spc="5" dirty="0">
                <a:latin typeface="Arial"/>
                <a:cs typeface="Arial"/>
              </a:rPr>
              <a:t> </a:t>
            </a:r>
            <a:r>
              <a:rPr sz="4500" spc="-110" dirty="0">
                <a:latin typeface="Arial"/>
                <a:cs typeface="Arial"/>
              </a:rPr>
              <a:t>expression)</a:t>
            </a:r>
            <a:endParaRPr sz="45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704"/>
              </a:spcBef>
              <a:tabLst>
                <a:tab pos="7539990" algn="l"/>
              </a:tabLst>
            </a:pPr>
            <a:r>
              <a:rPr sz="4950" spc="-10" dirty="0">
                <a:latin typeface="Courier New"/>
                <a:cs typeface="Courier New"/>
              </a:rPr>
              <a:t>data</a:t>
            </a:r>
            <a:r>
              <a:rPr sz="4950" spc="10" dirty="0">
                <a:latin typeface="Courier New"/>
                <a:cs typeface="Courier New"/>
              </a:rPr>
              <a:t> </a:t>
            </a:r>
            <a:r>
              <a:rPr sz="4950" spc="-5" dirty="0">
                <a:latin typeface="Courier New"/>
                <a:cs typeface="Courier New"/>
              </a:rPr>
              <a:t>&lt;-</a:t>
            </a:r>
            <a:r>
              <a:rPr sz="4950" spc="20" dirty="0">
                <a:latin typeface="Courier New"/>
                <a:cs typeface="Courier New"/>
              </a:rPr>
              <a:t> </a:t>
            </a:r>
            <a:r>
              <a:rPr sz="4950" spc="-10" dirty="0">
                <a:solidFill>
                  <a:srgbClr val="002452"/>
                </a:solidFill>
                <a:latin typeface="Courier New"/>
                <a:cs typeface="Courier New"/>
              </a:rPr>
              <a:t>reactive(	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{</a:t>
            </a:r>
            <a:r>
              <a:rPr sz="4950" spc="-2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950" spc="-10" dirty="0">
                <a:solidFill>
                  <a:srgbClr val="0365C0"/>
                </a:solidFill>
                <a:latin typeface="Courier New"/>
                <a:cs typeface="Courier New"/>
              </a:rPr>
              <a:t>rnorm(input$num)</a:t>
            </a:r>
            <a:r>
              <a:rPr sz="4950" spc="-2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950" dirty="0">
                <a:solidFill>
                  <a:srgbClr val="0365C0"/>
                </a:solidFill>
                <a:latin typeface="Courier New"/>
                <a:cs typeface="Courier New"/>
              </a:rPr>
              <a:t>}</a:t>
            </a:r>
            <a:r>
              <a:rPr sz="4950" dirty="0">
                <a:solidFill>
                  <a:srgbClr val="002452"/>
                </a:solidFill>
                <a:latin typeface="Courier New"/>
                <a:cs typeface="Courier New"/>
              </a:rPr>
              <a:t>)</a:t>
            </a:r>
            <a:endParaRPr sz="4950" dirty="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935748" y="1247343"/>
            <a:ext cx="423291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u="none" spc="-130" dirty="0">
                <a:solidFill>
                  <a:srgbClr val="000000"/>
                </a:solidFill>
              </a:rPr>
              <a:t>reactive()</a:t>
            </a:r>
            <a:endParaRPr sz="8250"/>
          </a:p>
        </p:txBody>
      </p:sp>
      <p:sp>
        <p:nvSpPr>
          <p:cNvPr id="12" name="object 12"/>
          <p:cNvSpPr/>
          <p:nvPr/>
        </p:nvSpPr>
        <p:spPr>
          <a:xfrm>
            <a:off x="5507685" y="5644276"/>
            <a:ext cx="7403465" cy="3769360"/>
          </a:xfrm>
          <a:custGeom>
            <a:avLst/>
            <a:gdLst/>
            <a:ahLst/>
            <a:cxnLst/>
            <a:rect l="l" t="t" r="r" b="b"/>
            <a:pathLst>
              <a:path w="7403465" h="3769359">
                <a:moveTo>
                  <a:pt x="7242125" y="585900"/>
                </a:moveTo>
                <a:lnTo>
                  <a:pt x="163147" y="585900"/>
                </a:lnTo>
                <a:lnTo>
                  <a:pt x="119304" y="591775"/>
                </a:lnTo>
                <a:lnTo>
                  <a:pt x="80199" y="608367"/>
                </a:lnTo>
                <a:lnTo>
                  <a:pt x="47274" y="634130"/>
                </a:lnTo>
                <a:lnTo>
                  <a:pt x="21971" y="667514"/>
                </a:lnTo>
                <a:lnTo>
                  <a:pt x="5733" y="706973"/>
                </a:lnTo>
                <a:lnTo>
                  <a:pt x="0" y="750958"/>
                </a:lnTo>
                <a:lnTo>
                  <a:pt x="0" y="3607220"/>
                </a:lnTo>
                <a:lnTo>
                  <a:pt x="5733" y="3650966"/>
                </a:lnTo>
                <a:lnTo>
                  <a:pt x="21971" y="3689827"/>
                </a:lnTo>
                <a:lnTo>
                  <a:pt x="47274" y="3722434"/>
                </a:lnTo>
                <a:lnTo>
                  <a:pt x="80199" y="3747419"/>
                </a:lnTo>
                <a:lnTo>
                  <a:pt x="119304" y="3763414"/>
                </a:lnTo>
                <a:lnTo>
                  <a:pt x="163147" y="3769049"/>
                </a:lnTo>
                <a:lnTo>
                  <a:pt x="7242125" y="3769049"/>
                </a:lnTo>
                <a:lnTo>
                  <a:pt x="7285793" y="3763414"/>
                </a:lnTo>
                <a:lnTo>
                  <a:pt x="7324461" y="3747419"/>
                </a:lnTo>
                <a:lnTo>
                  <a:pt x="7356819" y="3722434"/>
                </a:lnTo>
                <a:lnTo>
                  <a:pt x="7381554" y="3689827"/>
                </a:lnTo>
                <a:lnTo>
                  <a:pt x="7397357" y="3650966"/>
                </a:lnTo>
                <a:lnTo>
                  <a:pt x="7402915" y="3607220"/>
                </a:lnTo>
                <a:lnTo>
                  <a:pt x="7402915" y="750958"/>
                </a:lnTo>
                <a:lnTo>
                  <a:pt x="7397357" y="706973"/>
                </a:lnTo>
                <a:lnTo>
                  <a:pt x="7381554" y="667514"/>
                </a:lnTo>
                <a:lnTo>
                  <a:pt x="7356819" y="634130"/>
                </a:lnTo>
                <a:lnTo>
                  <a:pt x="7324461" y="608367"/>
                </a:lnTo>
                <a:lnTo>
                  <a:pt x="7285793" y="591775"/>
                </a:lnTo>
                <a:lnTo>
                  <a:pt x="7242125" y="585900"/>
                </a:lnTo>
                <a:close/>
              </a:path>
              <a:path w="7403465" h="3769359">
                <a:moveTo>
                  <a:pt x="5790263" y="0"/>
                </a:moveTo>
                <a:lnTo>
                  <a:pt x="5685889" y="585900"/>
                </a:lnTo>
                <a:lnTo>
                  <a:pt x="5894972" y="585900"/>
                </a:lnTo>
                <a:lnTo>
                  <a:pt x="5790263" y="0"/>
                </a:lnTo>
                <a:close/>
              </a:path>
            </a:pathLst>
          </a:custGeom>
          <a:solidFill>
            <a:srgbClr val="164F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609037" y="7080421"/>
            <a:ext cx="7202805" cy="144145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283210" marR="5080" indent="-271145">
              <a:lnSpc>
                <a:spcPct val="101600"/>
              </a:lnSpc>
              <a:spcBef>
                <a:spcPts val="25"/>
              </a:spcBef>
            </a:pPr>
            <a:r>
              <a:rPr sz="4600" spc="90" dirty="0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r>
              <a:rPr sz="4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45" dirty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4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40" dirty="0">
                <a:solidFill>
                  <a:srgbClr val="FFFFFF"/>
                </a:solidFill>
                <a:latin typeface="Arial"/>
                <a:cs typeface="Arial"/>
              </a:rPr>
              <a:t>respond</a:t>
            </a:r>
            <a:r>
              <a:rPr sz="4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13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4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i="1" spc="-65" dirty="0">
                <a:solidFill>
                  <a:srgbClr val="FFFFFF"/>
                </a:solidFill>
                <a:latin typeface="Arial"/>
                <a:cs typeface="Arial"/>
              </a:rPr>
              <a:t>every </a:t>
            </a:r>
            <a:r>
              <a:rPr sz="4600" i="1" spc="-12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i="1" spc="-15" dirty="0">
                <a:solidFill>
                  <a:srgbClr val="FFFFFF"/>
                </a:solidFill>
                <a:latin typeface="Arial"/>
                <a:cs typeface="Arial"/>
              </a:rPr>
              <a:t>reactive</a:t>
            </a:r>
            <a:r>
              <a:rPr sz="4600" i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i="1" spc="-65" dirty="0">
                <a:solidFill>
                  <a:srgbClr val="FFFFFF"/>
                </a:solidFill>
                <a:latin typeface="Arial"/>
                <a:cs typeface="Arial"/>
              </a:rPr>
              <a:t>value</a:t>
            </a:r>
            <a:r>
              <a:rPr sz="46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i="1" spc="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4600" i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i="1" spc="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46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i="1" spc="90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endParaRPr sz="4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130490" y="5655892"/>
            <a:ext cx="6419215" cy="3789045"/>
          </a:xfrm>
          <a:custGeom>
            <a:avLst/>
            <a:gdLst/>
            <a:ahLst/>
            <a:cxnLst/>
            <a:rect l="l" t="t" r="r" b="b"/>
            <a:pathLst>
              <a:path w="6419215" h="3789045">
                <a:moveTo>
                  <a:pt x="6254647" y="553342"/>
                </a:moveTo>
                <a:lnTo>
                  <a:pt x="169753" y="553342"/>
                </a:lnTo>
                <a:lnTo>
                  <a:pt x="125421" y="558962"/>
                </a:lnTo>
                <a:lnTo>
                  <a:pt x="85093" y="574919"/>
                </a:lnTo>
                <a:lnTo>
                  <a:pt x="50578" y="599854"/>
                </a:lnTo>
                <a:lnTo>
                  <a:pt x="23685" y="632411"/>
                </a:lnTo>
                <a:lnTo>
                  <a:pt x="6222" y="671234"/>
                </a:lnTo>
                <a:lnTo>
                  <a:pt x="0" y="714964"/>
                </a:lnTo>
                <a:lnTo>
                  <a:pt x="0" y="3619980"/>
                </a:lnTo>
                <a:lnTo>
                  <a:pt x="6222" y="3664248"/>
                </a:lnTo>
                <a:lnTo>
                  <a:pt x="23685" y="3704411"/>
                </a:lnTo>
                <a:lnTo>
                  <a:pt x="50578" y="3738712"/>
                </a:lnTo>
                <a:lnTo>
                  <a:pt x="85093" y="3765391"/>
                </a:lnTo>
                <a:lnTo>
                  <a:pt x="125421" y="3782689"/>
                </a:lnTo>
                <a:lnTo>
                  <a:pt x="169753" y="3788845"/>
                </a:lnTo>
                <a:lnTo>
                  <a:pt x="6254647" y="3788845"/>
                </a:lnTo>
                <a:lnTo>
                  <a:pt x="6298553" y="3782689"/>
                </a:lnTo>
                <a:lnTo>
                  <a:pt x="6337817" y="3765391"/>
                </a:lnTo>
                <a:lnTo>
                  <a:pt x="6370948" y="3738712"/>
                </a:lnTo>
                <a:lnTo>
                  <a:pt x="6396457" y="3704411"/>
                </a:lnTo>
                <a:lnTo>
                  <a:pt x="6412855" y="3664248"/>
                </a:lnTo>
                <a:lnTo>
                  <a:pt x="6418652" y="3619980"/>
                </a:lnTo>
                <a:lnTo>
                  <a:pt x="6418652" y="714964"/>
                </a:lnTo>
                <a:lnTo>
                  <a:pt x="6412855" y="671234"/>
                </a:lnTo>
                <a:lnTo>
                  <a:pt x="6396457" y="632411"/>
                </a:lnTo>
                <a:lnTo>
                  <a:pt x="6370948" y="599854"/>
                </a:lnTo>
                <a:lnTo>
                  <a:pt x="6337817" y="574919"/>
                </a:lnTo>
                <a:lnTo>
                  <a:pt x="6298553" y="558962"/>
                </a:lnTo>
                <a:lnTo>
                  <a:pt x="6254647" y="553342"/>
                </a:lnTo>
                <a:close/>
              </a:path>
              <a:path w="6419215" h="3789045">
                <a:moveTo>
                  <a:pt x="2001509" y="0"/>
                </a:moveTo>
                <a:lnTo>
                  <a:pt x="1896800" y="553342"/>
                </a:lnTo>
                <a:lnTo>
                  <a:pt x="2106218" y="553342"/>
                </a:lnTo>
                <a:lnTo>
                  <a:pt x="2001509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3234195" y="7077849"/>
            <a:ext cx="6217285" cy="14306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45235" marR="5080" indent="-1233170">
              <a:lnSpc>
                <a:spcPct val="100000"/>
              </a:lnSpc>
              <a:spcBef>
                <a:spcPts val="114"/>
              </a:spcBef>
            </a:pPr>
            <a:r>
              <a:rPr sz="4600" spc="90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r>
              <a:rPr sz="4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25" dirty="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sz="4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13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4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70" dirty="0">
                <a:solidFill>
                  <a:srgbClr val="FFFFFF"/>
                </a:solidFill>
                <a:latin typeface="Arial"/>
                <a:cs typeface="Arial"/>
              </a:rPr>
              <a:t>build</a:t>
            </a:r>
            <a:r>
              <a:rPr sz="4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-60" dirty="0">
                <a:solidFill>
                  <a:srgbClr val="FFFFFF"/>
                </a:solidFill>
                <a:latin typeface="Arial"/>
                <a:cs typeface="Arial"/>
              </a:rPr>
              <a:t>(and </a:t>
            </a:r>
            <a:r>
              <a:rPr sz="4600" spc="-12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-15" dirty="0">
                <a:solidFill>
                  <a:srgbClr val="FFFFFF"/>
                </a:solidFill>
                <a:latin typeface="Arial"/>
                <a:cs typeface="Arial"/>
              </a:rPr>
              <a:t>rebuild)</a:t>
            </a:r>
            <a:r>
              <a:rPr sz="4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90" dirty="0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46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75036" y="0"/>
            <a:ext cx="8429062" cy="1130855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25650" y="335068"/>
            <a:ext cx="10010775" cy="10732770"/>
            <a:chOff x="125650" y="335068"/>
            <a:chExt cx="10010775" cy="10732770"/>
          </a:xfrm>
        </p:grpSpPr>
        <p:sp>
          <p:nvSpPr>
            <p:cNvPr id="4" name="object 4"/>
            <p:cNvSpPr/>
            <p:nvPr/>
          </p:nvSpPr>
          <p:spPr>
            <a:xfrm>
              <a:off x="125641" y="586377"/>
              <a:ext cx="9748520" cy="10481945"/>
            </a:xfrm>
            <a:custGeom>
              <a:avLst/>
              <a:gdLst/>
              <a:ahLst/>
              <a:cxnLst/>
              <a:rect l="l" t="t" r="r" b="b"/>
              <a:pathLst>
                <a:path w="9748520" h="10481945">
                  <a:moveTo>
                    <a:pt x="9748393" y="0"/>
                  </a:moveTo>
                  <a:lnTo>
                    <a:pt x="0" y="0"/>
                  </a:lnTo>
                  <a:lnTo>
                    <a:pt x="0" y="10230053"/>
                  </a:lnTo>
                  <a:lnTo>
                    <a:pt x="0" y="10481348"/>
                  </a:lnTo>
                  <a:lnTo>
                    <a:pt x="9748393" y="10481348"/>
                  </a:lnTo>
                  <a:lnTo>
                    <a:pt x="9748393" y="10230053"/>
                  </a:lnTo>
                  <a:lnTo>
                    <a:pt x="9748393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7422" y="335068"/>
              <a:ext cx="9748520" cy="10481945"/>
            </a:xfrm>
            <a:custGeom>
              <a:avLst/>
              <a:gdLst/>
              <a:ahLst/>
              <a:cxnLst/>
              <a:rect l="l" t="t" r="r" b="b"/>
              <a:pathLst>
                <a:path w="9748520" h="10481945">
                  <a:moveTo>
                    <a:pt x="0" y="0"/>
                  </a:moveTo>
                  <a:lnTo>
                    <a:pt x="9748394" y="0"/>
                  </a:lnTo>
                  <a:lnTo>
                    <a:pt x="9748394" y="10481356"/>
                  </a:lnTo>
                  <a:lnTo>
                    <a:pt x="0" y="104813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22056" y="570912"/>
            <a:ext cx="5719445" cy="4302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2050" spc="20" dirty="0">
                <a:solidFill>
                  <a:srgbClr val="A6AAA9"/>
                </a:solidFill>
                <a:latin typeface="Courier New"/>
                <a:cs typeface="Courier New"/>
              </a:rPr>
              <a:t>#</a:t>
            </a:r>
            <a:r>
              <a:rPr sz="2050" spc="-4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050" spc="20" dirty="0">
                <a:solidFill>
                  <a:srgbClr val="A6AAA9"/>
                </a:solidFill>
                <a:latin typeface="Courier New"/>
                <a:cs typeface="Courier New"/>
              </a:rPr>
              <a:t>03-reactive</a:t>
            </a:r>
            <a:endParaRPr sz="2050">
              <a:latin typeface="Courier New"/>
              <a:cs typeface="Courier New"/>
            </a:endParaRPr>
          </a:p>
          <a:p>
            <a:pPr marR="3169285">
              <a:lnSpc>
                <a:spcPct val="253500"/>
              </a:lnSpc>
            </a:pPr>
            <a:r>
              <a:rPr sz="2050" spc="20" dirty="0">
                <a:solidFill>
                  <a:srgbClr val="A6AAA9"/>
                </a:solidFill>
                <a:latin typeface="Courier New"/>
                <a:cs typeface="Courier New"/>
              </a:rPr>
              <a:t>library(shiny) </a:t>
            </a:r>
            <a:r>
              <a:rPr sz="2050" spc="2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050" spc="20" dirty="0">
                <a:solidFill>
                  <a:srgbClr val="A6AAA9"/>
                </a:solidFill>
                <a:latin typeface="Courier New"/>
                <a:cs typeface="Courier New"/>
              </a:rPr>
              <a:t>ui</a:t>
            </a:r>
            <a:r>
              <a:rPr sz="2050" spc="-2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050" spc="20" dirty="0">
                <a:solidFill>
                  <a:srgbClr val="A6AAA9"/>
                </a:solidFill>
                <a:latin typeface="Courier New"/>
                <a:cs typeface="Courier New"/>
              </a:rPr>
              <a:t>&lt;-</a:t>
            </a:r>
            <a:r>
              <a:rPr sz="2050" spc="-2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050" spc="20" dirty="0">
                <a:solidFill>
                  <a:srgbClr val="A6AAA9"/>
                </a:solidFill>
                <a:latin typeface="Courier New"/>
                <a:cs typeface="Courier New"/>
              </a:rPr>
              <a:t>fluidPage(</a:t>
            </a:r>
            <a:endParaRPr sz="2050">
              <a:latin typeface="Courier New"/>
              <a:cs typeface="Courier New"/>
            </a:endParaRPr>
          </a:p>
          <a:p>
            <a:pPr marL="635000" marR="945515" indent="-318135">
              <a:lnSpc>
                <a:spcPts val="3120"/>
              </a:lnSpc>
              <a:spcBef>
                <a:spcPts val="215"/>
              </a:spcBef>
            </a:pPr>
            <a:r>
              <a:rPr sz="2050" spc="20" dirty="0">
                <a:solidFill>
                  <a:srgbClr val="A6AAA9"/>
                </a:solidFill>
                <a:latin typeface="Courier New"/>
                <a:cs typeface="Courier New"/>
              </a:rPr>
              <a:t>sliderInput(inputId</a:t>
            </a:r>
            <a:r>
              <a:rPr sz="2050" spc="-2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050" spc="20" dirty="0">
                <a:solidFill>
                  <a:srgbClr val="A6AAA9"/>
                </a:solidFill>
                <a:latin typeface="Courier New"/>
                <a:cs typeface="Courier New"/>
              </a:rPr>
              <a:t>=</a:t>
            </a:r>
            <a:r>
              <a:rPr sz="2050" spc="-2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050" spc="20" dirty="0">
                <a:solidFill>
                  <a:srgbClr val="A6AAA9"/>
                </a:solidFill>
                <a:latin typeface="Courier New"/>
                <a:cs typeface="Courier New"/>
              </a:rPr>
              <a:t>"num", </a:t>
            </a:r>
            <a:r>
              <a:rPr sz="2050" spc="-121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050" spc="20" dirty="0">
                <a:solidFill>
                  <a:srgbClr val="A6AAA9"/>
                </a:solidFill>
                <a:latin typeface="Courier New"/>
                <a:cs typeface="Courier New"/>
              </a:rPr>
              <a:t>label</a:t>
            </a:r>
            <a:r>
              <a:rPr sz="205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050" spc="20" dirty="0">
                <a:solidFill>
                  <a:srgbClr val="A6AAA9"/>
                </a:solidFill>
                <a:latin typeface="Courier New"/>
                <a:cs typeface="Courier New"/>
              </a:rPr>
              <a:t>=</a:t>
            </a:r>
            <a:r>
              <a:rPr sz="205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050" spc="20" dirty="0">
                <a:solidFill>
                  <a:srgbClr val="A6AAA9"/>
                </a:solidFill>
                <a:latin typeface="Courier New"/>
                <a:cs typeface="Courier New"/>
              </a:rPr>
              <a:t>"Choose</a:t>
            </a:r>
            <a:r>
              <a:rPr sz="205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050" spc="20" dirty="0">
                <a:solidFill>
                  <a:srgbClr val="A6AAA9"/>
                </a:solidFill>
                <a:latin typeface="Courier New"/>
                <a:cs typeface="Courier New"/>
              </a:rPr>
              <a:t>a</a:t>
            </a:r>
            <a:r>
              <a:rPr sz="205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050" spc="20" dirty="0">
                <a:solidFill>
                  <a:srgbClr val="A6AAA9"/>
                </a:solidFill>
                <a:latin typeface="Courier New"/>
                <a:cs typeface="Courier New"/>
              </a:rPr>
              <a:t>number",</a:t>
            </a:r>
            <a:endParaRPr sz="2050">
              <a:latin typeface="Courier New"/>
              <a:cs typeface="Courier New"/>
            </a:endParaRPr>
          </a:p>
          <a:p>
            <a:pPr marL="635000">
              <a:lnSpc>
                <a:spcPct val="100000"/>
              </a:lnSpc>
              <a:spcBef>
                <a:spcPts val="440"/>
              </a:spcBef>
            </a:pPr>
            <a:r>
              <a:rPr sz="2050" spc="20" dirty="0">
                <a:solidFill>
                  <a:srgbClr val="A6AAA9"/>
                </a:solidFill>
                <a:latin typeface="Courier New"/>
                <a:cs typeface="Courier New"/>
              </a:rPr>
              <a:t>value</a:t>
            </a:r>
            <a:r>
              <a:rPr sz="2050" spc="1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050" spc="20" dirty="0">
                <a:solidFill>
                  <a:srgbClr val="A6AAA9"/>
                </a:solidFill>
                <a:latin typeface="Courier New"/>
                <a:cs typeface="Courier New"/>
              </a:rPr>
              <a:t>=</a:t>
            </a:r>
            <a:r>
              <a:rPr sz="2050" spc="1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050" spc="20" dirty="0">
                <a:solidFill>
                  <a:srgbClr val="A6AAA9"/>
                </a:solidFill>
                <a:latin typeface="Courier New"/>
                <a:cs typeface="Courier New"/>
              </a:rPr>
              <a:t>25,</a:t>
            </a:r>
            <a:r>
              <a:rPr sz="2050" spc="1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050" spc="20" dirty="0">
                <a:solidFill>
                  <a:srgbClr val="A6AAA9"/>
                </a:solidFill>
                <a:latin typeface="Courier New"/>
                <a:cs typeface="Courier New"/>
              </a:rPr>
              <a:t>min</a:t>
            </a:r>
            <a:r>
              <a:rPr sz="2050" spc="1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050" spc="20" dirty="0">
                <a:solidFill>
                  <a:srgbClr val="A6AAA9"/>
                </a:solidFill>
                <a:latin typeface="Courier New"/>
                <a:cs typeface="Courier New"/>
              </a:rPr>
              <a:t>=</a:t>
            </a:r>
            <a:r>
              <a:rPr sz="2050" spc="1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050" spc="20" dirty="0">
                <a:solidFill>
                  <a:srgbClr val="A6AAA9"/>
                </a:solidFill>
                <a:latin typeface="Courier New"/>
                <a:cs typeface="Courier New"/>
              </a:rPr>
              <a:t>1,</a:t>
            </a:r>
            <a:r>
              <a:rPr sz="2050" spc="1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050" spc="20" dirty="0">
                <a:solidFill>
                  <a:srgbClr val="A6AAA9"/>
                </a:solidFill>
                <a:latin typeface="Courier New"/>
                <a:cs typeface="Courier New"/>
              </a:rPr>
              <a:t>max</a:t>
            </a:r>
            <a:r>
              <a:rPr sz="2050" spc="1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050" spc="20" dirty="0">
                <a:solidFill>
                  <a:srgbClr val="A6AAA9"/>
                </a:solidFill>
                <a:latin typeface="Courier New"/>
                <a:cs typeface="Courier New"/>
              </a:rPr>
              <a:t>=</a:t>
            </a:r>
            <a:r>
              <a:rPr sz="2050" spc="1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050" spc="20" dirty="0">
                <a:solidFill>
                  <a:srgbClr val="A6AAA9"/>
                </a:solidFill>
                <a:latin typeface="Courier New"/>
                <a:cs typeface="Courier New"/>
              </a:rPr>
              <a:t>100),</a:t>
            </a:r>
            <a:endParaRPr sz="2050">
              <a:latin typeface="Courier New"/>
              <a:cs typeface="Courier New"/>
            </a:endParaRPr>
          </a:p>
          <a:p>
            <a:pPr marL="317500" marR="1104265">
              <a:lnSpc>
                <a:spcPts val="3120"/>
              </a:lnSpc>
              <a:spcBef>
                <a:spcPts val="215"/>
              </a:spcBef>
            </a:pPr>
            <a:r>
              <a:rPr sz="2050" spc="20" dirty="0">
                <a:solidFill>
                  <a:srgbClr val="A6AAA9"/>
                </a:solidFill>
                <a:latin typeface="Courier New"/>
                <a:cs typeface="Courier New"/>
              </a:rPr>
              <a:t>plotOutput("hist"), </a:t>
            </a:r>
            <a:r>
              <a:rPr sz="2050" spc="2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050" spc="20" dirty="0">
                <a:solidFill>
                  <a:srgbClr val="A6AAA9"/>
                </a:solidFill>
                <a:latin typeface="Courier New"/>
                <a:cs typeface="Courier New"/>
              </a:rPr>
              <a:t>verbatimTextOutput("stats")</a:t>
            </a:r>
            <a:endParaRPr sz="2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40"/>
              </a:spcBef>
            </a:pPr>
            <a:r>
              <a:rPr sz="2050" spc="20" dirty="0">
                <a:solidFill>
                  <a:srgbClr val="A6AAA9"/>
                </a:solidFill>
                <a:latin typeface="Courier New"/>
                <a:cs typeface="Courier New"/>
              </a:rPr>
              <a:t>)</a:t>
            </a:r>
            <a:endParaRPr sz="20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90306" y="5354658"/>
          <a:ext cx="5622289" cy="7023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4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12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06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1155">
                <a:tc>
                  <a:txBody>
                    <a:bodyPr/>
                    <a:lstStyle/>
                    <a:p>
                      <a:pPr marR="71755" algn="r">
                        <a:lnSpc>
                          <a:spcPts val="2340"/>
                        </a:lnSpc>
                      </a:pPr>
                      <a:r>
                        <a:rPr sz="2050" spc="2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server</a:t>
                      </a:r>
                      <a:endParaRPr sz="20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79375">
                        <a:lnSpc>
                          <a:spcPts val="2340"/>
                        </a:lnSpc>
                      </a:pPr>
                      <a:r>
                        <a:rPr sz="2050" spc="2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&lt;-</a:t>
                      </a:r>
                      <a:endParaRPr sz="20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79375">
                        <a:lnSpc>
                          <a:spcPts val="2340"/>
                        </a:lnSpc>
                      </a:pPr>
                      <a:r>
                        <a:rPr sz="2050" spc="2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function(input,</a:t>
                      </a:r>
                      <a:endParaRPr sz="20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79375">
                        <a:lnSpc>
                          <a:spcPts val="2340"/>
                        </a:lnSpc>
                      </a:pPr>
                      <a:r>
                        <a:rPr sz="2050" spc="2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output)</a:t>
                      </a:r>
                      <a:endParaRPr sz="20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79375">
                        <a:lnSpc>
                          <a:spcPts val="2340"/>
                        </a:lnSpc>
                      </a:pPr>
                      <a:r>
                        <a:rPr sz="20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20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155">
                <a:tc>
                  <a:txBody>
                    <a:bodyPr/>
                    <a:lstStyle/>
                    <a:p>
                      <a:pPr marR="71755" algn="r">
                        <a:lnSpc>
                          <a:spcPts val="2440"/>
                        </a:lnSpc>
                        <a:spcBef>
                          <a:spcPts val="225"/>
                        </a:spcBef>
                      </a:pPr>
                      <a:r>
                        <a:rPr sz="2050" b="1" spc="20" dirty="0">
                          <a:solidFill>
                            <a:srgbClr val="164F86"/>
                          </a:solidFill>
                          <a:latin typeface="Courier New"/>
                          <a:cs typeface="Courier New"/>
                        </a:rPr>
                        <a:t>data</a:t>
                      </a:r>
                      <a:endParaRPr sz="2050">
                        <a:latin typeface="Courier New"/>
                        <a:cs typeface="Courier New"/>
                      </a:endParaRPr>
                    </a:p>
                  </a:txBody>
                  <a:tcPr marL="0" marR="0" marT="285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79375">
                        <a:lnSpc>
                          <a:spcPts val="2440"/>
                        </a:lnSpc>
                        <a:spcBef>
                          <a:spcPts val="225"/>
                        </a:spcBef>
                      </a:pPr>
                      <a:r>
                        <a:rPr sz="2050" b="1" spc="20" dirty="0">
                          <a:solidFill>
                            <a:srgbClr val="164F86"/>
                          </a:solidFill>
                          <a:latin typeface="Courier New"/>
                          <a:cs typeface="Courier New"/>
                        </a:rPr>
                        <a:t>&lt;-</a:t>
                      </a:r>
                      <a:endParaRPr sz="2050">
                        <a:latin typeface="Courier New"/>
                        <a:cs typeface="Courier New"/>
                      </a:endParaRPr>
                    </a:p>
                  </a:txBody>
                  <a:tcPr marL="0" marR="0" marT="285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79375">
                        <a:lnSpc>
                          <a:spcPts val="2440"/>
                        </a:lnSpc>
                        <a:spcBef>
                          <a:spcPts val="225"/>
                        </a:spcBef>
                      </a:pPr>
                      <a:r>
                        <a:rPr sz="2050" b="1" spc="20" dirty="0">
                          <a:solidFill>
                            <a:srgbClr val="164F86"/>
                          </a:solidFill>
                          <a:latin typeface="Courier New"/>
                          <a:cs typeface="Courier New"/>
                        </a:rPr>
                        <a:t>reactive({</a:t>
                      </a:r>
                      <a:endParaRPr sz="2050">
                        <a:latin typeface="Courier New"/>
                        <a:cs typeface="Courier New"/>
                      </a:endParaRPr>
                    </a:p>
                  </a:txBody>
                  <a:tcPr marL="0" marR="0" marT="28575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722056" y="6035667"/>
            <a:ext cx="5414645" cy="4381500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635000">
              <a:lnSpc>
                <a:spcPct val="100000"/>
              </a:lnSpc>
              <a:spcBef>
                <a:spcPts val="750"/>
              </a:spcBef>
            </a:pPr>
            <a:r>
              <a:rPr sz="2050" b="1" spc="20" dirty="0">
                <a:solidFill>
                  <a:srgbClr val="164F86"/>
                </a:solidFill>
                <a:latin typeface="Courier New"/>
                <a:cs typeface="Courier New"/>
              </a:rPr>
              <a:t>rnorm(input$num)</a:t>
            </a:r>
            <a:endParaRPr sz="2050" dirty="0">
              <a:latin typeface="Courier New"/>
              <a:cs typeface="Courier New"/>
            </a:endParaRPr>
          </a:p>
          <a:p>
            <a:pPr marL="317500">
              <a:lnSpc>
                <a:spcPct val="100000"/>
              </a:lnSpc>
              <a:spcBef>
                <a:spcPts val="660"/>
              </a:spcBef>
            </a:pPr>
            <a:r>
              <a:rPr sz="2050" b="1" spc="20" dirty="0">
                <a:solidFill>
                  <a:srgbClr val="164F86"/>
                </a:solidFill>
                <a:latin typeface="Courier New"/>
                <a:cs typeface="Courier New"/>
              </a:rPr>
              <a:t>})</a:t>
            </a:r>
            <a:endParaRPr sz="2050" dirty="0">
              <a:latin typeface="Courier New"/>
              <a:cs typeface="Courier New"/>
            </a:endParaRPr>
          </a:p>
          <a:p>
            <a:pPr marL="635000" marR="799465" indent="-318135">
              <a:lnSpc>
                <a:spcPts val="3120"/>
              </a:lnSpc>
              <a:spcBef>
                <a:spcPts val="210"/>
              </a:spcBef>
            </a:pPr>
            <a:r>
              <a:rPr sz="2050" spc="20" dirty="0">
                <a:solidFill>
                  <a:srgbClr val="A6AAA9"/>
                </a:solidFill>
                <a:latin typeface="Courier New"/>
                <a:cs typeface="Courier New"/>
              </a:rPr>
              <a:t>output$hist</a:t>
            </a:r>
            <a:r>
              <a:rPr sz="2050" spc="-2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050" spc="20" dirty="0">
                <a:solidFill>
                  <a:srgbClr val="A6AAA9"/>
                </a:solidFill>
                <a:latin typeface="Courier New"/>
                <a:cs typeface="Courier New"/>
              </a:rPr>
              <a:t>&lt;-</a:t>
            </a:r>
            <a:r>
              <a:rPr sz="2050" spc="-2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050" spc="20" dirty="0">
                <a:solidFill>
                  <a:srgbClr val="A6AAA9"/>
                </a:solidFill>
                <a:latin typeface="Courier New"/>
                <a:cs typeface="Courier New"/>
              </a:rPr>
              <a:t>renderPlot({ </a:t>
            </a:r>
            <a:r>
              <a:rPr sz="2050" spc="-121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050" spc="15" dirty="0">
                <a:solidFill>
                  <a:srgbClr val="A6AAA9"/>
                </a:solidFill>
                <a:latin typeface="Courier New"/>
                <a:cs typeface="Courier New"/>
              </a:rPr>
              <a:t>hist(</a:t>
            </a:r>
            <a:r>
              <a:rPr sz="2050" b="1" spc="15" dirty="0">
                <a:solidFill>
                  <a:srgbClr val="164F86"/>
                </a:solidFill>
                <a:latin typeface="Courier New"/>
                <a:cs typeface="Courier New"/>
              </a:rPr>
              <a:t>data()</a:t>
            </a:r>
            <a:r>
              <a:rPr sz="2050" spc="15" dirty="0">
                <a:solidFill>
                  <a:srgbClr val="A6AAA9"/>
                </a:solidFill>
                <a:latin typeface="Courier New"/>
                <a:cs typeface="Courier New"/>
              </a:rPr>
              <a:t>)</a:t>
            </a:r>
            <a:endParaRPr sz="2050" dirty="0">
              <a:latin typeface="Courier New"/>
              <a:cs typeface="Courier New"/>
            </a:endParaRPr>
          </a:p>
          <a:p>
            <a:pPr marL="317500">
              <a:lnSpc>
                <a:spcPct val="100000"/>
              </a:lnSpc>
              <a:spcBef>
                <a:spcPts val="445"/>
              </a:spcBef>
            </a:pPr>
            <a:r>
              <a:rPr sz="2050" spc="20" dirty="0">
                <a:solidFill>
                  <a:srgbClr val="A6AAA9"/>
                </a:solidFill>
                <a:latin typeface="Courier New"/>
                <a:cs typeface="Courier New"/>
              </a:rPr>
              <a:t>})</a:t>
            </a:r>
            <a:endParaRPr sz="2050" dirty="0">
              <a:latin typeface="Courier New"/>
              <a:cs typeface="Courier New"/>
            </a:endParaRPr>
          </a:p>
          <a:p>
            <a:pPr marL="635000" marR="481330" indent="-318135">
              <a:lnSpc>
                <a:spcPts val="3120"/>
              </a:lnSpc>
              <a:spcBef>
                <a:spcPts val="210"/>
              </a:spcBef>
            </a:pPr>
            <a:r>
              <a:rPr sz="2050" spc="20" dirty="0">
                <a:solidFill>
                  <a:srgbClr val="A6AAA9"/>
                </a:solidFill>
                <a:latin typeface="Courier New"/>
                <a:cs typeface="Courier New"/>
              </a:rPr>
              <a:t>output$stats</a:t>
            </a:r>
            <a:r>
              <a:rPr sz="2050" spc="-2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050" spc="20" dirty="0">
                <a:solidFill>
                  <a:srgbClr val="A6AAA9"/>
                </a:solidFill>
                <a:latin typeface="Courier New"/>
                <a:cs typeface="Courier New"/>
              </a:rPr>
              <a:t>&lt;-</a:t>
            </a:r>
            <a:r>
              <a:rPr sz="2050" spc="-2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050" spc="20" dirty="0">
                <a:solidFill>
                  <a:srgbClr val="A6AAA9"/>
                </a:solidFill>
                <a:latin typeface="Courier New"/>
                <a:cs typeface="Courier New"/>
              </a:rPr>
              <a:t>renderPrint({ </a:t>
            </a:r>
            <a:r>
              <a:rPr sz="2050" spc="-121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050" spc="20" dirty="0">
                <a:solidFill>
                  <a:srgbClr val="A6AAA9"/>
                </a:solidFill>
                <a:latin typeface="Courier New"/>
                <a:cs typeface="Courier New"/>
              </a:rPr>
              <a:t>summary(</a:t>
            </a:r>
            <a:r>
              <a:rPr sz="2050" b="1" spc="20" dirty="0">
                <a:solidFill>
                  <a:srgbClr val="164F86"/>
                </a:solidFill>
                <a:latin typeface="Courier New"/>
                <a:cs typeface="Courier New"/>
              </a:rPr>
              <a:t>data()</a:t>
            </a:r>
            <a:r>
              <a:rPr sz="2050" spc="20" dirty="0">
                <a:solidFill>
                  <a:srgbClr val="A6AAA9"/>
                </a:solidFill>
                <a:latin typeface="Courier New"/>
                <a:cs typeface="Courier New"/>
              </a:rPr>
              <a:t>)</a:t>
            </a:r>
            <a:endParaRPr sz="2050" dirty="0">
              <a:latin typeface="Courier New"/>
              <a:cs typeface="Courier New"/>
            </a:endParaRPr>
          </a:p>
          <a:p>
            <a:pPr marL="317500">
              <a:lnSpc>
                <a:spcPct val="100000"/>
              </a:lnSpc>
              <a:spcBef>
                <a:spcPts val="445"/>
              </a:spcBef>
            </a:pPr>
            <a:r>
              <a:rPr sz="2050" spc="20" dirty="0">
                <a:solidFill>
                  <a:srgbClr val="A6AAA9"/>
                </a:solidFill>
                <a:latin typeface="Courier New"/>
                <a:cs typeface="Courier New"/>
              </a:rPr>
              <a:t>})</a:t>
            </a:r>
            <a:endParaRPr sz="20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655"/>
              </a:spcBef>
            </a:pPr>
            <a:r>
              <a:rPr sz="2050" spc="20" dirty="0">
                <a:solidFill>
                  <a:srgbClr val="A6AAA9"/>
                </a:solidFill>
                <a:latin typeface="Courier New"/>
                <a:cs typeface="Courier New"/>
              </a:rPr>
              <a:t>}</a:t>
            </a:r>
            <a:endParaRPr sz="20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3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2050" spc="20" dirty="0">
                <a:solidFill>
                  <a:srgbClr val="A6AAA9"/>
                </a:solidFill>
                <a:latin typeface="Courier New"/>
                <a:cs typeface="Courier New"/>
              </a:rPr>
              <a:t>shinyApp(ui</a:t>
            </a:r>
            <a:r>
              <a:rPr sz="205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050" spc="20" dirty="0">
                <a:solidFill>
                  <a:srgbClr val="A6AAA9"/>
                </a:solidFill>
                <a:latin typeface="Courier New"/>
                <a:cs typeface="Courier New"/>
              </a:rPr>
              <a:t>=</a:t>
            </a:r>
            <a:r>
              <a:rPr sz="2050" spc="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050" spc="20" dirty="0">
                <a:solidFill>
                  <a:srgbClr val="A6AAA9"/>
                </a:solidFill>
                <a:latin typeface="Courier New"/>
                <a:cs typeface="Courier New"/>
              </a:rPr>
              <a:t>ui,</a:t>
            </a:r>
            <a:r>
              <a:rPr sz="2050" spc="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050" spc="20" dirty="0">
                <a:solidFill>
                  <a:srgbClr val="A6AAA9"/>
                </a:solidFill>
                <a:latin typeface="Courier New"/>
                <a:cs typeface="Courier New"/>
              </a:rPr>
              <a:t>server</a:t>
            </a:r>
            <a:r>
              <a:rPr sz="2050" spc="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050" spc="20" dirty="0">
                <a:solidFill>
                  <a:srgbClr val="A6AAA9"/>
                </a:solidFill>
                <a:latin typeface="Courier New"/>
                <a:cs typeface="Courier New"/>
              </a:rPr>
              <a:t>=</a:t>
            </a:r>
            <a:r>
              <a:rPr sz="2050" spc="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050" spc="20" dirty="0">
                <a:solidFill>
                  <a:srgbClr val="A6AAA9"/>
                </a:solidFill>
                <a:latin typeface="Courier New"/>
                <a:cs typeface="Courier New"/>
              </a:rPr>
              <a:t>server)</a:t>
            </a:r>
            <a:endParaRPr sz="205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847075" y="19948"/>
            <a:ext cx="817435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solidFill>
                  <a:srgbClr val="53585F"/>
                </a:solidFill>
                <a:latin typeface="Arial"/>
                <a:cs typeface="Arial"/>
              </a:rPr>
              <a:t>Slides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spc="35" dirty="0">
                <a:solidFill>
                  <a:srgbClr val="53585F"/>
                </a:solidFill>
                <a:latin typeface="Arial"/>
                <a:cs typeface="Arial"/>
              </a:rPr>
              <a:t>at: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u="sng" spc="80" dirty="0">
                <a:solidFill>
                  <a:srgbClr val="53585F"/>
                </a:solidFill>
                <a:uFill>
                  <a:solidFill>
                    <a:srgbClr val="53585F"/>
                  </a:solidFill>
                </a:uFill>
                <a:latin typeface="Arial"/>
                <a:cs typeface="Arial"/>
              </a:rPr>
              <a:t>bit.ly/shiny-quickstart-2</a:t>
            </a:r>
            <a:endParaRPr sz="42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353856" y="1821226"/>
            <a:ext cx="15572105" cy="9804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250" u="none" spc="-110" dirty="0">
                <a:solidFill>
                  <a:srgbClr val="000000"/>
                </a:solidFill>
              </a:rPr>
              <a:t>A</a:t>
            </a:r>
            <a:r>
              <a:rPr sz="6250" u="none" dirty="0">
                <a:solidFill>
                  <a:srgbClr val="000000"/>
                </a:solidFill>
              </a:rPr>
              <a:t> </a:t>
            </a:r>
            <a:r>
              <a:rPr sz="6250" u="none" spc="5" dirty="0">
                <a:solidFill>
                  <a:srgbClr val="000000"/>
                </a:solidFill>
              </a:rPr>
              <a:t>reactive</a:t>
            </a:r>
            <a:r>
              <a:rPr sz="6250" u="none" dirty="0">
                <a:solidFill>
                  <a:srgbClr val="000000"/>
                </a:solidFill>
              </a:rPr>
              <a:t> </a:t>
            </a:r>
            <a:r>
              <a:rPr sz="6250" u="none" spc="15" dirty="0">
                <a:solidFill>
                  <a:srgbClr val="000000"/>
                </a:solidFill>
              </a:rPr>
              <a:t>expression</a:t>
            </a:r>
            <a:r>
              <a:rPr sz="6250" u="none" dirty="0">
                <a:solidFill>
                  <a:srgbClr val="000000"/>
                </a:solidFill>
              </a:rPr>
              <a:t> </a:t>
            </a:r>
            <a:r>
              <a:rPr sz="6250" u="none" spc="5" dirty="0">
                <a:solidFill>
                  <a:srgbClr val="000000"/>
                </a:solidFill>
              </a:rPr>
              <a:t>is</a:t>
            </a:r>
            <a:r>
              <a:rPr sz="6250" u="none" dirty="0">
                <a:solidFill>
                  <a:srgbClr val="000000"/>
                </a:solidFill>
              </a:rPr>
              <a:t> </a:t>
            </a:r>
            <a:r>
              <a:rPr sz="6250" u="none" spc="35" dirty="0">
                <a:solidFill>
                  <a:srgbClr val="000000"/>
                </a:solidFill>
              </a:rPr>
              <a:t>special</a:t>
            </a:r>
            <a:r>
              <a:rPr sz="6250" u="none" dirty="0">
                <a:solidFill>
                  <a:srgbClr val="000000"/>
                </a:solidFill>
              </a:rPr>
              <a:t> </a:t>
            </a:r>
            <a:r>
              <a:rPr sz="6250" u="none" spc="5" dirty="0">
                <a:solidFill>
                  <a:srgbClr val="000000"/>
                </a:solidFill>
              </a:rPr>
              <a:t>in</a:t>
            </a:r>
            <a:r>
              <a:rPr sz="6250" u="none" dirty="0">
                <a:solidFill>
                  <a:srgbClr val="000000"/>
                </a:solidFill>
              </a:rPr>
              <a:t> </a:t>
            </a:r>
            <a:r>
              <a:rPr sz="6250" u="none" spc="195" dirty="0">
                <a:solidFill>
                  <a:srgbClr val="000000"/>
                </a:solidFill>
              </a:rPr>
              <a:t>two</a:t>
            </a:r>
            <a:r>
              <a:rPr sz="6250" u="none" dirty="0">
                <a:solidFill>
                  <a:srgbClr val="000000"/>
                </a:solidFill>
              </a:rPr>
              <a:t> </a:t>
            </a:r>
            <a:r>
              <a:rPr sz="6250" u="none" spc="35" dirty="0">
                <a:solidFill>
                  <a:srgbClr val="000000"/>
                </a:solidFill>
              </a:rPr>
              <a:t>ways</a:t>
            </a:r>
            <a:endParaRPr sz="6250"/>
          </a:p>
        </p:txBody>
      </p:sp>
      <p:sp>
        <p:nvSpPr>
          <p:cNvPr id="8" name="object 8"/>
          <p:cNvSpPr txBox="1"/>
          <p:nvPr/>
        </p:nvSpPr>
        <p:spPr>
          <a:xfrm>
            <a:off x="3273433" y="4243645"/>
            <a:ext cx="655955" cy="3622040"/>
          </a:xfrm>
          <a:prstGeom prst="rect">
            <a:avLst/>
          </a:prstGeom>
        </p:spPr>
        <p:txBody>
          <a:bodyPr vert="horz" wrap="square" lIns="0" tIns="5302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75"/>
              </a:spcBef>
            </a:pPr>
            <a:r>
              <a:rPr sz="8400" spc="-1170" dirty="0">
                <a:solidFill>
                  <a:srgbClr val="002452"/>
                </a:solidFill>
                <a:latin typeface="Verdana"/>
                <a:cs typeface="Verdana"/>
              </a:rPr>
              <a:t>1</a:t>
            </a:r>
            <a:endParaRPr sz="8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079"/>
              </a:spcBef>
            </a:pPr>
            <a:r>
              <a:rPr sz="8400" spc="-380" dirty="0">
                <a:solidFill>
                  <a:srgbClr val="0365C0"/>
                </a:solidFill>
                <a:latin typeface="Verdana"/>
                <a:cs typeface="Verdana"/>
              </a:rPr>
              <a:t>2</a:t>
            </a:r>
            <a:endParaRPr sz="84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80499" y="5190919"/>
            <a:ext cx="1238313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234440" algn="l"/>
                <a:tab pos="2362835" algn="l"/>
                <a:tab pos="2874645" algn="l"/>
                <a:tab pos="5248275" algn="l"/>
                <a:tab pos="8470900" algn="l"/>
                <a:tab pos="9587865" algn="l"/>
                <a:tab pos="10100310" algn="l"/>
              </a:tabLst>
            </a:pPr>
            <a:r>
              <a:rPr sz="4950" spc="-650" dirty="0">
                <a:solidFill>
                  <a:srgbClr val="002452"/>
                </a:solidFill>
                <a:latin typeface="Arial"/>
                <a:cs typeface="Arial"/>
              </a:rPr>
              <a:t>Y</a:t>
            </a:r>
            <a:r>
              <a:rPr sz="4950" spc="40" dirty="0">
                <a:solidFill>
                  <a:srgbClr val="002452"/>
                </a:solidFill>
                <a:latin typeface="Arial"/>
                <a:cs typeface="Arial"/>
              </a:rPr>
              <a:t>ou</a:t>
            </a:r>
            <a:r>
              <a:rPr sz="4950" dirty="0">
                <a:solidFill>
                  <a:srgbClr val="002452"/>
                </a:solidFill>
                <a:latin typeface="Arial"/>
                <a:cs typeface="Arial"/>
              </a:rPr>
              <a:t>	</a:t>
            </a:r>
            <a:r>
              <a:rPr sz="4950" spc="20" dirty="0">
                <a:solidFill>
                  <a:srgbClr val="002452"/>
                </a:solidFill>
                <a:latin typeface="Arial"/>
                <a:cs typeface="Arial"/>
              </a:rPr>
              <a:t>call</a:t>
            </a:r>
            <a:r>
              <a:rPr sz="4950" dirty="0">
                <a:solidFill>
                  <a:srgbClr val="002452"/>
                </a:solidFill>
                <a:latin typeface="Arial"/>
                <a:cs typeface="Arial"/>
              </a:rPr>
              <a:t>	</a:t>
            </a:r>
            <a:r>
              <a:rPr sz="4950" spc="-100" dirty="0">
                <a:solidFill>
                  <a:srgbClr val="002452"/>
                </a:solidFill>
                <a:latin typeface="Arial"/>
                <a:cs typeface="Arial"/>
              </a:rPr>
              <a:t>a</a:t>
            </a:r>
            <a:r>
              <a:rPr sz="4950" dirty="0">
                <a:solidFill>
                  <a:srgbClr val="002452"/>
                </a:solidFill>
                <a:latin typeface="Arial"/>
                <a:cs typeface="Arial"/>
              </a:rPr>
              <a:t>	</a:t>
            </a:r>
            <a:r>
              <a:rPr sz="4950" spc="-95" dirty="0">
                <a:solidFill>
                  <a:srgbClr val="002452"/>
                </a:solidFill>
                <a:latin typeface="Arial"/>
                <a:cs typeface="Arial"/>
              </a:rPr>
              <a:t>r</a:t>
            </a:r>
            <a:r>
              <a:rPr sz="4950" spc="10" dirty="0">
                <a:solidFill>
                  <a:srgbClr val="002452"/>
                </a:solidFill>
                <a:latin typeface="Arial"/>
                <a:cs typeface="Arial"/>
              </a:rPr>
              <a:t>eactive</a:t>
            </a:r>
            <a:r>
              <a:rPr sz="4950" dirty="0">
                <a:solidFill>
                  <a:srgbClr val="002452"/>
                </a:solidFill>
                <a:latin typeface="Arial"/>
                <a:cs typeface="Arial"/>
              </a:rPr>
              <a:t>	</a:t>
            </a:r>
            <a:r>
              <a:rPr sz="4950" spc="45" dirty="0">
                <a:solidFill>
                  <a:srgbClr val="002452"/>
                </a:solidFill>
                <a:latin typeface="Arial"/>
                <a:cs typeface="Arial"/>
              </a:rPr>
              <a:t>exp</a:t>
            </a:r>
            <a:r>
              <a:rPr sz="4950" spc="-65" dirty="0">
                <a:solidFill>
                  <a:srgbClr val="002452"/>
                </a:solidFill>
                <a:latin typeface="Arial"/>
                <a:cs typeface="Arial"/>
              </a:rPr>
              <a:t>r</a:t>
            </a:r>
            <a:r>
              <a:rPr sz="4950" spc="-5" dirty="0">
                <a:solidFill>
                  <a:srgbClr val="002452"/>
                </a:solidFill>
                <a:latin typeface="Arial"/>
                <a:cs typeface="Arial"/>
              </a:rPr>
              <a:t>ession</a:t>
            </a:r>
            <a:r>
              <a:rPr sz="4950" dirty="0">
                <a:solidFill>
                  <a:srgbClr val="002452"/>
                </a:solidFill>
                <a:latin typeface="Arial"/>
                <a:cs typeface="Arial"/>
              </a:rPr>
              <a:t>	</a:t>
            </a:r>
            <a:r>
              <a:rPr sz="4950" spc="-5" dirty="0">
                <a:solidFill>
                  <a:srgbClr val="002452"/>
                </a:solidFill>
                <a:latin typeface="Arial"/>
                <a:cs typeface="Arial"/>
              </a:rPr>
              <a:t>like</a:t>
            </a:r>
            <a:r>
              <a:rPr sz="4950" dirty="0">
                <a:solidFill>
                  <a:srgbClr val="002452"/>
                </a:solidFill>
                <a:latin typeface="Arial"/>
                <a:cs typeface="Arial"/>
              </a:rPr>
              <a:t>	</a:t>
            </a:r>
            <a:r>
              <a:rPr sz="4950" spc="-100" dirty="0">
                <a:solidFill>
                  <a:srgbClr val="002452"/>
                </a:solidFill>
                <a:latin typeface="Arial"/>
                <a:cs typeface="Arial"/>
              </a:rPr>
              <a:t>a</a:t>
            </a:r>
            <a:r>
              <a:rPr sz="4950" dirty="0">
                <a:solidFill>
                  <a:srgbClr val="002452"/>
                </a:solidFill>
                <a:latin typeface="Arial"/>
                <a:cs typeface="Arial"/>
              </a:rPr>
              <a:t>	</a:t>
            </a:r>
            <a:r>
              <a:rPr sz="4950" spc="65" dirty="0">
                <a:solidFill>
                  <a:srgbClr val="002452"/>
                </a:solidFill>
                <a:latin typeface="Arial"/>
                <a:cs typeface="Arial"/>
              </a:rPr>
              <a:t>function</a:t>
            </a:r>
            <a:endParaRPr sz="49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80499" y="7166032"/>
            <a:ext cx="11358245" cy="193040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2700" marR="5080">
              <a:lnSpc>
                <a:spcPct val="92200"/>
              </a:lnSpc>
              <a:spcBef>
                <a:spcPts val="560"/>
              </a:spcBef>
              <a:tabLst>
                <a:tab pos="2618105" algn="l"/>
                <a:tab pos="6155690" algn="l"/>
                <a:tab pos="8145145" algn="l"/>
                <a:tab pos="9552940" algn="l"/>
              </a:tabLst>
            </a:pPr>
            <a:r>
              <a:rPr sz="4950" spc="-15" dirty="0">
                <a:solidFill>
                  <a:srgbClr val="0365C0"/>
                </a:solidFill>
                <a:latin typeface="Arial"/>
                <a:cs typeface="Arial"/>
              </a:rPr>
              <a:t>Reactive	</a:t>
            </a:r>
            <a:r>
              <a:rPr sz="4950" spc="45" dirty="0">
                <a:solidFill>
                  <a:srgbClr val="0365C0"/>
                </a:solidFill>
                <a:latin typeface="Arial"/>
                <a:cs typeface="Arial"/>
              </a:rPr>
              <a:t>exp</a:t>
            </a:r>
            <a:r>
              <a:rPr sz="4950" spc="-65" dirty="0">
                <a:solidFill>
                  <a:srgbClr val="0365C0"/>
                </a:solidFill>
                <a:latin typeface="Arial"/>
                <a:cs typeface="Arial"/>
              </a:rPr>
              <a:t>r</a:t>
            </a:r>
            <a:r>
              <a:rPr sz="4950" spc="-5" dirty="0">
                <a:solidFill>
                  <a:srgbClr val="0365C0"/>
                </a:solidFill>
                <a:latin typeface="Arial"/>
                <a:cs typeface="Arial"/>
              </a:rPr>
              <a:t>essions</a:t>
            </a:r>
            <a:r>
              <a:rPr sz="4950" dirty="0">
                <a:solidFill>
                  <a:srgbClr val="0365C0"/>
                </a:solidFill>
                <a:latin typeface="Arial"/>
                <a:cs typeface="Arial"/>
              </a:rPr>
              <a:t>	</a:t>
            </a:r>
            <a:r>
              <a:rPr sz="4950" b="1" spc="50" dirty="0">
                <a:solidFill>
                  <a:srgbClr val="0365C0"/>
                </a:solidFill>
                <a:latin typeface="Arial"/>
                <a:cs typeface="Arial"/>
              </a:rPr>
              <a:t>cache</a:t>
            </a:r>
            <a:r>
              <a:rPr sz="4950" b="1" dirty="0">
                <a:solidFill>
                  <a:srgbClr val="0365C0"/>
                </a:solidFill>
                <a:latin typeface="Arial"/>
                <a:cs typeface="Arial"/>
              </a:rPr>
              <a:t>	</a:t>
            </a:r>
            <a:r>
              <a:rPr sz="4950" spc="15" dirty="0">
                <a:solidFill>
                  <a:srgbClr val="0365C0"/>
                </a:solidFill>
                <a:latin typeface="Arial"/>
                <a:cs typeface="Arial"/>
              </a:rPr>
              <a:t>their</a:t>
            </a:r>
            <a:r>
              <a:rPr sz="4950" dirty="0">
                <a:solidFill>
                  <a:srgbClr val="0365C0"/>
                </a:solidFill>
                <a:latin typeface="Arial"/>
                <a:cs typeface="Arial"/>
              </a:rPr>
              <a:t>	</a:t>
            </a:r>
            <a:r>
              <a:rPr sz="4950" spc="-30" dirty="0">
                <a:solidFill>
                  <a:srgbClr val="0365C0"/>
                </a:solidFill>
                <a:latin typeface="Arial"/>
                <a:cs typeface="Arial"/>
              </a:rPr>
              <a:t>values  </a:t>
            </a:r>
            <a:r>
              <a:rPr sz="4100" spc="-125" dirty="0">
                <a:solidFill>
                  <a:srgbClr val="0365C0"/>
                </a:solidFill>
                <a:latin typeface="Arial"/>
                <a:cs typeface="Arial"/>
              </a:rPr>
              <a:t>(the</a:t>
            </a:r>
            <a:r>
              <a:rPr sz="4100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4100" spc="-75" dirty="0">
                <a:solidFill>
                  <a:srgbClr val="0365C0"/>
                </a:solidFill>
                <a:latin typeface="Arial"/>
                <a:cs typeface="Arial"/>
              </a:rPr>
              <a:t>expression</a:t>
            </a:r>
            <a:r>
              <a:rPr sz="4100" spc="5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4100" spc="-90" dirty="0">
                <a:solidFill>
                  <a:srgbClr val="0365C0"/>
                </a:solidFill>
                <a:latin typeface="Arial"/>
                <a:cs typeface="Arial"/>
              </a:rPr>
              <a:t>will</a:t>
            </a:r>
            <a:r>
              <a:rPr sz="4100" spc="5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4100" spc="-60" dirty="0">
                <a:solidFill>
                  <a:srgbClr val="0365C0"/>
                </a:solidFill>
                <a:latin typeface="Arial"/>
                <a:cs typeface="Arial"/>
              </a:rPr>
              <a:t>return</a:t>
            </a:r>
            <a:r>
              <a:rPr sz="4100" spc="5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4100" spc="-45" dirty="0">
                <a:solidFill>
                  <a:srgbClr val="0365C0"/>
                </a:solidFill>
                <a:latin typeface="Arial"/>
                <a:cs typeface="Arial"/>
              </a:rPr>
              <a:t>its</a:t>
            </a:r>
            <a:r>
              <a:rPr sz="4100" spc="5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4100" spc="10" dirty="0">
                <a:solidFill>
                  <a:srgbClr val="0365C0"/>
                </a:solidFill>
                <a:latin typeface="Arial"/>
                <a:cs typeface="Arial"/>
              </a:rPr>
              <a:t>most</a:t>
            </a:r>
            <a:r>
              <a:rPr sz="4100" spc="5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4100" spc="-55" dirty="0">
                <a:solidFill>
                  <a:srgbClr val="0365C0"/>
                </a:solidFill>
                <a:latin typeface="Arial"/>
                <a:cs typeface="Arial"/>
              </a:rPr>
              <a:t>recent</a:t>
            </a:r>
            <a:r>
              <a:rPr sz="4100" spc="5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4100" spc="-110" dirty="0">
                <a:solidFill>
                  <a:srgbClr val="0365C0"/>
                </a:solidFill>
                <a:latin typeface="Arial"/>
                <a:cs typeface="Arial"/>
              </a:rPr>
              <a:t>value, </a:t>
            </a:r>
            <a:r>
              <a:rPr sz="4100" spc="-105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4100" spc="-95" dirty="0">
                <a:solidFill>
                  <a:srgbClr val="0365C0"/>
                </a:solidFill>
                <a:latin typeface="Arial"/>
                <a:cs typeface="Arial"/>
              </a:rPr>
              <a:t>unless</a:t>
            </a:r>
            <a:r>
              <a:rPr sz="4100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4100" spc="-35" dirty="0">
                <a:solidFill>
                  <a:srgbClr val="0365C0"/>
                </a:solidFill>
                <a:latin typeface="Arial"/>
                <a:cs typeface="Arial"/>
              </a:rPr>
              <a:t>it</a:t>
            </a:r>
            <a:r>
              <a:rPr sz="4100" spc="5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4100" spc="-95" dirty="0">
                <a:solidFill>
                  <a:srgbClr val="0365C0"/>
                </a:solidFill>
                <a:latin typeface="Arial"/>
                <a:cs typeface="Arial"/>
              </a:rPr>
              <a:t>has</a:t>
            </a:r>
            <a:r>
              <a:rPr sz="4100" spc="5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4100" spc="-15" dirty="0">
                <a:solidFill>
                  <a:srgbClr val="0365C0"/>
                </a:solidFill>
                <a:latin typeface="Arial"/>
                <a:cs typeface="Arial"/>
              </a:rPr>
              <a:t>become</a:t>
            </a:r>
            <a:r>
              <a:rPr sz="4100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4100" spc="-100" dirty="0">
                <a:solidFill>
                  <a:srgbClr val="0365C0"/>
                </a:solidFill>
                <a:latin typeface="Arial"/>
                <a:cs typeface="Arial"/>
              </a:rPr>
              <a:t>invalidated)</a:t>
            </a:r>
            <a:endParaRPr sz="4100" dirty="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769518" y="3078440"/>
            <a:ext cx="12565380" cy="1309370"/>
            <a:chOff x="3769518" y="3078440"/>
            <a:chExt cx="12565380" cy="1309370"/>
          </a:xfrm>
        </p:grpSpPr>
        <p:sp>
          <p:nvSpPr>
            <p:cNvPr id="12" name="object 12"/>
            <p:cNvSpPr/>
            <p:nvPr/>
          </p:nvSpPr>
          <p:spPr>
            <a:xfrm>
              <a:off x="3769512" y="3329742"/>
              <a:ext cx="12303760" cy="1057910"/>
            </a:xfrm>
            <a:custGeom>
              <a:avLst/>
              <a:gdLst/>
              <a:ahLst/>
              <a:cxnLst/>
              <a:rect l="l" t="t" r="r" b="b"/>
              <a:pathLst>
                <a:path w="12303760" h="1057910">
                  <a:moveTo>
                    <a:pt x="12303290" y="0"/>
                  </a:moveTo>
                  <a:lnTo>
                    <a:pt x="0" y="0"/>
                  </a:lnTo>
                  <a:lnTo>
                    <a:pt x="0" y="848144"/>
                  </a:lnTo>
                  <a:lnTo>
                    <a:pt x="0" y="1057567"/>
                  </a:lnTo>
                  <a:lnTo>
                    <a:pt x="12303290" y="1057567"/>
                  </a:lnTo>
                  <a:lnTo>
                    <a:pt x="12303290" y="848144"/>
                  </a:lnTo>
                  <a:lnTo>
                    <a:pt x="12303290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031290" y="3078440"/>
              <a:ext cx="12303760" cy="1099820"/>
            </a:xfrm>
            <a:custGeom>
              <a:avLst/>
              <a:gdLst/>
              <a:ahLst/>
              <a:cxnLst/>
              <a:rect l="l" t="t" r="r" b="b"/>
              <a:pathLst>
                <a:path w="12303760" h="1099820">
                  <a:moveTo>
                    <a:pt x="0" y="0"/>
                  </a:moveTo>
                  <a:lnTo>
                    <a:pt x="12303290" y="0"/>
                  </a:lnTo>
                  <a:lnTo>
                    <a:pt x="12303290" y="1099442"/>
                  </a:lnTo>
                  <a:lnTo>
                    <a:pt x="0" y="1099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031290" y="3329741"/>
            <a:ext cx="12303760" cy="848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4785">
              <a:lnSpc>
                <a:spcPts val="5185"/>
              </a:lnSpc>
            </a:pPr>
            <a:r>
              <a:rPr sz="4950" spc="-5" dirty="0">
                <a:latin typeface="Courier New"/>
                <a:cs typeface="Courier New"/>
              </a:rPr>
              <a:t>data()</a:t>
            </a:r>
            <a:endParaRPr sz="495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132139" y="1438785"/>
            <a:ext cx="784034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619500" algn="l"/>
              </a:tabLst>
            </a:pPr>
            <a:r>
              <a:rPr sz="8250" u="none" spc="-5" dirty="0">
                <a:solidFill>
                  <a:srgbClr val="000000"/>
                </a:solidFill>
              </a:rPr>
              <a:t>Recap:	</a:t>
            </a:r>
            <a:r>
              <a:rPr sz="8250" u="none" spc="-130" dirty="0">
                <a:solidFill>
                  <a:srgbClr val="000000"/>
                </a:solidFill>
              </a:rPr>
              <a:t>reactive()</a:t>
            </a:r>
            <a:endParaRPr sz="8250"/>
          </a:p>
        </p:txBody>
      </p:sp>
      <p:sp>
        <p:nvSpPr>
          <p:cNvPr id="7" name="object 7"/>
          <p:cNvSpPr txBox="1"/>
          <p:nvPr/>
        </p:nvSpPr>
        <p:spPr>
          <a:xfrm>
            <a:off x="11847075" y="19948"/>
            <a:ext cx="817435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solidFill>
                  <a:srgbClr val="53585F"/>
                </a:solidFill>
                <a:latin typeface="Arial"/>
                <a:cs typeface="Arial"/>
              </a:rPr>
              <a:t>Slides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spc="35" dirty="0">
                <a:solidFill>
                  <a:srgbClr val="53585F"/>
                </a:solidFill>
                <a:latin typeface="Arial"/>
                <a:cs typeface="Arial"/>
              </a:rPr>
              <a:t>at: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u="sng" spc="80" dirty="0">
                <a:solidFill>
                  <a:srgbClr val="53585F"/>
                </a:solidFill>
                <a:uFill>
                  <a:solidFill>
                    <a:srgbClr val="53585F"/>
                  </a:solidFill>
                </a:uFill>
                <a:latin typeface="Arial"/>
                <a:cs typeface="Arial"/>
              </a:rPr>
              <a:t>bit.ly/shiny-quickstart-2</a:t>
            </a:r>
            <a:endParaRPr sz="42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11944" y="7290286"/>
            <a:ext cx="135826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260" dirty="0">
                <a:solidFill>
                  <a:srgbClr val="164F86"/>
                </a:solidFill>
                <a:latin typeface="Courier New"/>
                <a:cs typeface="Courier New"/>
              </a:rPr>
              <a:t>data()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19263" y="7246576"/>
            <a:ext cx="95561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5" dirty="0">
                <a:latin typeface="Arial"/>
                <a:cs typeface="Arial"/>
              </a:rPr>
              <a:t>Call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-70" dirty="0">
                <a:latin typeface="Arial"/>
                <a:cs typeface="Arial"/>
              </a:rPr>
              <a:t>a</a:t>
            </a:r>
            <a:r>
              <a:rPr sz="4100" spc="5" dirty="0">
                <a:latin typeface="Arial"/>
                <a:cs typeface="Arial"/>
              </a:rPr>
              <a:t> reactive </a:t>
            </a:r>
            <a:r>
              <a:rPr sz="4100" spc="15" dirty="0">
                <a:latin typeface="Arial"/>
                <a:cs typeface="Arial"/>
              </a:rPr>
              <a:t>expression</a:t>
            </a:r>
            <a:r>
              <a:rPr sz="4100" spc="10" dirty="0">
                <a:latin typeface="Arial"/>
                <a:cs typeface="Arial"/>
              </a:rPr>
              <a:t> </a:t>
            </a:r>
            <a:r>
              <a:rPr sz="4100" spc="5" dirty="0">
                <a:latin typeface="Arial"/>
                <a:cs typeface="Arial"/>
              </a:rPr>
              <a:t>like </a:t>
            </a:r>
            <a:r>
              <a:rPr sz="4100" spc="-70" dirty="0">
                <a:latin typeface="Arial"/>
                <a:cs typeface="Arial"/>
              </a:rPr>
              <a:t>a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b="1" spc="-10" dirty="0">
                <a:solidFill>
                  <a:srgbClr val="53585F"/>
                </a:solidFill>
                <a:latin typeface="Arial"/>
                <a:cs typeface="Arial"/>
              </a:rPr>
              <a:t>function</a:t>
            </a:r>
            <a:endParaRPr sz="4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19264" y="3209907"/>
            <a:ext cx="8627110" cy="128460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70"/>
              </a:spcBef>
            </a:pPr>
            <a:r>
              <a:rPr sz="4100" spc="-55" dirty="0">
                <a:latin typeface="Arial"/>
                <a:cs typeface="Arial"/>
              </a:rPr>
              <a:t>reactive()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10" dirty="0">
                <a:latin typeface="Arial"/>
                <a:cs typeface="Arial"/>
              </a:rPr>
              <a:t>makes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-30" dirty="0">
                <a:latin typeface="Arial"/>
                <a:cs typeface="Arial"/>
              </a:rPr>
              <a:t>an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b="1" spc="45" dirty="0">
                <a:solidFill>
                  <a:srgbClr val="164F86"/>
                </a:solidFill>
                <a:latin typeface="Arial"/>
                <a:cs typeface="Arial"/>
              </a:rPr>
              <a:t>object</a:t>
            </a:r>
            <a:r>
              <a:rPr sz="4100" b="1" dirty="0">
                <a:solidFill>
                  <a:srgbClr val="164F86"/>
                </a:solidFill>
                <a:latin typeface="Arial"/>
                <a:cs typeface="Arial"/>
              </a:rPr>
              <a:t> </a:t>
            </a:r>
            <a:r>
              <a:rPr sz="4100" b="1" spc="50" dirty="0">
                <a:solidFill>
                  <a:srgbClr val="164F86"/>
                </a:solidFill>
                <a:latin typeface="Arial"/>
                <a:cs typeface="Arial"/>
              </a:rPr>
              <a:t>to</a:t>
            </a:r>
            <a:r>
              <a:rPr sz="4100" b="1" spc="5" dirty="0">
                <a:solidFill>
                  <a:srgbClr val="164F86"/>
                </a:solidFill>
                <a:latin typeface="Arial"/>
                <a:cs typeface="Arial"/>
              </a:rPr>
              <a:t> </a:t>
            </a:r>
            <a:r>
              <a:rPr sz="4100" b="1" spc="-15" dirty="0">
                <a:solidFill>
                  <a:srgbClr val="164F86"/>
                </a:solidFill>
                <a:latin typeface="Arial"/>
                <a:cs typeface="Arial"/>
              </a:rPr>
              <a:t>use</a:t>
            </a:r>
            <a:r>
              <a:rPr sz="4100" b="1" dirty="0">
                <a:solidFill>
                  <a:srgbClr val="164F86"/>
                </a:solidFill>
                <a:latin typeface="Arial"/>
                <a:cs typeface="Arial"/>
              </a:rPr>
              <a:t> </a:t>
            </a:r>
            <a:r>
              <a:rPr sz="4100" spc="-95" dirty="0">
                <a:latin typeface="Arial"/>
                <a:cs typeface="Arial"/>
              </a:rPr>
              <a:t>(in </a:t>
            </a:r>
            <a:r>
              <a:rPr sz="4100" spc="-1125" dirty="0">
                <a:latin typeface="Arial"/>
                <a:cs typeface="Arial"/>
              </a:rPr>
              <a:t> </a:t>
            </a:r>
            <a:r>
              <a:rPr sz="4100" spc="45" dirty="0">
                <a:latin typeface="Arial"/>
                <a:cs typeface="Arial"/>
              </a:rPr>
              <a:t>downstream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10" dirty="0">
                <a:latin typeface="Arial"/>
                <a:cs typeface="Arial"/>
              </a:rPr>
              <a:t>code)</a:t>
            </a:r>
            <a:endParaRPr sz="41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162207" y="3392566"/>
            <a:ext cx="1843405" cy="932180"/>
          </a:xfrm>
          <a:custGeom>
            <a:avLst/>
            <a:gdLst/>
            <a:ahLst/>
            <a:cxnLst/>
            <a:rect l="l" t="t" r="r" b="b"/>
            <a:pathLst>
              <a:path w="1843404" h="932179">
                <a:moveTo>
                  <a:pt x="1648903" y="0"/>
                </a:moveTo>
                <a:lnTo>
                  <a:pt x="192701" y="0"/>
                </a:lnTo>
                <a:lnTo>
                  <a:pt x="149058" y="5203"/>
                </a:lnTo>
                <a:lnTo>
                  <a:pt x="108708" y="19973"/>
                </a:lnTo>
                <a:lnTo>
                  <a:pt x="72898" y="43047"/>
                </a:lnTo>
                <a:lnTo>
                  <a:pt x="42875" y="73163"/>
                </a:lnTo>
                <a:lnTo>
                  <a:pt x="19887" y="109058"/>
                </a:lnTo>
                <a:lnTo>
                  <a:pt x="5179" y="149471"/>
                </a:lnTo>
                <a:lnTo>
                  <a:pt x="0" y="193138"/>
                </a:lnTo>
                <a:lnTo>
                  <a:pt x="3114" y="745007"/>
                </a:lnTo>
                <a:lnTo>
                  <a:pt x="9886" y="795208"/>
                </a:lnTo>
                <a:lnTo>
                  <a:pt x="28998" y="839999"/>
                </a:lnTo>
                <a:lnTo>
                  <a:pt x="58642" y="877723"/>
                </a:lnTo>
                <a:lnTo>
                  <a:pt x="97013" y="906721"/>
                </a:lnTo>
                <a:lnTo>
                  <a:pt x="142301" y="925335"/>
                </a:lnTo>
                <a:lnTo>
                  <a:pt x="192701" y="931908"/>
                </a:lnTo>
                <a:lnTo>
                  <a:pt x="1648903" y="931908"/>
                </a:lnTo>
                <a:lnTo>
                  <a:pt x="1692617" y="927050"/>
                </a:lnTo>
                <a:lnTo>
                  <a:pt x="1733148" y="913171"/>
                </a:lnTo>
                <a:lnTo>
                  <a:pt x="1769206" y="891316"/>
                </a:lnTo>
                <a:lnTo>
                  <a:pt x="1799500" y="862527"/>
                </a:lnTo>
                <a:lnTo>
                  <a:pt x="1822736" y="827851"/>
                </a:lnTo>
                <a:lnTo>
                  <a:pt x="1837625" y="788329"/>
                </a:lnTo>
                <a:lnTo>
                  <a:pt x="1842875" y="745007"/>
                </a:lnTo>
                <a:lnTo>
                  <a:pt x="1842875" y="193138"/>
                </a:lnTo>
                <a:lnTo>
                  <a:pt x="1837625" y="149471"/>
                </a:lnTo>
                <a:lnTo>
                  <a:pt x="1822736" y="109058"/>
                </a:lnTo>
                <a:lnTo>
                  <a:pt x="1799500" y="73163"/>
                </a:lnTo>
                <a:lnTo>
                  <a:pt x="1769206" y="43047"/>
                </a:lnTo>
                <a:lnTo>
                  <a:pt x="1733148" y="19973"/>
                </a:lnTo>
                <a:lnTo>
                  <a:pt x="1692617" y="5203"/>
                </a:lnTo>
                <a:lnTo>
                  <a:pt x="1648903" y="0"/>
                </a:lnTo>
                <a:close/>
              </a:path>
            </a:pathLst>
          </a:custGeom>
          <a:solidFill>
            <a:srgbClr val="004479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288743" y="3566154"/>
            <a:ext cx="1496060" cy="559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5895" marR="5080" indent="-163830">
              <a:lnSpc>
                <a:spcPct val="111200"/>
              </a:lnSpc>
              <a:spcBef>
                <a:spcPts val="95"/>
              </a:spcBef>
            </a:pPr>
            <a:r>
              <a:rPr sz="1050" spc="5" dirty="0">
                <a:solidFill>
                  <a:srgbClr val="FFFFFF"/>
                </a:solidFill>
                <a:latin typeface="Courier New"/>
                <a:cs typeface="Courier New"/>
              </a:rPr>
              <a:t>data</a:t>
            </a:r>
            <a:r>
              <a:rPr sz="105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050" spc="10" dirty="0">
                <a:solidFill>
                  <a:srgbClr val="FFFFFF"/>
                </a:solidFill>
                <a:latin typeface="Courier New"/>
                <a:cs typeface="Courier New"/>
              </a:rPr>
              <a:t>&lt;-</a:t>
            </a:r>
            <a:r>
              <a:rPr sz="105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050" spc="10" dirty="0">
                <a:solidFill>
                  <a:srgbClr val="FFFFFF"/>
                </a:solidFill>
                <a:latin typeface="Courier New"/>
                <a:cs typeface="Courier New"/>
              </a:rPr>
              <a:t>reactive({ </a:t>
            </a:r>
            <a:r>
              <a:rPr sz="1050" spc="-6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050" spc="10" dirty="0">
                <a:solidFill>
                  <a:srgbClr val="FFFFFF"/>
                </a:solidFill>
                <a:latin typeface="Courier New"/>
                <a:cs typeface="Courier New"/>
              </a:rPr>
              <a:t>rnorm(input$num)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050" spc="10" dirty="0">
                <a:solidFill>
                  <a:srgbClr val="FFFFFF"/>
                </a:solidFill>
                <a:latin typeface="Courier New"/>
                <a:cs typeface="Courier New"/>
              </a:rPr>
              <a:t>})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19263" y="5075225"/>
            <a:ext cx="10944225" cy="128460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70"/>
              </a:spcBef>
            </a:pPr>
            <a:r>
              <a:rPr sz="4100" dirty="0">
                <a:latin typeface="Arial"/>
                <a:cs typeface="Arial"/>
              </a:rPr>
              <a:t>Reactive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spc="15" dirty="0">
                <a:latin typeface="Arial"/>
                <a:cs typeface="Arial"/>
              </a:rPr>
              <a:t>expressions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spc="-70" dirty="0">
                <a:latin typeface="Arial"/>
                <a:cs typeface="Arial"/>
              </a:rPr>
              <a:t>are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spc="10" dirty="0">
                <a:latin typeface="Arial"/>
                <a:cs typeface="Arial"/>
              </a:rPr>
              <a:t>themselves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b="1" spc="15" dirty="0">
                <a:solidFill>
                  <a:srgbClr val="0365C0"/>
                </a:solidFill>
                <a:latin typeface="Arial"/>
                <a:cs typeface="Arial"/>
              </a:rPr>
              <a:t>reactive</a:t>
            </a:r>
            <a:r>
              <a:rPr sz="4100" spc="15" dirty="0">
                <a:latin typeface="Arial"/>
                <a:cs typeface="Arial"/>
              </a:rPr>
              <a:t>. </a:t>
            </a:r>
            <a:r>
              <a:rPr sz="4100" spc="-1125" dirty="0">
                <a:latin typeface="Arial"/>
                <a:cs typeface="Arial"/>
              </a:rPr>
              <a:t> </a:t>
            </a:r>
            <a:r>
              <a:rPr sz="4100" spc="-15" dirty="0">
                <a:latin typeface="Arial"/>
                <a:cs typeface="Arial"/>
              </a:rPr>
              <a:t>Use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50" dirty="0">
                <a:latin typeface="Arial"/>
                <a:cs typeface="Arial"/>
              </a:rPr>
              <a:t>them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120" dirty="0">
                <a:latin typeface="Arial"/>
                <a:cs typeface="Arial"/>
              </a:rPr>
              <a:t>to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15" dirty="0">
                <a:latin typeface="Arial"/>
                <a:cs typeface="Arial"/>
              </a:rPr>
              <a:t>modularize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25" dirty="0">
                <a:latin typeface="Arial"/>
                <a:cs typeface="Arial"/>
              </a:rPr>
              <a:t>your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55" dirty="0">
                <a:latin typeface="Arial"/>
                <a:cs typeface="Arial"/>
              </a:rPr>
              <a:t>apps.</a:t>
            </a:r>
            <a:endParaRPr sz="41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115058" y="5193559"/>
            <a:ext cx="304165" cy="115570"/>
          </a:xfrm>
          <a:custGeom>
            <a:avLst/>
            <a:gdLst/>
            <a:ahLst/>
            <a:cxnLst/>
            <a:rect l="l" t="t" r="r" b="b"/>
            <a:pathLst>
              <a:path w="304164" h="115570">
                <a:moveTo>
                  <a:pt x="285332" y="0"/>
                </a:moveTo>
                <a:lnTo>
                  <a:pt x="25400" y="0"/>
                </a:lnTo>
                <a:lnTo>
                  <a:pt x="16439" y="1617"/>
                </a:lnTo>
                <a:lnTo>
                  <a:pt x="8262" y="6062"/>
                </a:lnTo>
                <a:lnTo>
                  <a:pt x="2304" y="12727"/>
                </a:lnTo>
                <a:lnTo>
                  <a:pt x="0" y="21001"/>
                </a:lnTo>
                <a:lnTo>
                  <a:pt x="3974" y="89349"/>
                </a:lnTo>
                <a:lnTo>
                  <a:pt x="5658" y="98377"/>
                </a:lnTo>
                <a:lnTo>
                  <a:pt x="10250" y="106701"/>
                </a:lnTo>
                <a:lnTo>
                  <a:pt x="17060" y="112807"/>
                </a:lnTo>
                <a:lnTo>
                  <a:pt x="25400" y="115179"/>
                </a:lnTo>
                <a:lnTo>
                  <a:pt x="285332" y="115179"/>
                </a:lnTo>
                <a:lnTo>
                  <a:pt x="293187" y="112807"/>
                </a:lnTo>
                <a:lnTo>
                  <a:pt x="298931" y="106701"/>
                </a:lnTo>
                <a:lnTo>
                  <a:pt x="302456" y="98377"/>
                </a:lnTo>
                <a:lnTo>
                  <a:pt x="303655" y="89349"/>
                </a:lnTo>
                <a:lnTo>
                  <a:pt x="303655" y="21001"/>
                </a:lnTo>
                <a:lnTo>
                  <a:pt x="302456" y="12727"/>
                </a:lnTo>
                <a:lnTo>
                  <a:pt x="298931" y="6062"/>
                </a:lnTo>
                <a:lnTo>
                  <a:pt x="293187" y="1617"/>
                </a:lnTo>
                <a:lnTo>
                  <a:pt x="285332" y="0"/>
                </a:lnTo>
                <a:close/>
              </a:path>
            </a:pathLst>
          </a:custGeom>
          <a:solidFill>
            <a:srgbClr val="008F00">
              <a:alpha val="68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229393" y="5234531"/>
            <a:ext cx="82550" cy="3810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00" spc="15" dirty="0">
                <a:solidFill>
                  <a:srgbClr val="FFFFFF"/>
                </a:solidFill>
                <a:latin typeface="Courier New"/>
                <a:cs typeface="Courier New"/>
              </a:rPr>
              <a:t>input$num</a:t>
            </a:r>
            <a:endParaRPr sz="100">
              <a:latin typeface="Courier New"/>
              <a:cs typeface="Courier New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560100" y="5287783"/>
            <a:ext cx="963930" cy="1026160"/>
            <a:chOff x="3560100" y="5287783"/>
            <a:chExt cx="963930" cy="1026160"/>
          </a:xfrm>
        </p:grpSpPr>
        <p:sp>
          <p:nvSpPr>
            <p:cNvPr id="17" name="object 17"/>
            <p:cNvSpPr/>
            <p:nvPr/>
          </p:nvSpPr>
          <p:spPr>
            <a:xfrm>
              <a:off x="4272121" y="5308738"/>
              <a:ext cx="0" cy="262255"/>
            </a:xfrm>
            <a:custGeom>
              <a:avLst/>
              <a:gdLst/>
              <a:ahLst/>
              <a:cxnLst/>
              <a:rect l="l" t="t" r="r" b="b"/>
              <a:pathLst>
                <a:path h="262254">
                  <a:moveTo>
                    <a:pt x="0" y="261772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502480" y="5811341"/>
              <a:ext cx="0" cy="283210"/>
            </a:xfrm>
            <a:custGeom>
              <a:avLst/>
              <a:gdLst/>
              <a:ahLst/>
              <a:cxnLst/>
              <a:rect l="l" t="t" r="r" b="b"/>
              <a:pathLst>
                <a:path h="283210">
                  <a:moveTo>
                    <a:pt x="0" y="282713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020819" y="5811341"/>
              <a:ext cx="0" cy="283210"/>
            </a:xfrm>
            <a:custGeom>
              <a:avLst/>
              <a:gdLst/>
              <a:ahLst/>
              <a:cxnLst/>
              <a:rect l="l" t="t" r="r" b="b"/>
              <a:pathLst>
                <a:path h="283210">
                  <a:moveTo>
                    <a:pt x="0" y="282713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60100" y="6083584"/>
              <a:ext cx="701675" cy="230504"/>
            </a:xfrm>
            <a:custGeom>
              <a:avLst/>
              <a:gdLst/>
              <a:ahLst/>
              <a:cxnLst/>
              <a:rect l="l" t="t" r="r" b="b"/>
              <a:pathLst>
                <a:path w="701675" h="230504">
                  <a:moveTo>
                    <a:pt x="646848" y="0"/>
                  </a:moveTo>
                  <a:lnTo>
                    <a:pt x="54623" y="0"/>
                  </a:lnTo>
                  <a:lnTo>
                    <a:pt x="33456" y="4127"/>
                  </a:lnTo>
                  <a:lnTo>
                    <a:pt x="16083" y="15453"/>
                  </a:lnTo>
                  <a:lnTo>
                    <a:pt x="4324" y="32393"/>
                  </a:lnTo>
                  <a:lnTo>
                    <a:pt x="0" y="53362"/>
                  </a:lnTo>
                  <a:lnTo>
                    <a:pt x="409" y="177392"/>
                  </a:lnTo>
                  <a:lnTo>
                    <a:pt x="4669" y="198300"/>
                  </a:lnTo>
                  <a:lnTo>
                    <a:pt x="16288" y="215104"/>
                  </a:lnTo>
                  <a:lnTo>
                    <a:pt x="33520" y="226293"/>
                  </a:lnTo>
                  <a:lnTo>
                    <a:pt x="54623" y="230359"/>
                  </a:lnTo>
                  <a:lnTo>
                    <a:pt x="646848" y="230359"/>
                  </a:lnTo>
                  <a:lnTo>
                    <a:pt x="668026" y="226293"/>
                  </a:lnTo>
                  <a:lnTo>
                    <a:pt x="685426" y="215104"/>
                  </a:lnTo>
                  <a:lnTo>
                    <a:pt x="697212" y="198300"/>
                  </a:lnTo>
                  <a:lnTo>
                    <a:pt x="701549" y="177392"/>
                  </a:lnTo>
                  <a:lnTo>
                    <a:pt x="701549" y="53362"/>
                  </a:lnTo>
                  <a:lnTo>
                    <a:pt x="697212" y="32393"/>
                  </a:lnTo>
                  <a:lnTo>
                    <a:pt x="685426" y="15453"/>
                  </a:lnTo>
                  <a:lnTo>
                    <a:pt x="668026" y="4127"/>
                  </a:lnTo>
                  <a:lnTo>
                    <a:pt x="646848" y="0"/>
                  </a:lnTo>
                  <a:close/>
                </a:path>
              </a:pathLst>
            </a:custGeom>
            <a:solidFill>
              <a:srgbClr val="78AA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602128" y="6111912"/>
            <a:ext cx="334010" cy="1657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6515" marR="42545" indent="-44450" algn="r">
              <a:lnSpc>
                <a:spcPts val="270"/>
              </a:lnSpc>
              <a:spcBef>
                <a:spcPts val="130"/>
              </a:spcBef>
            </a:pPr>
            <a:r>
              <a:rPr sz="250" spc="-5" dirty="0">
                <a:solidFill>
                  <a:srgbClr val="FFFFFF"/>
                </a:solidFill>
                <a:latin typeface="Courier New"/>
                <a:cs typeface="Courier New"/>
              </a:rPr>
              <a:t>output$hist &lt;-  renderPlot({</a:t>
            </a:r>
            <a:endParaRPr sz="250">
              <a:latin typeface="Courier New"/>
              <a:cs typeface="Courier New"/>
            </a:endParaRPr>
          </a:p>
          <a:p>
            <a:pPr marR="5080" algn="r">
              <a:lnSpc>
                <a:spcPts val="245"/>
              </a:lnSpc>
            </a:pPr>
            <a:r>
              <a:rPr sz="250" spc="-5" dirty="0">
                <a:solidFill>
                  <a:srgbClr val="FFFFFF"/>
                </a:solidFill>
                <a:latin typeface="Courier New"/>
                <a:cs typeface="Courier New"/>
              </a:rPr>
              <a:t>hist(data())</a:t>
            </a:r>
            <a:endParaRPr sz="250">
              <a:latin typeface="Courier New"/>
              <a:cs typeface="Courier New"/>
            </a:endParaRPr>
          </a:p>
          <a:p>
            <a:pPr marL="42545">
              <a:lnSpc>
                <a:spcPts val="285"/>
              </a:lnSpc>
            </a:pPr>
            <a:r>
              <a:rPr sz="250" spc="-5" dirty="0">
                <a:solidFill>
                  <a:srgbClr val="FFFFFF"/>
                </a:solidFill>
                <a:latin typeface="Courier New"/>
                <a:cs typeface="Courier New"/>
              </a:rPr>
              <a:t>})</a:t>
            </a:r>
            <a:endParaRPr sz="250">
              <a:latin typeface="Courier New"/>
              <a:cs typeface="Courier New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300047" y="6083584"/>
            <a:ext cx="705485" cy="230504"/>
          </a:xfrm>
          <a:custGeom>
            <a:avLst/>
            <a:gdLst/>
            <a:ahLst/>
            <a:cxnLst/>
            <a:rect l="l" t="t" r="r" b="b"/>
            <a:pathLst>
              <a:path w="705485" h="230504">
                <a:moveTo>
                  <a:pt x="646438" y="0"/>
                </a:moveTo>
                <a:lnTo>
                  <a:pt x="54213" y="0"/>
                </a:lnTo>
                <a:lnTo>
                  <a:pt x="33655" y="4127"/>
                </a:lnTo>
                <a:lnTo>
                  <a:pt x="17621" y="15453"/>
                </a:lnTo>
                <a:lnTo>
                  <a:pt x="7202" y="32393"/>
                </a:lnTo>
                <a:lnTo>
                  <a:pt x="3486" y="53362"/>
                </a:lnTo>
                <a:lnTo>
                  <a:pt x="0" y="177392"/>
                </a:lnTo>
                <a:lnTo>
                  <a:pt x="4260" y="198300"/>
                </a:lnTo>
                <a:lnTo>
                  <a:pt x="15878" y="215104"/>
                </a:lnTo>
                <a:lnTo>
                  <a:pt x="33110" y="226293"/>
                </a:lnTo>
                <a:lnTo>
                  <a:pt x="54213" y="230359"/>
                </a:lnTo>
                <a:lnTo>
                  <a:pt x="646438" y="230359"/>
                </a:lnTo>
                <a:lnTo>
                  <a:pt x="668226" y="226293"/>
                </a:lnTo>
                <a:lnTo>
                  <a:pt x="686965" y="215104"/>
                </a:lnTo>
                <a:lnTo>
                  <a:pt x="700090" y="198300"/>
                </a:lnTo>
                <a:lnTo>
                  <a:pt x="705036" y="177392"/>
                </a:lnTo>
                <a:lnTo>
                  <a:pt x="705036" y="53362"/>
                </a:lnTo>
                <a:lnTo>
                  <a:pt x="700090" y="32393"/>
                </a:lnTo>
                <a:lnTo>
                  <a:pt x="686965" y="15453"/>
                </a:lnTo>
                <a:lnTo>
                  <a:pt x="668226" y="4127"/>
                </a:lnTo>
                <a:lnTo>
                  <a:pt x="646438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341664" y="6111912"/>
            <a:ext cx="371475" cy="1657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6515" marR="5080" indent="-44450">
              <a:lnSpc>
                <a:spcPts val="270"/>
              </a:lnSpc>
              <a:spcBef>
                <a:spcPts val="130"/>
              </a:spcBef>
            </a:pPr>
            <a:r>
              <a:rPr sz="250" spc="-5" dirty="0">
                <a:solidFill>
                  <a:srgbClr val="FFFFFF"/>
                </a:solidFill>
                <a:latin typeface="Courier New"/>
                <a:cs typeface="Courier New"/>
              </a:rPr>
              <a:t>output$stats &lt;- </a:t>
            </a:r>
            <a:r>
              <a:rPr sz="2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" spc="-5" dirty="0">
                <a:solidFill>
                  <a:srgbClr val="FFFFFF"/>
                </a:solidFill>
                <a:latin typeface="Courier New"/>
                <a:cs typeface="Courier New"/>
              </a:rPr>
              <a:t>renderPrint({ </a:t>
            </a:r>
            <a:r>
              <a:rPr sz="2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0" spc="-5" dirty="0">
                <a:solidFill>
                  <a:srgbClr val="FFFFFF"/>
                </a:solidFill>
                <a:latin typeface="Courier New"/>
                <a:cs typeface="Courier New"/>
              </a:rPr>
              <a:t>summary(data())</a:t>
            </a:r>
            <a:endParaRPr sz="250">
              <a:latin typeface="Courier New"/>
              <a:cs typeface="Courier New"/>
            </a:endParaRPr>
          </a:p>
          <a:p>
            <a:pPr marL="42545">
              <a:lnSpc>
                <a:spcPts val="260"/>
              </a:lnSpc>
            </a:pPr>
            <a:r>
              <a:rPr sz="250" spc="-5" dirty="0">
                <a:solidFill>
                  <a:srgbClr val="FFFFFF"/>
                </a:solidFill>
                <a:latin typeface="Courier New"/>
                <a:cs typeface="Courier New"/>
              </a:rPr>
              <a:t>})</a:t>
            </a:r>
            <a:endParaRPr sz="250">
              <a:latin typeface="Courier New"/>
              <a:cs typeface="Courier New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914621" y="5570511"/>
            <a:ext cx="713740" cy="241300"/>
          </a:xfrm>
          <a:custGeom>
            <a:avLst/>
            <a:gdLst/>
            <a:ahLst/>
            <a:cxnLst/>
            <a:rect l="l" t="t" r="r" b="b"/>
            <a:pathLst>
              <a:path w="713739" h="241300">
                <a:moveTo>
                  <a:pt x="674421" y="0"/>
                </a:moveTo>
                <a:lnTo>
                  <a:pt x="37536" y="0"/>
                </a:lnTo>
                <a:lnTo>
                  <a:pt x="23158" y="3005"/>
                </a:lnTo>
                <a:lnTo>
                  <a:pt x="11739" y="11171"/>
                </a:lnTo>
                <a:lnTo>
                  <a:pt x="4207" y="23224"/>
                </a:lnTo>
                <a:lnTo>
                  <a:pt x="1490" y="37889"/>
                </a:lnTo>
                <a:lnTo>
                  <a:pt x="0" y="208155"/>
                </a:lnTo>
                <a:lnTo>
                  <a:pt x="2949" y="222007"/>
                </a:lnTo>
                <a:lnTo>
                  <a:pt x="10994" y="232267"/>
                </a:lnTo>
                <a:lnTo>
                  <a:pt x="22925" y="238640"/>
                </a:lnTo>
                <a:lnTo>
                  <a:pt x="37536" y="240830"/>
                </a:lnTo>
                <a:lnTo>
                  <a:pt x="674421" y="240830"/>
                </a:lnTo>
                <a:lnTo>
                  <a:pt x="689275" y="238640"/>
                </a:lnTo>
                <a:lnTo>
                  <a:pt x="701740" y="232267"/>
                </a:lnTo>
                <a:lnTo>
                  <a:pt x="710317" y="222007"/>
                </a:lnTo>
                <a:lnTo>
                  <a:pt x="713510" y="208155"/>
                </a:lnTo>
                <a:lnTo>
                  <a:pt x="713510" y="37889"/>
                </a:lnTo>
                <a:lnTo>
                  <a:pt x="710317" y="23224"/>
                </a:lnTo>
                <a:lnTo>
                  <a:pt x="701740" y="11171"/>
                </a:lnTo>
                <a:lnTo>
                  <a:pt x="689275" y="3005"/>
                </a:lnTo>
                <a:lnTo>
                  <a:pt x="674421" y="0"/>
                </a:lnTo>
                <a:close/>
              </a:path>
            </a:pathLst>
          </a:custGeom>
          <a:solidFill>
            <a:srgbClr val="004479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943804" y="5593058"/>
            <a:ext cx="591185" cy="19050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74930" marR="5080" indent="-62865">
              <a:lnSpc>
                <a:spcPts val="400"/>
              </a:lnSpc>
              <a:spcBef>
                <a:spcPts val="190"/>
              </a:spcBef>
            </a:pPr>
            <a:r>
              <a:rPr sz="400" spc="5" dirty="0">
                <a:solidFill>
                  <a:srgbClr val="FFFFFF"/>
                </a:solidFill>
                <a:latin typeface="Courier New"/>
                <a:cs typeface="Courier New"/>
              </a:rPr>
              <a:t>data</a:t>
            </a:r>
            <a:r>
              <a:rPr sz="4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00" spc="5" dirty="0">
                <a:solidFill>
                  <a:srgbClr val="FFFFFF"/>
                </a:solidFill>
                <a:latin typeface="Courier New"/>
                <a:cs typeface="Courier New"/>
              </a:rPr>
              <a:t>&lt;-</a:t>
            </a:r>
            <a:r>
              <a:rPr sz="4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00" spc="5" dirty="0">
                <a:solidFill>
                  <a:srgbClr val="FFFFFF"/>
                </a:solidFill>
                <a:latin typeface="Courier New"/>
                <a:cs typeface="Courier New"/>
              </a:rPr>
              <a:t>reactive({ </a:t>
            </a:r>
            <a:r>
              <a:rPr sz="400" spc="-2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00" spc="5" dirty="0">
                <a:solidFill>
                  <a:srgbClr val="FFFFFF"/>
                </a:solidFill>
                <a:latin typeface="Courier New"/>
                <a:cs typeface="Courier New"/>
              </a:rPr>
              <a:t>rnorm(input$num)</a:t>
            </a:r>
            <a:endParaRPr sz="400">
              <a:latin typeface="Courier New"/>
              <a:cs typeface="Courier New"/>
            </a:endParaRPr>
          </a:p>
          <a:p>
            <a:pPr marL="12700">
              <a:lnSpc>
                <a:spcPts val="405"/>
              </a:lnSpc>
            </a:pPr>
            <a:r>
              <a:rPr sz="400" spc="5" dirty="0">
                <a:solidFill>
                  <a:srgbClr val="FFFFFF"/>
                </a:solidFill>
                <a:latin typeface="Courier New"/>
                <a:cs typeface="Courier New"/>
              </a:rPr>
              <a:t>})</a:t>
            </a:r>
            <a:endParaRPr sz="400">
              <a:latin typeface="Courier New"/>
              <a:cs typeface="Courier New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549629" y="5172617"/>
            <a:ext cx="1466215" cy="1162685"/>
            <a:chOff x="3549629" y="5172617"/>
            <a:chExt cx="1466215" cy="1162685"/>
          </a:xfrm>
        </p:grpSpPr>
        <p:sp>
          <p:nvSpPr>
            <p:cNvPr id="27" name="object 27"/>
            <p:cNvSpPr/>
            <p:nvPr/>
          </p:nvSpPr>
          <p:spPr>
            <a:xfrm>
              <a:off x="4242369" y="5308738"/>
              <a:ext cx="57150" cy="258445"/>
            </a:xfrm>
            <a:custGeom>
              <a:avLst/>
              <a:gdLst/>
              <a:ahLst/>
              <a:cxnLst/>
              <a:rect l="l" t="t" r="r" b="b"/>
              <a:pathLst>
                <a:path w="57150" h="258445">
                  <a:moveTo>
                    <a:pt x="56648" y="209417"/>
                  </a:moveTo>
                  <a:lnTo>
                    <a:pt x="0" y="209417"/>
                  </a:lnTo>
                  <a:lnTo>
                    <a:pt x="28324" y="257905"/>
                  </a:lnTo>
                  <a:lnTo>
                    <a:pt x="56648" y="209417"/>
                  </a:lnTo>
                  <a:close/>
                </a:path>
                <a:path w="57150" h="258445">
                  <a:moveTo>
                    <a:pt x="40222" y="0"/>
                  </a:moveTo>
                  <a:lnTo>
                    <a:pt x="8810" y="0"/>
                  </a:lnTo>
                  <a:lnTo>
                    <a:pt x="8810" y="209417"/>
                  </a:lnTo>
                  <a:lnTo>
                    <a:pt x="40222" y="209417"/>
                  </a:lnTo>
                  <a:lnTo>
                    <a:pt x="40222" y="0"/>
                  </a:lnTo>
                  <a:close/>
                </a:path>
              </a:pathLst>
            </a:custGeom>
            <a:solidFill>
              <a:srgbClr val="000000">
                <a:alpha val="68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910875" y="5575746"/>
              <a:ext cx="712470" cy="241300"/>
            </a:xfrm>
            <a:custGeom>
              <a:avLst/>
              <a:gdLst/>
              <a:ahLst/>
              <a:cxnLst/>
              <a:rect l="l" t="t" r="r" b="b"/>
              <a:pathLst>
                <a:path w="712470" h="241300">
                  <a:moveTo>
                    <a:pt x="0" y="204182"/>
                  </a:moveTo>
                  <a:lnTo>
                    <a:pt x="0" y="32654"/>
                  </a:lnTo>
                  <a:lnTo>
                    <a:pt x="3507" y="18806"/>
                  </a:lnTo>
                  <a:lnTo>
                    <a:pt x="12779" y="8553"/>
                  </a:lnTo>
                  <a:lnTo>
                    <a:pt x="25937" y="2187"/>
                  </a:lnTo>
                  <a:lnTo>
                    <a:pt x="41106" y="0"/>
                  </a:lnTo>
                  <a:lnTo>
                    <a:pt x="677991" y="0"/>
                  </a:lnTo>
                  <a:lnTo>
                    <a:pt x="692054" y="2187"/>
                  </a:lnTo>
                  <a:lnTo>
                    <a:pt x="702779" y="8553"/>
                  </a:lnTo>
                  <a:lnTo>
                    <a:pt x="709618" y="18806"/>
                  </a:lnTo>
                  <a:lnTo>
                    <a:pt x="712020" y="32654"/>
                  </a:lnTo>
                  <a:lnTo>
                    <a:pt x="712020" y="202920"/>
                  </a:lnTo>
                  <a:lnTo>
                    <a:pt x="709618" y="217590"/>
                  </a:lnTo>
                  <a:lnTo>
                    <a:pt x="702779" y="229649"/>
                  </a:lnTo>
                  <a:lnTo>
                    <a:pt x="692054" y="237822"/>
                  </a:lnTo>
                  <a:lnTo>
                    <a:pt x="677991" y="240830"/>
                  </a:lnTo>
                  <a:lnTo>
                    <a:pt x="41106" y="240830"/>
                  </a:lnTo>
                  <a:lnTo>
                    <a:pt x="25937" y="238019"/>
                  </a:lnTo>
                  <a:lnTo>
                    <a:pt x="12779" y="230280"/>
                  </a:lnTo>
                  <a:lnTo>
                    <a:pt x="3507" y="218654"/>
                  </a:lnTo>
                  <a:lnTo>
                    <a:pt x="0" y="204182"/>
                  </a:lnTo>
                  <a:close/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988562" y="5821812"/>
              <a:ext cx="547370" cy="257810"/>
            </a:xfrm>
            <a:custGeom>
              <a:avLst/>
              <a:gdLst/>
              <a:ahLst/>
              <a:cxnLst/>
              <a:rect l="l" t="t" r="r" b="b"/>
              <a:pathLst>
                <a:path w="547370" h="257810">
                  <a:moveTo>
                    <a:pt x="56642" y="209423"/>
                  </a:moveTo>
                  <a:lnTo>
                    <a:pt x="42722" y="209423"/>
                  </a:lnTo>
                  <a:lnTo>
                    <a:pt x="42722" y="0"/>
                  </a:lnTo>
                  <a:lnTo>
                    <a:pt x="11315" y="0"/>
                  </a:lnTo>
                  <a:lnTo>
                    <a:pt x="11315" y="209423"/>
                  </a:lnTo>
                  <a:lnTo>
                    <a:pt x="0" y="209423"/>
                  </a:lnTo>
                  <a:lnTo>
                    <a:pt x="28321" y="257721"/>
                  </a:lnTo>
                  <a:lnTo>
                    <a:pt x="56642" y="209423"/>
                  </a:lnTo>
                  <a:close/>
                </a:path>
                <a:path w="547370" h="257810">
                  <a:moveTo>
                    <a:pt x="546747" y="209423"/>
                  </a:moveTo>
                  <a:lnTo>
                    <a:pt x="534860" y="209423"/>
                  </a:lnTo>
                  <a:lnTo>
                    <a:pt x="534860" y="0"/>
                  </a:lnTo>
                  <a:lnTo>
                    <a:pt x="503440" y="0"/>
                  </a:lnTo>
                  <a:lnTo>
                    <a:pt x="503440" y="209423"/>
                  </a:lnTo>
                  <a:lnTo>
                    <a:pt x="490093" y="209423"/>
                  </a:lnTo>
                  <a:lnTo>
                    <a:pt x="518426" y="257098"/>
                  </a:lnTo>
                  <a:lnTo>
                    <a:pt x="546747" y="209423"/>
                  </a:lnTo>
                  <a:close/>
                </a:path>
              </a:pathLst>
            </a:custGeom>
            <a:solidFill>
              <a:srgbClr val="000000">
                <a:alpha val="68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565336" y="6078349"/>
              <a:ext cx="691515" cy="241300"/>
            </a:xfrm>
            <a:custGeom>
              <a:avLst/>
              <a:gdLst/>
              <a:ahLst/>
              <a:cxnLst/>
              <a:rect l="l" t="t" r="r" b="b"/>
              <a:pathLst>
                <a:path w="691514" h="241300">
                  <a:moveTo>
                    <a:pt x="0" y="183240"/>
                  </a:moveTo>
                  <a:lnTo>
                    <a:pt x="0" y="58598"/>
                  </a:lnTo>
                  <a:lnTo>
                    <a:pt x="3531" y="36810"/>
                  </a:lnTo>
                  <a:lnTo>
                    <a:pt x="13544" y="18071"/>
                  </a:lnTo>
                  <a:lnTo>
                    <a:pt x="29172" y="4945"/>
                  </a:lnTo>
                  <a:lnTo>
                    <a:pt x="49545" y="0"/>
                  </a:lnTo>
                  <a:lnTo>
                    <a:pt x="641455" y="0"/>
                  </a:lnTo>
                  <a:lnTo>
                    <a:pt x="661840" y="4945"/>
                  </a:lnTo>
                  <a:lnTo>
                    <a:pt x="677494" y="18071"/>
                  </a:lnTo>
                  <a:lnTo>
                    <a:pt x="687535" y="36810"/>
                  </a:lnTo>
                  <a:lnTo>
                    <a:pt x="691078" y="58598"/>
                  </a:lnTo>
                  <a:lnTo>
                    <a:pt x="691078" y="182627"/>
                  </a:lnTo>
                  <a:lnTo>
                    <a:pt x="687535" y="204353"/>
                  </a:lnTo>
                  <a:lnTo>
                    <a:pt x="677494" y="222957"/>
                  </a:lnTo>
                  <a:lnTo>
                    <a:pt x="661840" y="235946"/>
                  </a:lnTo>
                  <a:lnTo>
                    <a:pt x="641455" y="240830"/>
                  </a:lnTo>
                  <a:lnTo>
                    <a:pt x="49545" y="240830"/>
                  </a:lnTo>
                  <a:lnTo>
                    <a:pt x="29172" y="236042"/>
                  </a:lnTo>
                  <a:lnTo>
                    <a:pt x="13544" y="223263"/>
                  </a:lnTo>
                  <a:lnTo>
                    <a:pt x="3531" y="204870"/>
                  </a:lnTo>
                  <a:lnTo>
                    <a:pt x="0" y="183240"/>
                  </a:lnTo>
                  <a:close/>
                </a:path>
              </a:pathLst>
            </a:custGeom>
            <a:ln w="31412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298298" y="6078349"/>
              <a:ext cx="701675" cy="241300"/>
            </a:xfrm>
            <a:custGeom>
              <a:avLst/>
              <a:gdLst/>
              <a:ahLst/>
              <a:cxnLst/>
              <a:rect l="l" t="t" r="r" b="b"/>
              <a:pathLst>
                <a:path w="701675" h="241300">
                  <a:moveTo>
                    <a:pt x="0" y="183240"/>
                  </a:moveTo>
                  <a:lnTo>
                    <a:pt x="0" y="58598"/>
                  </a:lnTo>
                  <a:lnTo>
                    <a:pt x="4558" y="36810"/>
                  </a:lnTo>
                  <a:lnTo>
                    <a:pt x="16831" y="18071"/>
                  </a:lnTo>
                  <a:lnTo>
                    <a:pt x="34719" y="4945"/>
                  </a:lnTo>
                  <a:lnTo>
                    <a:pt x="56119" y="0"/>
                  </a:lnTo>
                  <a:lnTo>
                    <a:pt x="648029" y="0"/>
                  </a:lnTo>
                  <a:lnTo>
                    <a:pt x="669023" y="4945"/>
                  </a:lnTo>
                  <a:lnTo>
                    <a:pt x="686017" y="18071"/>
                  </a:lnTo>
                  <a:lnTo>
                    <a:pt x="697397" y="36810"/>
                  </a:lnTo>
                  <a:lnTo>
                    <a:pt x="701549" y="58598"/>
                  </a:lnTo>
                  <a:lnTo>
                    <a:pt x="701549" y="182627"/>
                  </a:lnTo>
                  <a:lnTo>
                    <a:pt x="697397" y="204353"/>
                  </a:lnTo>
                  <a:lnTo>
                    <a:pt x="686017" y="222957"/>
                  </a:lnTo>
                  <a:lnTo>
                    <a:pt x="669023" y="235946"/>
                  </a:lnTo>
                  <a:lnTo>
                    <a:pt x="648029" y="240830"/>
                  </a:lnTo>
                  <a:lnTo>
                    <a:pt x="56119" y="240830"/>
                  </a:lnTo>
                  <a:lnTo>
                    <a:pt x="34719" y="236042"/>
                  </a:lnTo>
                  <a:lnTo>
                    <a:pt x="16831" y="223263"/>
                  </a:lnTo>
                  <a:lnTo>
                    <a:pt x="4558" y="204870"/>
                  </a:lnTo>
                  <a:lnTo>
                    <a:pt x="0" y="183240"/>
                  </a:lnTo>
                  <a:close/>
                </a:path>
              </a:pathLst>
            </a:custGeom>
            <a:ln w="31412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120293" y="5188323"/>
              <a:ext cx="304165" cy="115570"/>
            </a:xfrm>
            <a:custGeom>
              <a:avLst/>
              <a:gdLst/>
              <a:ahLst/>
              <a:cxnLst/>
              <a:rect l="l" t="t" r="r" b="b"/>
              <a:pathLst>
                <a:path w="304164" h="115570">
                  <a:moveTo>
                    <a:pt x="0" y="99473"/>
                  </a:moveTo>
                  <a:lnTo>
                    <a:pt x="0" y="23077"/>
                  </a:lnTo>
                  <a:lnTo>
                    <a:pt x="1238" y="15215"/>
                  </a:lnTo>
                  <a:lnTo>
                    <a:pt x="4719" y="7755"/>
                  </a:lnTo>
                  <a:lnTo>
                    <a:pt x="10092" y="2187"/>
                  </a:lnTo>
                  <a:lnTo>
                    <a:pt x="17006" y="0"/>
                  </a:lnTo>
                  <a:lnTo>
                    <a:pt x="283256" y="0"/>
                  </a:lnTo>
                  <a:lnTo>
                    <a:pt x="290699" y="2187"/>
                  </a:lnTo>
                  <a:lnTo>
                    <a:pt x="297239" y="7755"/>
                  </a:lnTo>
                  <a:lnTo>
                    <a:pt x="301887" y="15215"/>
                  </a:lnTo>
                  <a:lnTo>
                    <a:pt x="303655" y="23077"/>
                  </a:lnTo>
                  <a:lnTo>
                    <a:pt x="303655" y="97743"/>
                  </a:lnTo>
                  <a:lnTo>
                    <a:pt x="301887" y="104723"/>
                  </a:lnTo>
                  <a:lnTo>
                    <a:pt x="297239" y="110244"/>
                  </a:lnTo>
                  <a:lnTo>
                    <a:pt x="290699" y="113874"/>
                  </a:lnTo>
                  <a:lnTo>
                    <a:pt x="283256" y="115179"/>
                  </a:lnTo>
                  <a:lnTo>
                    <a:pt x="17006" y="115179"/>
                  </a:lnTo>
                  <a:lnTo>
                    <a:pt x="6917" y="115179"/>
                  </a:lnTo>
                  <a:lnTo>
                    <a:pt x="0" y="109562"/>
                  </a:lnTo>
                  <a:lnTo>
                    <a:pt x="0" y="99473"/>
                  </a:lnTo>
                  <a:close/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5819264" y="8800382"/>
            <a:ext cx="10080625" cy="128460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70"/>
              </a:spcBef>
            </a:pPr>
            <a:r>
              <a:rPr sz="4100" dirty="0">
                <a:latin typeface="Arial"/>
                <a:cs typeface="Arial"/>
              </a:rPr>
              <a:t>Reactive </a:t>
            </a:r>
            <a:r>
              <a:rPr sz="4100" spc="15" dirty="0">
                <a:latin typeface="Arial"/>
                <a:cs typeface="Arial"/>
              </a:rPr>
              <a:t>expressions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b="1" spc="55" dirty="0">
                <a:solidFill>
                  <a:srgbClr val="53585F"/>
                </a:solidFill>
                <a:latin typeface="Arial"/>
                <a:cs typeface="Arial"/>
              </a:rPr>
              <a:t>cache</a:t>
            </a:r>
            <a:r>
              <a:rPr sz="4100" b="1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100" spc="20" dirty="0">
                <a:latin typeface="Arial"/>
                <a:cs typeface="Arial"/>
              </a:rPr>
              <a:t>their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-20" dirty="0">
                <a:latin typeface="Arial"/>
                <a:cs typeface="Arial"/>
              </a:rPr>
              <a:t>values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120" dirty="0">
                <a:latin typeface="Arial"/>
                <a:cs typeface="Arial"/>
              </a:rPr>
              <a:t>to </a:t>
            </a:r>
            <a:r>
              <a:rPr sz="4100" spc="-1125" dirty="0">
                <a:latin typeface="Arial"/>
                <a:cs typeface="Arial"/>
              </a:rPr>
              <a:t> </a:t>
            </a:r>
            <a:r>
              <a:rPr sz="4100" spc="35" dirty="0">
                <a:latin typeface="Arial"/>
                <a:cs typeface="Arial"/>
              </a:rPr>
              <a:t>avoid</a:t>
            </a:r>
            <a:r>
              <a:rPr sz="4100" dirty="0">
                <a:latin typeface="Arial"/>
                <a:cs typeface="Arial"/>
              </a:rPr>
              <a:t> unnecessary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80" dirty="0">
                <a:latin typeface="Arial"/>
                <a:cs typeface="Arial"/>
              </a:rPr>
              <a:t>computation</a:t>
            </a:r>
            <a:endParaRPr sz="4100">
              <a:latin typeface="Arial"/>
              <a:cs typeface="Arial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4288369" y="8634379"/>
            <a:ext cx="655955" cy="1307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400" spc="-380" dirty="0">
                <a:solidFill>
                  <a:srgbClr val="0365C0"/>
                </a:solidFill>
                <a:latin typeface="Verdana"/>
                <a:cs typeface="Verdana"/>
              </a:rPr>
              <a:t>2</a:t>
            </a:r>
            <a:endParaRPr sz="8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232197" y="2240769"/>
            <a:ext cx="10380345" cy="3801110"/>
            <a:chOff x="7232197" y="2240769"/>
            <a:chExt cx="10380345" cy="38011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31047" y="2240769"/>
              <a:ext cx="5580981" cy="380093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232192" y="2808267"/>
              <a:ext cx="4772025" cy="2529840"/>
            </a:xfrm>
            <a:custGeom>
              <a:avLst/>
              <a:gdLst/>
              <a:ahLst/>
              <a:cxnLst/>
              <a:rect l="l" t="t" r="r" b="b"/>
              <a:pathLst>
                <a:path w="4772025" h="2529840">
                  <a:moveTo>
                    <a:pt x="4767440" y="259702"/>
                  </a:moveTo>
                  <a:lnTo>
                    <a:pt x="809447" y="259702"/>
                  </a:lnTo>
                  <a:lnTo>
                    <a:pt x="809447" y="0"/>
                  </a:lnTo>
                  <a:lnTo>
                    <a:pt x="0" y="629056"/>
                  </a:lnTo>
                  <a:lnTo>
                    <a:pt x="809447" y="1258112"/>
                  </a:lnTo>
                  <a:lnTo>
                    <a:pt x="809447" y="992670"/>
                  </a:lnTo>
                  <a:lnTo>
                    <a:pt x="4767440" y="992670"/>
                  </a:lnTo>
                  <a:lnTo>
                    <a:pt x="4767440" y="259702"/>
                  </a:lnTo>
                  <a:close/>
                </a:path>
                <a:path w="4772025" h="2529840">
                  <a:moveTo>
                    <a:pt x="4771758" y="1900605"/>
                  </a:moveTo>
                  <a:lnTo>
                    <a:pt x="3961180" y="1271536"/>
                  </a:lnTo>
                  <a:lnTo>
                    <a:pt x="3961180" y="1537157"/>
                  </a:lnTo>
                  <a:lnTo>
                    <a:pt x="3187" y="1537157"/>
                  </a:lnTo>
                  <a:lnTo>
                    <a:pt x="3187" y="2270112"/>
                  </a:lnTo>
                  <a:lnTo>
                    <a:pt x="3961180" y="2270112"/>
                  </a:lnTo>
                  <a:lnTo>
                    <a:pt x="3961180" y="2529662"/>
                  </a:lnTo>
                  <a:lnTo>
                    <a:pt x="4771758" y="1900605"/>
                  </a:lnTo>
                  <a:close/>
                </a:path>
              </a:pathLst>
            </a:custGeom>
            <a:solidFill>
              <a:srgbClr val="00882B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575540">
              <a:lnSpc>
                <a:spcPct val="100000"/>
              </a:lnSpc>
              <a:spcBef>
                <a:spcPts val="90"/>
              </a:spcBef>
            </a:pPr>
            <a:r>
              <a:rPr lang="en-US" b="1" u="none" spc="-5" dirty="0">
                <a:solidFill>
                  <a:schemeClr val="bg1"/>
                </a:solidFill>
              </a:rPr>
              <a:t>Understand the  architecture</a:t>
            </a:r>
            <a:endParaRPr lang="en-US" b="1" spc="55" dirty="0">
              <a:solidFill>
                <a:schemeClr val="bg1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235380" y="4079804"/>
            <a:ext cx="4768850" cy="1258570"/>
          </a:xfrm>
          <a:custGeom>
            <a:avLst/>
            <a:gdLst/>
            <a:ahLst/>
            <a:cxnLst/>
            <a:rect l="l" t="t" r="r" b="b"/>
            <a:pathLst>
              <a:path w="4768850" h="1258570">
                <a:moveTo>
                  <a:pt x="4768570" y="629069"/>
                </a:moveTo>
                <a:lnTo>
                  <a:pt x="3957993" y="0"/>
                </a:lnTo>
                <a:lnTo>
                  <a:pt x="3957993" y="265620"/>
                </a:lnTo>
                <a:lnTo>
                  <a:pt x="0" y="265620"/>
                </a:lnTo>
                <a:lnTo>
                  <a:pt x="0" y="998575"/>
                </a:lnTo>
                <a:lnTo>
                  <a:pt x="3957993" y="998575"/>
                </a:lnTo>
                <a:lnTo>
                  <a:pt x="3957993" y="1258125"/>
                </a:lnTo>
                <a:lnTo>
                  <a:pt x="4768570" y="629069"/>
                </a:lnTo>
                <a:close/>
              </a:path>
            </a:pathLst>
          </a:custGeom>
          <a:solidFill>
            <a:srgbClr val="00882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3403037" y="1273985"/>
            <a:ext cx="7752715" cy="4832350"/>
            <a:chOff x="3403037" y="1273985"/>
            <a:chExt cx="7752715" cy="4832350"/>
          </a:xfrm>
        </p:grpSpPr>
        <p:sp>
          <p:nvSpPr>
            <p:cNvPr id="12" name="object 12"/>
            <p:cNvSpPr/>
            <p:nvPr/>
          </p:nvSpPr>
          <p:spPr>
            <a:xfrm>
              <a:off x="5518156" y="5727574"/>
              <a:ext cx="5637530" cy="378460"/>
            </a:xfrm>
            <a:custGeom>
              <a:avLst/>
              <a:gdLst/>
              <a:ahLst/>
              <a:cxnLst/>
              <a:rect l="l" t="t" r="r" b="b"/>
              <a:pathLst>
                <a:path w="5637530" h="378460">
                  <a:moveTo>
                    <a:pt x="5637409" y="0"/>
                  </a:moveTo>
                  <a:lnTo>
                    <a:pt x="0" y="0"/>
                  </a:lnTo>
                  <a:lnTo>
                    <a:pt x="0" y="378192"/>
                  </a:lnTo>
                  <a:lnTo>
                    <a:pt x="5637409" y="0"/>
                  </a:lnTo>
                  <a:close/>
                </a:path>
              </a:pathLst>
            </a:custGeom>
            <a:solidFill>
              <a:srgbClr val="D6D6D6">
                <a:alpha val="6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211724" y="1273993"/>
              <a:ext cx="1015365" cy="4832350"/>
            </a:xfrm>
            <a:custGeom>
              <a:avLst/>
              <a:gdLst/>
              <a:ahLst/>
              <a:cxnLst/>
              <a:rect l="l" t="t" r="r" b="b"/>
              <a:pathLst>
                <a:path w="1015364" h="4832350">
                  <a:moveTo>
                    <a:pt x="1015149" y="1029601"/>
                  </a:moveTo>
                  <a:lnTo>
                    <a:pt x="484428" y="0"/>
                  </a:lnTo>
                  <a:lnTo>
                    <a:pt x="484428" y="977252"/>
                  </a:lnTo>
                  <a:lnTo>
                    <a:pt x="62928" y="977252"/>
                  </a:lnTo>
                  <a:lnTo>
                    <a:pt x="19812" y="994257"/>
                  </a:lnTo>
                  <a:lnTo>
                    <a:pt x="2768" y="1037323"/>
                  </a:lnTo>
                  <a:lnTo>
                    <a:pt x="0" y="4618177"/>
                  </a:lnTo>
                  <a:lnTo>
                    <a:pt x="4953" y="4643107"/>
                  </a:lnTo>
                  <a:lnTo>
                    <a:pt x="18440" y="4664087"/>
                  </a:lnTo>
                  <a:lnTo>
                    <a:pt x="38430" y="4678553"/>
                  </a:lnTo>
                  <a:lnTo>
                    <a:pt x="62928" y="4683950"/>
                  </a:lnTo>
                  <a:lnTo>
                    <a:pt x="494906" y="4683950"/>
                  </a:lnTo>
                  <a:lnTo>
                    <a:pt x="494906" y="4831778"/>
                  </a:lnTo>
                  <a:lnTo>
                    <a:pt x="941781" y="4683950"/>
                  </a:lnTo>
                  <a:lnTo>
                    <a:pt x="942162" y="4683950"/>
                  </a:lnTo>
                  <a:lnTo>
                    <a:pt x="967117" y="4678553"/>
                  </a:lnTo>
                  <a:lnTo>
                    <a:pt x="975423" y="4672825"/>
                  </a:lnTo>
                  <a:lnTo>
                    <a:pt x="1005090" y="4663008"/>
                  </a:lnTo>
                  <a:lnTo>
                    <a:pt x="988834" y="4663008"/>
                  </a:lnTo>
                  <a:lnTo>
                    <a:pt x="1002576" y="4643107"/>
                  </a:lnTo>
                  <a:lnTo>
                    <a:pt x="1007973" y="4618177"/>
                  </a:lnTo>
                  <a:lnTo>
                    <a:pt x="1007973" y="1037323"/>
                  </a:lnTo>
                  <a:lnTo>
                    <a:pt x="1006233" y="1029601"/>
                  </a:lnTo>
                  <a:lnTo>
                    <a:pt x="1015149" y="1029601"/>
                  </a:lnTo>
                  <a:close/>
                </a:path>
              </a:pathLst>
            </a:custGeom>
            <a:solidFill>
              <a:srgbClr val="23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03037" y="1287918"/>
              <a:ext cx="2314575" cy="4817110"/>
            </a:xfrm>
            <a:custGeom>
              <a:avLst/>
              <a:gdLst/>
              <a:ahLst/>
              <a:cxnLst/>
              <a:rect l="l" t="t" r="r" b="b"/>
              <a:pathLst>
                <a:path w="2314575" h="4817110">
                  <a:moveTo>
                    <a:pt x="0" y="0"/>
                  </a:moveTo>
                  <a:lnTo>
                    <a:pt x="2314065" y="0"/>
                  </a:lnTo>
                  <a:lnTo>
                    <a:pt x="2314065" y="4816607"/>
                  </a:lnTo>
                  <a:lnTo>
                    <a:pt x="0" y="48166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93536" y="2314065"/>
              <a:ext cx="1819275" cy="94615"/>
            </a:xfrm>
            <a:custGeom>
              <a:avLst/>
              <a:gdLst/>
              <a:ahLst/>
              <a:cxnLst/>
              <a:rect l="l" t="t" r="r" b="b"/>
              <a:pathLst>
                <a:path w="1819275" h="94614">
                  <a:moveTo>
                    <a:pt x="1774010" y="0"/>
                  </a:moveTo>
                  <a:lnTo>
                    <a:pt x="45203" y="0"/>
                  </a:lnTo>
                  <a:lnTo>
                    <a:pt x="27608" y="4275"/>
                  </a:lnTo>
                  <a:lnTo>
                    <a:pt x="13239" y="15554"/>
                  </a:lnTo>
                  <a:lnTo>
                    <a:pt x="3552" y="31514"/>
                  </a:lnTo>
                  <a:lnTo>
                    <a:pt x="0" y="49833"/>
                  </a:lnTo>
                  <a:lnTo>
                    <a:pt x="3552" y="67303"/>
                  </a:lnTo>
                  <a:lnTo>
                    <a:pt x="13239" y="81397"/>
                  </a:lnTo>
                  <a:lnTo>
                    <a:pt x="27608" y="90810"/>
                  </a:lnTo>
                  <a:lnTo>
                    <a:pt x="45203" y="94237"/>
                  </a:lnTo>
                  <a:lnTo>
                    <a:pt x="1774010" y="94237"/>
                  </a:lnTo>
                  <a:lnTo>
                    <a:pt x="1791606" y="90810"/>
                  </a:lnTo>
                  <a:lnTo>
                    <a:pt x="1805974" y="81397"/>
                  </a:lnTo>
                  <a:lnTo>
                    <a:pt x="1815662" y="67303"/>
                  </a:lnTo>
                  <a:lnTo>
                    <a:pt x="1819214" y="49833"/>
                  </a:lnTo>
                  <a:lnTo>
                    <a:pt x="1815662" y="31514"/>
                  </a:lnTo>
                  <a:lnTo>
                    <a:pt x="1805974" y="15554"/>
                  </a:lnTo>
                  <a:lnTo>
                    <a:pt x="1791606" y="4275"/>
                  </a:lnTo>
                  <a:lnTo>
                    <a:pt x="1774010" y="0"/>
                  </a:lnTo>
                  <a:close/>
                </a:path>
              </a:pathLst>
            </a:custGeom>
            <a:solidFill>
              <a:srgbClr val="23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748576" y="2335007"/>
              <a:ext cx="83820" cy="52705"/>
            </a:xfrm>
            <a:custGeom>
              <a:avLst/>
              <a:gdLst/>
              <a:ahLst/>
              <a:cxnLst/>
              <a:rect l="l" t="t" r="r" b="b"/>
              <a:pathLst>
                <a:path w="83820" h="52705">
                  <a:moveTo>
                    <a:pt x="0" y="0"/>
                  </a:moveTo>
                  <a:lnTo>
                    <a:pt x="83767" y="0"/>
                  </a:lnTo>
                  <a:lnTo>
                    <a:pt x="83767" y="52354"/>
                  </a:lnTo>
                  <a:lnTo>
                    <a:pt x="0" y="523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51935" y="7762709"/>
            <a:ext cx="2091871" cy="2090393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2390317" y="9939466"/>
            <a:ext cx="441769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30" dirty="0">
                <a:latin typeface="Arial"/>
                <a:cs typeface="Arial"/>
              </a:rPr>
              <a:t>Server</a:t>
            </a:r>
            <a:r>
              <a:rPr sz="4100" spc="-55" dirty="0">
                <a:latin typeface="Arial"/>
                <a:cs typeface="Arial"/>
              </a:rPr>
              <a:t> </a:t>
            </a:r>
            <a:r>
              <a:rPr sz="4100" spc="45" dirty="0">
                <a:latin typeface="Arial"/>
                <a:cs typeface="Arial"/>
              </a:rPr>
              <a:t>Instructions</a:t>
            </a:r>
            <a:endParaRPr sz="41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068108" y="6338746"/>
            <a:ext cx="1062355" cy="1189990"/>
          </a:xfrm>
          <a:custGeom>
            <a:avLst/>
            <a:gdLst/>
            <a:ahLst/>
            <a:cxnLst/>
            <a:rect l="l" t="t" r="r" b="b"/>
            <a:pathLst>
              <a:path w="1062354" h="1189990">
                <a:moveTo>
                  <a:pt x="853207" y="655805"/>
                </a:moveTo>
                <a:lnTo>
                  <a:pt x="204012" y="655805"/>
                </a:lnTo>
                <a:lnTo>
                  <a:pt x="204012" y="1189820"/>
                </a:lnTo>
                <a:lnTo>
                  <a:pt x="853207" y="1189820"/>
                </a:lnTo>
                <a:lnTo>
                  <a:pt x="853207" y="655805"/>
                </a:lnTo>
                <a:close/>
              </a:path>
              <a:path w="1062354" h="1189990">
                <a:moveTo>
                  <a:pt x="530915" y="0"/>
                </a:moveTo>
                <a:lnTo>
                  <a:pt x="0" y="655805"/>
                </a:lnTo>
                <a:lnTo>
                  <a:pt x="1061831" y="655805"/>
                </a:lnTo>
                <a:lnTo>
                  <a:pt x="530915" y="0"/>
                </a:lnTo>
                <a:close/>
              </a:path>
            </a:pathLst>
          </a:custGeom>
          <a:solidFill>
            <a:srgbClr val="000000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13773926" y="7762709"/>
            <a:ext cx="2089785" cy="2090420"/>
            <a:chOff x="13773926" y="7762709"/>
            <a:chExt cx="2089785" cy="2090420"/>
          </a:xfrm>
        </p:grpSpPr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73926" y="7762709"/>
              <a:ext cx="2089465" cy="209039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76277" y="8265058"/>
              <a:ext cx="1084511" cy="1085442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2700002" y="9939466"/>
            <a:ext cx="424243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0" dirty="0">
                <a:latin typeface="Arial"/>
                <a:cs typeface="Arial"/>
              </a:rPr>
              <a:t>User</a:t>
            </a:r>
            <a:r>
              <a:rPr sz="4100" spc="-30" dirty="0">
                <a:latin typeface="Arial"/>
                <a:cs typeface="Arial"/>
              </a:rPr>
              <a:t> </a:t>
            </a:r>
            <a:r>
              <a:rPr sz="4100" spc="15" dirty="0">
                <a:latin typeface="Arial"/>
                <a:cs typeface="Arial"/>
              </a:rPr>
              <a:t>Interface</a:t>
            </a:r>
            <a:r>
              <a:rPr sz="4100" spc="-25" dirty="0">
                <a:latin typeface="Arial"/>
                <a:cs typeface="Arial"/>
              </a:rPr>
              <a:t> </a:t>
            </a:r>
            <a:r>
              <a:rPr sz="4100" spc="-165" dirty="0">
                <a:latin typeface="Arial"/>
                <a:cs typeface="Arial"/>
              </a:rPr>
              <a:t>(UI)</a:t>
            </a:r>
            <a:endParaRPr sz="41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4290098" y="6338746"/>
            <a:ext cx="1062355" cy="1189990"/>
          </a:xfrm>
          <a:custGeom>
            <a:avLst/>
            <a:gdLst/>
            <a:ahLst/>
            <a:cxnLst/>
            <a:rect l="l" t="t" r="r" b="b"/>
            <a:pathLst>
              <a:path w="1062355" h="1189990">
                <a:moveTo>
                  <a:pt x="861272" y="655805"/>
                </a:moveTo>
                <a:lnTo>
                  <a:pt x="201606" y="655805"/>
                </a:lnTo>
                <a:lnTo>
                  <a:pt x="201606" y="1189820"/>
                </a:lnTo>
                <a:lnTo>
                  <a:pt x="861272" y="1189820"/>
                </a:lnTo>
                <a:lnTo>
                  <a:pt x="861272" y="655805"/>
                </a:lnTo>
                <a:close/>
              </a:path>
              <a:path w="1062355" h="1189990">
                <a:moveTo>
                  <a:pt x="530915" y="0"/>
                </a:moveTo>
                <a:lnTo>
                  <a:pt x="0" y="655805"/>
                </a:lnTo>
                <a:lnTo>
                  <a:pt x="1061831" y="655805"/>
                </a:lnTo>
                <a:lnTo>
                  <a:pt x="530915" y="0"/>
                </a:lnTo>
                <a:close/>
              </a:path>
            </a:pathLst>
          </a:custGeom>
          <a:solidFill>
            <a:srgbClr val="000000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  <p:sp>
        <p:nvSpPr>
          <p:cNvPr id="26" name="object 10">
            <a:extLst>
              <a:ext uri="{FF2B5EF4-FFF2-40B4-BE49-F238E27FC236}">
                <a16:creationId xmlns:a16="http://schemas.microsoft.com/office/drawing/2014/main" id="{F3E8912A-EBC9-41D3-B404-BDD2A569E87C}"/>
              </a:ext>
            </a:extLst>
          </p:cNvPr>
          <p:cNvSpPr txBox="1"/>
          <p:nvPr/>
        </p:nvSpPr>
        <p:spPr>
          <a:xfrm>
            <a:off x="5861050" y="920350"/>
            <a:ext cx="1387411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-70" dirty="0">
                <a:latin typeface="Arial"/>
                <a:cs typeface="Arial"/>
              </a:rPr>
              <a:t>Every</a:t>
            </a:r>
            <a:r>
              <a:rPr sz="4400" spc="-5" dirty="0">
                <a:latin typeface="Arial"/>
                <a:cs typeface="Arial"/>
              </a:rPr>
              <a:t> </a:t>
            </a:r>
            <a:r>
              <a:rPr sz="4400" spc="-20" dirty="0">
                <a:latin typeface="Arial"/>
                <a:cs typeface="Arial"/>
              </a:rPr>
              <a:t>Shiny</a:t>
            </a:r>
            <a:r>
              <a:rPr sz="4400" dirty="0">
                <a:latin typeface="Arial"/>
                <a:cs typeface="Arial"/>
              </a:rPr>
              <a:t> </a:t>
            </a:r>
            <a:r>
              <a:rPr sz="4400" spc="75" dirty="0">
                <a:latin typeface="Arial"/>
                <a:cs typeface="Arial"/>
              </a:rPr>
              <a:t>app</a:t>
            </a:r>
            <a:r>
              <a:rPr sz="4400" dirty="0">
                <a:latin typeface="Arial"/>
                <a:cs typeface="Arial"/>
              </a:rPr>
              <a:t> </a:t>
            </a:r>
            <a:r>
              <a:rPr sz="4400" spc="-5" dirty="0">
                <a:latin typeface="Arial"/>
                <a:cs typeface="Arial"/>
              </a:rPr>
              <a:t>is</a:t>
            </a:r>
            <a:r>
              <a:rPr sz="4400" dirty="0">
                <a:latin typeface="Arial"/>
                <a:cs typeface="Arial"/>
              </a:rPr>
              <a:t> </a:t>
            </a:r>
            <a:r>
              <a:rPr sz="4400" spc="10" dirty="0">
                <a:latin typeface="Arial"/>
                <a:cs typeface="Arial"/>
              </a:rPr>
              <a:t>maintai</a:t>
            </a:r>
            <a:r>
              <a:rPr lang="en-US" sz="4400" spc="10" dirty="0">
                <a:latin typeface="Arial"/>
                <a:cs typeface="Arial"/>
              </a:rPr>
              <a:t>n</a:t>
            </a:r>
            <a:r>
              <a:rPr sz="4400" spc="10" dirty="0">
                <a:latin typeface="Arial"/>
                <a:cs typeface="Arial"/>
              </a:rPr>
              <a:t>ed</a:t>
            </a:r>
            <a:r>
              <a:rPr sz="4400" dirty="0">
                <a:latin typeface="Arial"/>
                <a:cs typeface="Arial"/>
              </a:rPr>
              <a:t> </a:t>
            </a:r>
            <a:r>
              <a:rPr sz="4400" spc="75" dirty="0">
                <a:latin typeface="Arial"/>
                <a:cs typeface="Arial"/>
              </a:rPr>
              <a:t>by</a:t>
            </a:r>
            <a:r>
              <a:rPr sz="4400" dirty="0">
                <a:latin typeface="Arial"/>
                <a:cs typeface="Arial"/>
              </a:rPr>
              <a:t> </a:t>
            </a:r>
            <a:r>
              <a:rPr sz="4400" spc="-90" dirty="0">
                <a:latin typeface="Arial"/>
                <a:cs typeface="Arial"/>
              </a:rPr>
              <a:t>a</a:t>
            </a:r>
            <a:r>
              <a:rPr sz="4400" dirty="0">
                <a:latin typeface="Arial"/>
                <a:cs typeface="Arial"/>
              </a:rPr>
              <a:t> </a:t>
            </a:r>
            <a:r>
              <a:rPr sz="4400" spc="65" dirty="0">
                <a:latin typeface="Arial"/>
                <a:cs typeface="Arial"/>
              </a:rPr>
              <a:t>computer</a:t>
            </a:r>
            <a:r>
              <a:rPr sz="4400" dirty="0">
                <a:latin typeface="Arial"/>
                <a:cs typeface="Arial"/>
              </a:rPr>
              <a:t> </a:t>
            </a:r>
            <a:r>
              <a:rPr sz="4400" spc="5" dirty="0">
                <a:latin typeface="Arial"/>
                <a:cs typeface="Arial"/>
              </a:rPr>
              <a:t>running</a:t>
            </a:r>
            <a:r>
              <a:rPr sz="4400" dirty="0">
                <a:latin typeface="Arial"/>
                <a:cs typeface="Arial"/>
              </a:rPr>
              <a:t> </a:t>
            </a:r>
            <a:r>
              <a:rPr sz="4400" spc="-170" dirty="0">
                <a:latin typeface="Arial"/>
                <a:cs typeface="Arial"/>
              </a:rPr>
              <a:t>R</a:t>
            </a:r>
            <a:endParaRPr sz="4400" dirty="0">
              <a:latin typeface="Arial"/>
              <a:cs typeface="Arial"/>
            </a:endParaRPr>
          </a:p>
        </p:txBody>
      </p:sp>
      <p:grpSp>
        <p:nvGrpSpPr>
          <p:cNvPr id="27" name="object 11">
            <a:extLst>
              <a:ext uri="{FF2B5EF4-FFF2-40B4-BE49-F238E27FC236}">
                <a16:creationId xmlns:a16="http://schemas.microsoft.com/office/drawing/2014/main" id="{6C424A27-3495-4FA2-A814-6F25927EC441}"/>
              </a:ext>
            </a:extLst>
          </p:cNvPr>
          <p:cNvGrpSpPr/>
          <p:nvPr/>
        </p:nvGrpSpPr>
        <p:grpSpPr>
          <a:xfrm>
            <a:off x="3403142" y="1310780"/>
            <a:ext cx="8601075" cy="4837430"/>
            <a:chOff x="3403037" y="4366924"/>
            <a:chExt cx="8601075" cy="4837430"/>
          </a:xfrm>
        </p:grpSpPr>
        <p:sp>
          <p:nvSpPr>
            <p:cNvPr id="28" name="object 12">
              <a:extLst>
                <a:ext uri="{FF2B5EF4-FFF2-40B4-BE49-F238E27FC236}">
                  <a16:creationId xmlns:a16="http://schemas.microsoft.com/office/drawing/2014/main" id="{957A4119-8B6D-445C-A3DF-87830901B3DD}"/>
                </a:ext>
              </a:extLst>
            </p:cNvPr>
            <p:cNvSpPr/>
            <p:nvPr/>
          </p:nvSpPr>
          <p:spPr>
            <a:xfrm>
              <a:off x="7235380" y="7172750"/>
              <a:ext cx="4768850" cy="1258570"/>
            </a:xfrm>
            <a:custGeom>
              <a:avLst/>
              <a:gdLst/>
              <a:ahLst/>
              <a:cxnLst/>
              <a:rect l="l" t="t" r="r" b="b"/>
              <a:pathLst>
                <a:path w="4768850" h="1258570">
                  <a:moveTo>
                    <a:pt x="4768570" y="629056"/>
                  </a:moveTo>
                  <a:lnTo>
                    <a:pt x="3957993" y="0"/>
                  </a:lnTo>
                  <a:lnTo>
                    <a:pt x="3957993" y="261581"/>
                  </a:lnTo>
                  <a:lnTo>
                    <a:pt x="0" y="261581"/>
                  </a:lnTo>
                  <a:lnTo>
                    <a:pt x="0" y="994549"/>
                  </a:lnTo>
                  <a:lnTo>
                    <a:pt x="3957993" y="994549"/>
                  </a:lnTo>
                  <a:lnTo>
                    <a:pt x="3957993" y="1258125"/>
                  </a:lnTo>
                  <a:lnTo>
                    <a:pt x="4768570" y="629056"/>
                  </a:lnTo>
                  <a:close/>
                </a:path>
              </a:pathLst>
            </a:custGeom>
            <a:solidFill>
              <a:srgbClr val="00882B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13">
              <a:extLst>
                <a:ext uri="{FF2B5EF4-FFF2-40B4-BE49-F238E27FC236}">
                  <a16:creationId xmlns:a16="http://schemas.microsoft.com/office/drawing/2014/main" id="{2F0B6189-9E2E-4120-ABFF-05BA57C8CDA0}"/>
                </a:ext>
              </a:extLst>
            </p:cNvPr>
            <p:cNvSpPr/>
            <p:nvPr/>
          </p:nvSpPr>
          <p:spPr>
            <a:xfrm>
              <a:off x="5518156" y="8826956"/>
              <a:ext cx="5637530" cy="372110"/>
            </a:xfrm>
            <a:custGeom>
              <a:avLst/>
              <a:gdLst/>
              <a:ahLst/>
              <a:cxnLst/>
              <a:rect l="l" t="t" r="r" b="b"/>
              <a:pathLst>
                <a:path w="5637530" h="372109">
                  <a:moveTo>
                    <a:pt x="5637409" y="0"/>
                  </a:moveTo>
                  <a:lnTo>
                    <a:pt x="0" y="0"/>
                  </a:lnTo>
                  <a:lnTo>
                    <a:pt x="0" y="371748"/>
                  </a:lnTo>
                  <a:lnTo>
                    <a:pt x="5637409" y="0"/>
                  </a:lnTo>
                  <a:close/>
                </a:path>
              </a:pathLst>
            </a:custGeom>
            <a:solidFill>
              <a:srgbClr val="D6D6D6">
                <a:alpha val="6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14">
              <a:extLst>
                <a:ext uri="{FF2B5EF4-FFF2-40B4-BE49-F238E27FC236}">
                  <a16:creationId xmlns:a16="http://schemas.microsoft.com/office/drawing/2014/main" id="{0802A947-6032-4004-8445-8EB00CEC207B}"/>
                </a:ext>
              </a:extLst>
            </p:cNvPr>
            <p:cNvSpPr/>
            <p:nvPr/>
          </p:nvSpPr>
          <p:spPr>
            <a:xfrm>
              <a:off x="5211724" y="4366926"/>
              <a:ext cx="1015365" cy="4832350"/>
            </a:xfrm>
            <a:custGeom>
              <a:avLst/>
              <a:gdLst/>
              <a:ahLst/>
              <a:cxnLst/>
              <a:rect l="l" t="t" r="r" b="b"/>
              <a:pathLst>
                <a:path w="1015364" h="4832350">
                  <a:moveTo>
                    <a:pt x="1015149" y="1036053"/>
                  </a:moveTo>
                  <a:lnTo>
                    <a:pt x="484428" y="0"/>
                  </a:lnTo>
                  <a:lnTo>
                    <a:pt x="484428" y="973226"/>
                  </a:lnTo>
                  <a:lnTo>
                    <a:pt x="62928" y="973226"/>
                  </a:lnTo>
                  <a:lnTo>
                    <a:pt x="19812" y="992238"/>
                  </a:lnTo>
                  <a:lnTo>
                    <a:pt x="2768" y="1037323"/>
                  </a:lnTo>
                  <a:lnTo>
                    <a:pt x="0" y="4618177"/>
                  </a:lnTo>
                  <a:lnTo>
                    <a:pt x="4953" y="4642485"/>
                  </a:lnTo>
                  <a:lnTo>
                    <a:pt x="18440" y="4662081"/>
                  </a:lnTo>
                  <a:lnTo>
                    <a:pt x="38430" y="4675162"/>
                  </a:lnTo>
                  <a:lnTo>
                    <a:pt x="62928" y="4679924"/>
                  </a:lnTo>
                  <a:lnTo>
                    <a:pt x="494906" y="4679924"/>
                  </a:lnTo>
                  <a:lnTo>
                    <a:pt x="494906" y="4831778"/>
                  </a:lnTo>
                  <a:lnTo>
                    <a:pt x="944664" y="4679454"/>
                  </a:lnTo>
                  <a:lnTo>
                    <a:pt x="967117" y="4675162"/>
                  </a:lnTo>
                  <a:lnTo>
                    <a:pt x="978763" y="4667897"/>
                  </a:lnTo>
                  <a:lnTo>
                    <a:pt x="1005090" y="4658982"/>
                  </a:lnTo>
                  <a:lnTo>
                    <a:pt x="990384" y="4658982"/>
                  </a:lnTo>
                  <a:lnTo>
                    <a:pt x="1002576" y="4642485"/>
                  </a:lnTo>
                  <a:lnTo>
                    <a:pt x="1007973" y="4618177"/>
                  </a:lnTo>
                  <a:lnTo>
                    <a:pt x="1007973" y="1037323"/>
                  </a:lnTo>
                  <a:lnTo>
                    <a:pt x="1007694" y="1036053"/>
                  </a:lnTo>
                  <a:lnTo>
                    <a:pt x="1015149" y="1036053"/>
                  </a:lnTo>
                  <a:close/>
                </a:path>
              </a:pathLst>
            </a:custGeom>
            <a:solidFill>
              <a:srgbClr val="23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15">
              <a:extLst>
                <a:ext uri="{FF2B5EF4-FFF2-40B4-BE49-F238E27FC236}">
                  <a16:creationId xmlns:a16="http://schemas.microsoft.com/office/drawing/2014/main" id="{F7D71964-A24E-427B-9D26-A3D0358AB4CD}"/>
                </a:ext>
              </a:extLst>
            </p:cNvPr>
            <p:cNvSpPr/>
            <p:nvPr/>
          </p:nvSpPr>
          <p:spPr>
            <a:xfrm>
              <a:off x="3403037" y="4376829"/>
              <a:ext cx="2314575" cy="4827270"/>
            </a:xfrm>
            <a:custGeom>
              <a:avLst/>
              <a:gdLst/>
              <a:ahLst/>
              <a:cxnLst/>
              <a:rect l="l" t="t" r="r" b="b"/>
              <a:pathLst>
                <a:path w="2314575" h="4827270">
                  <a:moveTo>
                    <a:pt x="0" y="0"/>
                  </a:moveTo>
                  <a:lnTo>
                    <a:pt x="2314065" y="0"/>
                  </a:lnTo>
                  <a:lnTo>
                    <a:pt x="2314065" y="4827078"/>
                  </a:lnTo>
                  <a:lnTo>
                    <a:pt x="0" y="48270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16">
              <a:extLst>
                <a:ext uri="{FF2B5EF4-FFF2-40B4-BE49-F238E27FC236}">
                  <a16:creationId xmlns:a16="http://schemas.microsoft.com/office/drawing/2014/main" id="{00BD226E-F18C-4D60-B43D-A99CE25735FD}"/>
                </a:ext>
              </a:extLst>
            </p:cNvPr>
            <p:cNvSpPr/>
            <p:nvPr/>
          </p:nvSpPr>
          <p:spPr>
            <a:xfrm>
              <a:off x="3593536" y="5413447"/>
              <a:ext cx="1819275" cy="83820"/>
            </a:xfrm>
            <a:custGeom>
              <a:avLst/>
              <a:gdLst/>
              <a:ahLst/>
              <a:cxnLst/>
              <a:rect l="l" t="t" r="r" b="b"/>
              <a:pathLst>
                <a:path w="1819275" h="83820">
                  <a:moveTo>
                    <a:pt x="1774010" y="0"/>
                  </a:moveTo>
                  <a:lnTo>
                    <a:pt x="45202" y="0"/>
                  </a:lnTo>
                  <a:lnTo>
                    <a:pt x="27607" y="3268"/>
                  </a:lnTo>
                  <a:lnTo>
                    <a:pt x="13239" y="12332"/>
                  </a:lnTo>
                  <a:lnTo>
                    <a:pt x="3552" y="26077"/>
                  </a:lnTo>
                  <a:lnTo>
                    <a:pt x="0" y="43389"/>
                  </a:lnTo>
                  <a:lnTo>
                    <a:pt x="3552" y="60230"/>
                  </a:lnTo>
                  <a:lnTo>
                    <a:pt x="13239" y="72940"/>
                  </a:lnTo>
                  <a:lnTo>
                    <a:pt x="27607" y="80968"/>
                  </a:lnTo>
                  <a:lnTo>
                    <a:pt x="45202" y="83767"/>
                  </a:lnTo>
                  <a:lnTo>
                    <a:pt x="1774010" y="83767"/>
                  </a:lnTo>
                  <a:lnTo>
                    <a:pt x="1791606" y="80968"/>
                  </a:lnTo>
                  <a:lnTo>
                    <a:pt x="1805974" y="72940"/>
                  </a:lnTo>
                  <a:lnTo>
                    <a:pt x="1815662" y="60230"/>
                  </a:lnTo>
                  <a:lnTo>
                    <a:pt x="1819214" y="43389"/>
                  </a:lnTo>
                  <a:lnTo>
                    <a:pt x="1815662" y="26077"/>
                  </a:lnTo>
                  <a:lnTo>
                    <a:pt x="1805974" y="12332"/>
                  </a:lnTo>
                  <a:lnTo>
                    <a:pt x="1791606" y="3268"/>
                  </a:lnTo>
                  <a:lnTo>
                    <a:pt x="1774010" y="0"/>
                  </a:lnTo>
                  <a:close/>
                </a:path>
              </a:pathLst>
            </a:custGeom>
            <a:solidFill>
              <a:srgbClr val="23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17">
              <a:extLst>
                <a:ext uri="{FF2B5EF4-FFF2-40B4-BE49-F238E27FC236}">
                  <a16:creationId xmlns:a16="http://schemas.microsoft.com/office/drawing/2014/main" id="{2E838BCB-092C-479C-866B-BE050539E85E}"/>
                </a:ext>
              </a:extLst>
            </p:cNvPr>
            <p:cNvSpPr/>
            <p:nvPr/>
          </p:nvSpPr>
          <p:spPr>
            <a:xfrm>
              <a:off x="3748576" y="5413447"/>
              <a:ext cx="83820" cy="62865"/>
            </a:xfrm>
            <a:custGeom>
              <a:avLst/>
              <a:gdLst/>
              <a:ahLst/>
              <a:cxnLst/>
              <a:rect l="l" t="t" r="r" b="b"/>
              <a:pathLst>
                <a:path w="83820" h="62864">
                  <a:moveTo>
                    <a:pt x="0" y="0"/>
                  </a:moveTo>
                  <a:lnTo>
                    <a:pt x="83767" y="0"/>
                  </a:lnTo>
                  <a:lnTo>
                    <a:pt x="83767" y="62825"/>
                  </a:lnTo>
                  <a:lnTo>
                    <a:pt x="0" y="628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18">
              <a:extLst>
                <a:ext uri="{FF2B5EF4-FFF2-40B4-BE49-F238E27FC236}">
                  <a16:creationId xmlns:a16="http://schemas.microsoft.com/office/drawing/2014/main" id="{AE737B0C-9282-4557-B573-CAC401A831B0}"/>
                </a:ext>
              </a:extLst>
            </p:cNvPr>
            <p:cNvSpPr/>
            <p:nvPr/>
          </p:nvSpPr>
          <p:spPr>
            <a:xfrm>
              <a:off x="8127040" y="5898554"/>
              <a:ext cx="2954655" cy="2106930"/>
            </a:xfrm>
            <a:custGeom>
              <a:avLst/>
              <a:gdLst/>
              <a:ahLst/>
              <a:cxnLst/>
              <a:rect l="l" t="t" r="r" b="b"/>
              <a:pathLst>
                <a:path w="2954654" h="2106929">
                  <a:moveTo>
                    <a:pt x="1240770" y="0"/>
                  </a:moveTo>
                  <a:lnTo>
                    <a:pt x="1194407" y="196"/>
                  </a:lnTo>
                  <a:lnTo>
                    <a:pt x="1147791" y="3248"/>
                  </a:lnTo>
                  <a:lnTo>
                    <a:pt x="1101034" y="9211"/>
                  </a:lnTo>
                  <a:lnTo>
                    <a:pt x="1054250" y="18144"/>
                  </a:lnTo>
                  <a:lnTo>
                    <a:pt x="1007549" y="30103"/>
                  </a:lnTo>
                  <a:lnTo>
                    <a:pt x="961681" y="44945"/>
                  </a:lnTo>
                  <a:lnTo>
                    <a:pt x="917347" y="62419"/>
                  </a:lnTo>
                  <a:lnTo>
                    <a:pt x="874617" y="82416"/>
                  </a:lnTo>
                  <a:lnTo>
                    <a:pt x="833559" y="104826"/>
                  </a:lnTo>
                  <a:lnTo>
                    <a:pt x="794240" y="129541"/>
                  </a:lnTo>
                  <a:lnTo>
                    <a:pt x="756731" y="156451"/>
                  </a:lnTo>
                  <a:lnTo>
                    <a:pt x="721098" y="185447"/>
                  </a:lnTo>
                  <a:lnTo>
                    <a:pt x="687410" y="216419"/>
                  </a:lnTo>
                  <a:lnTo>
                    <a:pt x="655735" y="249259"/>
                  </a:lnTo>
                  <a:lnTo>
                    <a:pt x="626143" y="283856"/>
                  </a:lnTo>
                  <a:lnTo>
                    <a:pt x="598700" y="320103"/>
                  </a:lnTo>
                  <a:lnTo>
                    <a:pt x="573476" y="357889"/>
                  </a:lnTo>
                  <a:lnTo>
                    <a:pt x="550539" y="397105"/>
                  </a:lnTo>
                  <a:lnTo>
                    <a:pt x="529957" y="437642"/>
                  </a:lnTo>
                  <a:lnTo>
                    <a:pt x="511798" y="479391"/>
                  </a:lnTo>
                  <a:lnTo>
                    <a:pt x="496131" y="522243"/>
                  </a:lnTo>
                  <a:lnTo>
                    <a:pt x="483024" y="566088"/>
                  </a:lnTo>
                  <a:lnTo>
                    <a:pt x="472546" y="610816"/>
                  </a:lnTo>
                  <a:lnTo>
                    <a:pt x="464764" y="656320"/>
                  </a:lnTo>
                  <a:lnTo>
                    <a:pt x="459748" y="702489"/>
                  </a:lnTo>
                  <a:lnTo>
                    <a:pt x="457564" y="749214"/>
                  </a:lnTo>
                  <a:lnTo>
                    <a:pt x="458283" y="796386"/>
                  </a:lnTo>
                  <a:lnTo>
                    <a:pt x="461972" y="843896"/>
                  </a:lnTo>
                  <a:lnTo>
                    <a:pt x="468700" y="891635"/>
                  </a:lnTo>
                  <a:lnTo>
                    <a:pt x="420313" y="905179"/>
                  </a:lnTo>
                  <a:lnTo>
                    <a:pt x="373772" y="922423"/>
                  </a:lnTo>
                  <a:lnTo>
                    <a:pt x="329227" y="943186"/>
                  </a:lnTo>
                  <a:lnTo>
                    <a:pt x="286829" y="967287"/>
                  </a:lnTo>
                  <a:lnTo>
                    <a:pt x="246731" y="994544"/>
                  </a:lnTo>
                  <a:lnTo>
                    <a:pt x="209085" y="1024776"/>
                  </a:lnTo>
                  <a:lnTo>
                    <a:pt x="174041" y="1057802"/>
                  </a:lnTo>
                  <a:lnTo>
                    <a:pt x="141752" y="1093441"/>
                  </a:lnTo>
                  <a:lnTo>
                    <a:pt x="112368" y="1131511"/>
                  </a:lnTo>
                  <a:lnTo>
                    <a:pt x="86042" y="1171832"/>
                  </a:lnTo>
                  <a:lnTo>
                    <a:pt x="62926" y="1214221"/>
                  </a:lnTo>
                  <a:lnTo>
                    <a:pt x="43170" y="1258499"/>
                  </a:lnTo>
                  <a:lnTo>
                    <a:pt x="26927" y="1304483"/>
                  </a:lnTo>
                  <a:lnTo>
                    <a:pt x="14348" y="1351992"/>
                  </a:lnTo>
                  <a:lnTo>
                    <a:pt x="5585" y="1400846"/>
                  </a:lnTo>
                  <a:lnTo>
                    <a:pt x="789" y="1450863"/>
                  </a:lnTo>
                  <a:lnTo>
                    <a:pt x="0" y="1499230"/>
                  </a:lnTo>
                  <a:lnTo>
                    <a:pt x="2867" y="1546882"/>
                  </a:lnTo>
                  <a:lnTo>
                    <a:pt x="9269" y="1593666"/>
                  </a:lnTo>
                  <a:lnTo>
                    <a:pt x="19083" y="1639426"/>
                  </a:lnTo>
                  <a:lnTo>
                    <a:pt x="32183" y="1684009"/>
                  </a:lnTo>
                  <a:lnTo>
                    <a:pt x="48448" y="1727259"/>
                  </a:lnTo>
                  <a:lnTo>
                    <a:pt x="67754" y="1769023"/>
                  </a:lnTo>
                  <a:lnTo>
                    <a:pt x="89978" y="1809147"/>
                  </a:lnTo>
                  <a:lnTo>
                    <a:pt x="114997" y="1847474"/>
                  </a:lnTo>
                  <a:lnTo>
                    <a:pt x="142686" y="1883853"/>
                  </a:lnTo>
                  <a:lnTo>
                    <a:pt x="172923" y="1918127"/>
                  </a:lnTo>
                  <a:lnTo>
                    <a:pt x="205585" y="1950142"/>
                  </a:lnTo>
                  <a:lnTo>
                    <a:pt x="240548" y="1979745"/>
                  </a:lnTo>
                  <a:lnTo>
                    <a:pt x="277689" y="2006781"/>
                  </a:lnTo>
                  <a:lnTo>
                    <a:pt x="316885" y="2031095"/>
                  </a:lnTo>
                  <a:lnTo>
                    <a:pt x="358012" y="2052533"/>
                  </a:lnTo>
                  <a:lnTo>
                    <a:pt x="400948" y="2070940"/>
                  </a:lnTo>
                  <a:lnTo>
                    <a:pt x="445568" y="2086163"/>
                  </a:lnTo>
                  <a:lnTo>
                    <a:pt x="491749" y="2098047"/>
                  </a:lnTo>
                  <a:lnTo>
                    <a:pt x="539369" y="2106437"/>
                  </a:lnTo>
                  <a:lnTo>
                    <a:pt x="2505871" y="2106437"/>
                  </a:lnTo>
                  <a:lnTo>
                    <a:pt x="2553486" y="2094419"/>
                  </a:lnTo>
                  <a:lnTo>
                    <a:pt x="2599203" y="2078637"/>
                  </a:lnTo>
                  <a:lnTo>
                    <a:pt x="2642867" y="2059284"/>
                  </a:lnTo>
                  <a:lnTo>
                    <a:pt x="2684326" y="2036552"/>
                  </a:lnTo>
                  <a:lnTo>
                    <a:pt x="2723428" y="2010636"/>
                  </a:lnTo>
                  <a:lnTo>
                    <a:pt x="2760018" y="1981728"/>
                  </a:lnTo>
                  <a:lnTo>
                    <a:pt x="2793946" y="1950021"/>
                  </a:lnTo>
                  <a:lnTo>
                    <a:pt x="2825056" y="1915709"/>
                  </a:lnTo>
                  <a:lnTo>
                    <a:pt x="2853197" y="1878984"/>
                  </a:lnTo>
                  <a:lnTo>
                    <a:pt x="2878216" y="1840040"/>
                  </a:lnTo>
                  <a:lnTo>
                    <a:pt x="2899960" y="1799070"/>
                  </a:lnTo>
                  <a:lnTo>
                    <a:pt x="2918276" y="1756267"/>
                  </a:lnTo>
                  <a:lnTo>
                    <a:pt x="2933011" y="1711825"/>
                  </a:lnTo>
                  <a:lnTo>
                    <a:pt x="2944012" y="1665935"/>
                  </a:lnTo>
                  <a:lnTo>
                    <a:pt x="2951126" y="1618792"/>
                  </a:lnTo>
                  <a:lnTo>
                    <a:pt x="2954200" y="1570589"/>
                  </a:lnTo>
                  <a:lnTo>
                    <a:pt x="2953083" y="1521518"/>
                  </a:lnTo>
                  <a:lnTo>
                    <a:pt x="2947962" y="1474417"/>
                  </a:lnTo>
                  <a:lnTo>
                    <a:pt x="2939002" y="1428522"/>
                  </a:lnTo>
                  <a:lnTo>
                    <a:pt x="2926357" y="1384010"/>
                  </a:lnTo>
                  <a:lnTo>
                    <a:pt x="2910187" y="1341057"/>
                  </a:lnTo>
                  <a:lnTo>
                    <a:pt x="2890648" y="1299840"/>
                  </a:lnTo>
                  <a:lnTo>
                    <a:pt x="2867898" y="1260535"/>
                  </a:lnTo>
                  <a:lnTo>
                    <a:pt x="2842094" y="1223319"/>
                  </a:lnTo>
                  <a:lnTo>
                    <a:pt x="2813393" y="1188369"/>
                  </a:lnTo>
                  <a:lnTo>
                    <a:pt x="2781954" y="1155860"/>
                  </a:lnTo>
                  <a:lnTo>
                    <a:pt x="2747932" y="1125970"/>
                  </a:lnTo>
                  <a:lnTo>
                    <a:pt x="2711487" y="1098874"/>
                  </a:lnTo>
                  <a:lnTo>
                    <a:pt x="2672775" y="1074750"/>
                  </a:lnTo>
                  <a:lnTo>
                    <a:pt x="2631953" y="1053775"/>
                  </a:lnTo>
                  <a:lnTo>
                    <a:pt x="2589179" y="1036123"/>
                  </a:lnTo>
                  <a:lnTo>
                    <a:pt x="2544611" y="1021973"/>
                  </a:lnTo>
                  <a:lnTo>
                    <a:pt x="2498405" y="1011500"/>
                  </a:lnTo>
                  <a:lnTo>
                    <a:pt x="2516516" y="968770"/>
                  </a:lnTo>
                  <a:lnTo>
                    <a:pt x="2529293" y="925442"/>
                  </a:lnTo>
                  <a:lnTo>
                    <a:pt x="2536919" y="881867"/>
                  </a:lnTo>
                  <a:lnTo>
                    <a:pt x="2539577" y="838399"/>
                  </a:lnTo>
                  <a:lnTo>
                    <a:pt x="2537449" y="795392"/>
                  </a:lnTo>
                  <a:lnTo>
                    <a:pt x="2530718" y="753198"/>
                  </a:lnTo>
                  <a:lnTo>
                    <a:pt x="2519566" y="712169"/>
                  </a:lnTo>
                  <a:lnTo>
                    <a:pt x="2504175" y="672660"/>
                  </a:lnTo>
                  <a:lnTo>
                    <a:pt x="2484728" y="635023"/>
                  </a:lnTo>
                  <a:lnTo>
                    <a:pt x="2461407" y="599612"/>
                  </a:lnTo>
                  <a:lnTo>
                    <a:pt x="2434394" y="566778"/>
                  </a:lnTo>
                  <a:lnTo>
                    <a:pt x="2403873" y="536876"/>
                  </a:lnTo>
                  <a:lnTo>
                    <a:pt x="2370025" y="510258"/>
                  </a:lnTo>
                  <a:lnTo>
                    <a:pt x="2364975" y="507121"/>
                  </a:lnTo>
                  <a:lnTo>
                    <a:pt x="1941821" y="507121"/>
                  </a:lnTo>
                  <a:lnTo>
                    <a:pt x="1924121" y="462280"/>
                  </a:lnTo>
                  <a:lnTo>
                    <a:pt x="1903920" y="419147"/>
                  </a:lnTo>
                  <a:lnTo>
                    <a:pt x="1881331" y="377777"/>
                  </a:lnTo>
                  <a:lnTo>
                    <a:pt x="1856465" y="338228"/>
                  </a:lnTo>
                  <a:lnTo>
                    <a:pt x="1829436" y="300559"/>
                  </a:lnTo>
                  <a:lnTo>
                    <a:pt x="1800355" y="264825"/>
                  </a:lnTo>
                  <a:lnTo>
                    <a:pt x="1769335" y="231086"/>
                  </a:lnTo>
                  <a:lnTo>
                    <a:pt x="1736488" y="199397"/>
                  </a:lnTo>
                  <a:lnTo>
                    <a:pt x="1701927" y="169816"/>
                  </a:lnTo>
                  <a:lnTo>
                    <a:pt x="1665765" y="142402"/>
                  </a:lnTo>
                  <a:lnTo>
                    <a:pt x="1628113" y="117210"/>
                  </a:lnTo>
                  <a:lnTo>
                    <a:pt x="1589084" y="94299"/>
                  </a:lnTo>
                  <a:lnTo>
                    <a:pt x="1548790" y="73726"/>
                  </a:lnTo>
                  <a:lnTo>
                    <a:pt x="1507345" y="55549"/>
                  </a:lnTo>
                  <a:lnTo>
                    <a:pt x="1464859" y="39824"/>
                  </a:lnTo>
                  <a:lnTo>
                    <a:pt x="1421447" y="26609"/>
                  </a:lnTo>
                  <a:lnTo>
                    <a:pt x="1377219" y="15962"/>
                  </a:lnTo>
                  <a:lnTo>
                    <a:pt x="1332289" y="7940"/>
                  </a:lnTo>
                  <a:lnTo>
                    <a:pt x="1286768" y="2600"/>
                  </a:lnTo>
                  <a:lnTo>
                    <a:pt x="1240770" y="0"/>
                  </a:lnTo>
                  <a:close/>
                </a:path>
                <a:path w="2954654" h="2106929">
                  <a:moveTo>
                    <a:pt x="2158598" y="439362"/>
                  </a:moveTo>
                  <a:lnTo>
                    <a:pt x="2112416" y="441184"/>
                  </a:lnTo>
                  <a:lnTo>
                    <a:pt x="2067059" y="449013"/>
                  </a:lnTo>
                  <a:lnTo>
                    <a:pt x="2023115" y="462706"/>
                  </a:lnTo>
                  <a:lnTo>
                    <a:pt x="1981173" y="482123"/>
                  </a:lnTo>
                  <a:lnTo>
                    <a:pt x="1941821" y="507121"/>
                  </a:lnTo>
                  <a:lnTo>
                    <a:pt x="2364975" y="507121"/>
                  </a:lnTo>
                  <a:lnTo>
                    <a:pt x="2293080" y="468287"/>
                  </a:lnTo>
                  <a:lnTo>
                    <a:pt x="2250347" y="453640"/>
                  </a:lnTo>
                  <a:lnTo>
                    <a:pt x="2205017" y="443689"/>
                  </a:lnTo>
                  <a:lnTo>
                    <a:pt x="2158598" y="4393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19">
              <a:extLst>
                <a:ext uri="{FF2B5EF4-FFF2-40B4-BE49-F238E27FC236}">
                  <a16:creationId xmlns:a16="http://schemas.microsoft.com/office/drawing/2014/main" id="{026F9965-243C-4D9A-8599-A7A9DE8329E8}"/>
                </a:ext>
              </a:extLst>
            </p:cNvPr>
            <p:cNvSpPr/>
            <p:nvPr/>
          </p:nvSpPr>
          <p:spPr>
            <a:xfrm>
              <a:off x="8127040" y="5898555"/>
              <a:ext cx="2954655" cy="2106930"/>
            </a:xfrm>
            <a:custGeom>
              <a:avLst/>
              <a:gdLst/>
              <a:ahLst/>
              <a:cxnLst/>
              <a:rect l="l" t="t" r="r" b="b"/>
              <a:pathLst>
                <a:path w="2954654" h="2106929">
                  <a:moveTo>
                    <a:pt x="468699" y="891634"/>
                  </a:moveTo>
                  <a:lnTo>
                    <a:pt x="461972" y="843896"/>
                  </a:lnTo>
                  <a:lnTo>
                    <a:pt x="458283" y="796386"/>
                  </a:lnTo>
                  <a:lnTo>
                    <a:pt x="457564" y="749214"/>
                  </a:lnTo>
                  <a:lnTo>
                    <a:pt x="459747" y="702489"/>
                  </a:lnTo>
                  <a:lnTo>
                    <a:pt x="464764" y="656320"/>
                  </a:lnTo>
                  <a:lnTo>
                    <a:pt x="472546" y="610816"/>
                  </a:lnTo>
                  <a:lnTo>
                    <a:pt x="483024" y="566087"/>
                  </a:lnTo>
                  <a:lnTo>
                    <a:pt x="496131" y="522243"/>
                  </a:lnTo>
                  <a:lnTo>
                    <a:pt x="511798" y="479391"/>
                  </a:lnTo>
                  <a:lnTo>
                    <a:pt x="529957" y="437642"/>
                  </a:lnTo>
                  <a:lnTo>
                    <a:pt x="550539" y="397105"/>
                  </a:lnTo>
                  <a:lnTo>
                    <a:pt x="573476" y="357889"/>
                  </a:lnTo>
                  <a:lnTo>
                    <a:pt x="598700" y="320103"/>
                  </a:lnTo>
                  <a:lnTo>
                    <a:pt x="626143" y="283856"/>
                  </a:lnTo>
                  <a:lnTo>
                    <a:pt x="655736" y="249259"/>
                  </a:lnTo>
                  <a:lnTo>
                    <a:pt x="687410" y="216419"/>
                  </a:lnTo>
                  <a:lnTo>
                    <a:pt x="721098" y="185447"/>
                  </a:lnTo>
                  <a:lnTo>
                    <a:pt x="756731" y="156451"/>
                  </a:lnTo>
                  <a:lnTo>
                    <a:pt x="794241" y="129541"/>
                  </a:lnTo>
                  <a:lnTo>
                    <a:pt x="833559" y="104826"/>
                  </a:lnTo>
                  <a:lnTo>
                    <a:pt x="874617" y="82416"/>
                  </a:lnTo>
                  <a:lnTo>
                    <a:pt x="917347" y="62419"/>
                  </a:lnTo>
                  <a:lnTo>
                    <a:pt x="961680" y="44945"/>
                  </a:lnTo>
                  <a:lnTo>
                    <a:pt x="1007549" y="30103"/>
                  </a:lnTo>
                  <a:lnTo>
                    <a:pt x="1054249" y="18143"/>
                  </a:lnTo>
                  <a:lnTo>
                    <a:pt x="1101034" y="9211"/>
                  </a:lnTo>
                  <a:lnTo>
                    <a:pt x="1147791" y="3248"/>
                  </a:lnTo>
                  <a:lnTo>
                    <a:pt x="1194407" y="196"/>
                  </a:lnTo>
                  <a:lnTo>
                    <a:pt x="1240770" y="0"/>
                  </a:lnTo>
                  <a:lnTo>
                    <a:pt x="1286768" y="2600"/>
                  </a:lnTo>
                  <a:lnTo>
                    <a:pt x="1332289" y="7940"/>
                  </a:lnTo>
                  <a:lnTo>
                    <a:pt x="1377219" y="15962"/>
                  </a:lnTo>
                  <a:lnTo>
                    <a:pt x="1421447" y="26609"/>
                  </a:lnTo>
                  <a:lnTo>
                    <a:pt x="1464859" y="39824"/>
                  </a:lnTo>
                  <a:lnTo>
                    <a:pt x="1507345" y="55549"/>
                  </a:lnTo>
                  <a:lnTo>
                    <a:pt x="1548790" y="73726"/>
                  </a:lnTo>
                  <a:lnTo>
                    <a:pt x="1589084" y="94299"/>
                  </a:lnTo>
                  <a:lnTo>
                    <a:pt x="1628113" y="117210"/>
                  </a:lnTo>
                  <a:lnTo>
                    <a:pt x="1665765" y="142402"/>
                  </a:lnTo>
                  <a:lnTo>
                    <a:pt x="1701928" y="169816"/>
                  </a:lnTo>
                  <a:lnTo>
                    <a:pt x="1736488" y="199397"/>
                  </a:lnTo>
                  <a:lnTo>
                    <a:pt x="1769335" y="231085"/>
                  </a:lnTo>
                  <a:lnTo>
                    <a:pt x="1800355" y="264825"/>
                  </a:lnTo>
                  <a:lnTo>
                    <a:pt x="1829436" y="300559"/>
                  </a:lnTo>
                  <a:lnTo>
                    <a:pt x="1856466" y="338228"/>
                  </a:lnTo>
                  <a:lnTo>
                    <a:pt x="1881332" y="377777"/>
                  </a:lnTo>
                  <a:lnTo>
                    <a:pt x="1903921" y="419146"/>
                  </a:lnTo>
                  <a:lnTo>
                    <a:pt x="1924122" y="462280"/>
                  </a:lnTo>
                  <a:lnTo>
                    <a:pt x="1941822" y="507121"/>
                  </a:lnTo>
                  <a:lnTo>
                    <a:pt x="1981174" y="482122"/>
                  </a:lnTo>
                  <a:lnTo>
                    <a:pt x="2023116" y="462706"/>
                  </a:lnTo>
                  <a:lnTo>
                    <a:pt x="2067059" y="449012"/>
                  </a:lnTo>
                  <a:lnTo>
                    <a:pt x="2112416" y="441184"/>
                  </a:lnTo>
                  <a:lnTo>
                    <a:pt x="2158598" y="439363"/>
                  </a:lnTo>
                  <a:lnTo>
                    <a:pt x="2205018" y="443690"/>
                  </a:lnTo>
                  <a:lnTo>
                    <a:pt x="2250348" y="453640"/>
                  </a:lnTo>
                  <a:lnTo>
                    <a:pt x="2293081" y="468287"/>
                  </a:lnTo>
                  <a:lnTo>
                    <a:pt x="2333034" y="487277"/>
                  </a:lnTo>
                  <a:lnTo>
                    <a:pt x="2370026" y="510258"/>
                  </a:lnTo>
                  <a:lnTo>
                    <a:pt x="2403874" y="536876"/>
                  </a:lnTo>
                  <a:lnTo>
                    <a:pt x="2434395" y="566778"/>
                  </a:lnTo>
                  <a:lnTo>
                    <a:pt x="2461407" y="599611"/>
                  </a:lnTo>
                  <a:lnTo>
                    <a:pt x="2484727" y="635023"/>
                  </a:lnTo>
                  <a:lnTo>
                    <a:pt x="2504174" y="672660"/>
                  </a:lnTo>
                  <a:lnTo>
                    <a:pt x="2519564" y="712169"/>
                  </a:lnTo>
                  <a:lnTo>
                    <a:pt x="2530716" y="753197"/>
                  </a:lnTo>
                  <a:lnTo>
                    <a:pt x="2537447" y="795392"/>
                  </a:lnTo>
                  <a:lnTo>
                    <a:pt x="2539574" y="838399"/>
                  </a:lnTo>
                  <a:lnTo>
                    <a:pt x="2536916" y="881867"/>
                  </a:lnTo>
                  <a:lnTo>
                    <a:pt x="2529289" y="925442"/>
                  </a:lnTo>
                  <a:lnTo>
                    <a:pt x="2516511" y="968770"/>
                  </a:lnTo>
                  <a:lnTo>
                    <a:pt x="2498401" y="1011500"/>
                  </a:lnTo>
                  <a:lnTo>
                    <a:pt x="2544607" y="1021973"/>
                  </a:lnTo>
                  <a:lnTo>
                    <a:pt x="2589177" y="1036123"/>
                  </a:lnTo>
                  <a:lnTo>
                    <a:pt x="2631951" y="1053774"/>
                  </a:lnTo>
                  <a:lnTo>
                    <a:pt x="2672773" y="1074750"/>
                  </a:lnTo>
                  <a:lnTo>
                    <a:pt x="2711485" y="1098874"/>
                  </a:lnTo>
                  <a:lnTo>
                    <a:pt x="2747931" y="1125969"/>
                  </a:lnTo>
                  <a:lnTo>
                    <a:pt x="2781952" y="1155860"/>
                  </a:lnTo>
                  <a:lnTo>
                    <a:pt x="2813391" y="1188368"/>
                  </a:lnTo>
                  <a:lnTo>
                    <a:pt x="2842091" y="1223319"/>
                  </a:lnTo>
                  <a:lnTo>
                    <a:pt x="2867895" y="1260535"/>
                  </a:lnTo>
                  <a:lnTo>
                    <a:pt x="2890645" y="1299840"/>
                  </a:lnTo>
                  <a:lnTo>
                    <a:pt x="2910183" y="1341057"/>
                  </a:lnTo>
                  <a:lnTo>
                    <a:pt x="2926353" y="1384010"/>
                  </a:lnTo>
                  <a:lnTo>
                    <a:pt x="2938997" y="1428522"/>
                  </a:lnTo>
                  <a:lnTo>
                    <a:pt x="2947958" y="1474417"/>
                  </a:lnTo>
                  <a:lnTo>
                    <a:pt x="2953078" y="1521518"/>
                  </a:lnTo>
                  <a:lnTo>
                    <a:pt x="2954196" y="1570588"/>
                  </a:lnTo>
                  <a:lnTo>
                    <a:pt x="2951122" y="1618792"/>
                  </a:lnTo>
                  <a:lnTo>
                    <a:pt x="2944008" y="1665935"/>
                  </a:lnTo>
                  <a:lnTo>
                    <a:pt x="2933008" y="1711824"/>
                  </a:lnTo>
                  <a:lnTo>
                    <a:pt x="2918273" y="1756267"/>
                  </a:lnTo>
                  <a:lnTo>
                    <a:pt x="2899958" y="1799070"/>
                  </a:lnTo>
                  <a:lnTo>
                    <a:pt x="2878214" y="1840040"/>
                  </a:lnTo>
                  <a:lnTo>
                    <a:pt x="2853195" y="1878984"/>
                  </a:lnTo>
                  <a:lnTo>
                    <a:pt x="2825055" y="1915708"/>
                  </a:lnTo>
                  <a:lnTo>
                    <a:pt x="2793944" y="1950021"/>
                  </a:lnTo>
                  <a:lnTo>
                    <a:pt x="2760017" y="1981727"/>
                  </a:lnTo>
                  <a:lnTo>
                    <a:pt x="2723427" y="2010636"/>
                  </a:lnTo>
                  <a:lnTo>
                    <a:pt x="2684326" y="2036552"/>
                  </a:lnTo>
                  <a:lnTo>
                    <a:pt x="2642867" y="2059283"/>
                  </a:lnTo>
                  <a:lnTo>
                    <a:pt x="2599203" y="2078636"/>
                  </a:lnTo>
                  <a:lnTo>
                    <a:pt x="2553488" y="2094419"/>
                  </a:lnTo>
                  <a:lnTo>
                    <a:pt x="2505873" y="2106436"/>
                  </a:lnTo>
                  <a:lnTo>
                    <a:pt x="539369" y="2106436"/>
                  </a:lnTo>
                  <a:lnTo>
                    <a:pt x="491750" y="2098046"/>
                  </a:lnTo>
                  <a:lnTo>
                    <a:pt x="445568" y="2086163"/>
                  </a:lnTo>
                  <a:lnTo>
                    <a:pt x="400948" y="2070940"/>
                  </a:lnTo>
                  <a:lnTo>
                    <a:pt x="358013" y="2052533"/>
                  </a:lnTo>
                  <a:lnTo>
                    <a:pt x="316885" y="2031095"/>
                  </a:lnTo>
                  <a:lnTo>
                    <a:pt x="277690" y="2006781"/>
                  </a:lnTo>
                  <a:lnTo>
                    <a:pt x="240548" y="1979745"/>
                  </a:lnTo>
                  <a:lnTo>
                    <a:pt x="205585" y="1950142"/>
                  </a:lnTo>
                  <a:lnTo>
                    <a:pt x="172923" y="1918126"/>
                  </a:lnTo>
                  <a:lnTo>
                    <a:pt x="142686" y="1883852"/>
                  </a:lnTo>
                  <a:lnTo>
                    <a:pt x="114996" y="1847474"/>
                  </a:lnTo>
                  <a:lnTo>
                    <a:pt x="89978" y="1809146"/>
                  </a:lnTo>
                  <a:lnTo>
                    <a:pt x="67754" y="1769023"/>
                  </a:lnTo>
                  <a:lnTo>
                    <a:pt x="48448" y="1727259"/>
                  </a:lnTo>
                  <a:lnTo>
                    <a:pt x="32183" y="1684008"/>
                  </a:lnTo>
                  <a:lnTo>
                    <a:pt x="19082" y="1639426"/>
                  </a:lnTo>
                  <a:lnTo>
                    <a:pt x="9269" y="1593666"/>
                  </a:lnTo>
                  <a:lnTo>
                    <a:pt x="2867" y="1546882"/>
                  </a:lnTo>
                  <a:lnTo>
                    <a:pt x="0" y="1499229"/>
                  </a:lnTo>
                  <a:lnTo>
                    <a:pt x="789" y="1450862"/>
                  </a:lnTo>
                  <a:lnTo>
                    <a:pt x="5585" y="1400846"/>
                  </a:lnTo>
                  <a:lnTo>
                    <a:pt x="14348" y="1351992"/>
                  </a:lnTo>
                  <a:lnTo>
                    <a:pt x="26927" y="1304482"/>
                  </a:lnTo>
                  <a:lnTo>
                    <a:pt x="43170" y="1258498"/>
                  </a:lnTo>
                  <a:lnTo>
                    <a:pt x="62926" y="1214221"/>
                  </a:lnTo>
                  <a:lnTo>
                    <a:pt x="86042" y="1171831"/>
                  </a:lnTo>
                  <a:lnTo>
                    <a:pt x="112368" y="1131511"/>
                  </a:lnTo>
                  <a:lnTo>
                    <a:pt x="141751" y="1093440"/>
                  </a:lnTo>
                  <a:lnTo>
                    <a:pt x="174041" y="1057802"/>
                  </a:lnTo>
                  <a:lnTo>
                    <a:pt x="209085" y="1024776"/>
                  </a:lnTo>
                  <a:lnTo>
                    <a:pt x="246731" y="994544"/>
                  </a:lnTo>
                  <a:lnTo>
                    <a:pt x="286829" y="967287"/>
                  </a:lnTo>
                  <a:lnTo>
                    <a:pt x="329226" y="943186"/>
                  </a:lnTo>
                  <a:lnTo>
                    <a:pt x="373772" y="922423"/>
                  </a:lnTo>
                  <a:lnTo>
                    <a:pt x="420313" y="905179"/>
                  </a:lnTo>
                  <a:lnTo>
                    <a:pt x="468699" y="891634"/>
                  </a:lnTo>
                  <a:close/>
                </a:path>
              </a:pathLst>
            </a:custGeom>
            <a:ln w="1989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58201" y="3385912"/>
            <a:ext cx="15387955" cy="3990340"/>
          </a:xfrm>
          <a:prstGeom prst="rect">
            <a:avLst/>
          </a:prstGeom>
        </p:spPr>
        <p:txBody>
          <a:bodyPr vert="horz" wrap="square" lIns="0" tIns="374650" rIns="0" bIns="0" rtlCol="0">
            <a:spAutoFit/>
          </a:bodyPr>
          <a:lstStyle/>
          <a:p>
            <a:pPr marL="1832610" marR="5080" indent="-1820545">
              <a:lnSpc>
                <a:spcPts val="14180"/>
              </a:lnSpc>
              <a:spcBef>
                <a:spcPts val="2950"/>
              </a:spcBef>
            </a:pPr>
            <a:r>
              <a:rPr sz="14200" u="none" spc="-165" dirty="0">
                <a:solidFill>
                  <a:srgbClr val="FFFFFF"/>
                </a:solidFill>
                <a:latin typeface="Verdana"/>
                <a:cs typeface="Verdana"/>
              </a:rPr>
              <a:t>Prevent</a:t>
            </a:r>
            <a:r>
              <a:rPr sz="14200" u="none" spc="-14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200" u="none" spc="-100" dirty="0">
                <a:solidFill>
                  <a:srgbClr val="FFFFFF"/>
                </a:solidFill>
                <a:latin typeface="Verdana"/>
                <a:cs typeface="Verdana"/>
              </a:rPr>
              <a:t>reactions  </a:t>
            </a:r>
            <a:r>
              <a:rPr sz="14200" u="none" spc="375" dirty="0">
                <a:solidFill>
                  <a:srgbClr val="C0C0C0"/>
                </a:solidFill>
                <a:latin typeface="Verdana"/>
                <a:cs typeface="Verdana"/>
              </a:rPr>
              <a:t>with</a:t>
            </a:r>
            <a:r>
              <a:rPr sz="14200" u="none" spc="-1445" dirty="0">
                <a:solidFill>
                  <a:srgbClr val="C0C0C0"/>
                </a:solidFill>
                <a:latin typeface="Verdana"/>
                <a:cs typeface="Verdana"/>
              </a:rPr>
              <a:t> </a:t>
            </a:r>
            <a:r>
              <a:rPr sz="14200" u="none" spc="-240" dirty="0">
                <a:solidFill>
                  <a:srgbClr val="C0C0C0"/>
                </a:solidFill>
                <a:latin typeface="Verdana"/>
                <a:cs typeface="Verdana"/>
              </a:rPr>
              <a:t>isolate()</a:t>
            </a:r>
            <a:endParaRPr sz="142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5650" y="0"/>
            <a:ext cx="19979005" cy="11308715"/>
            <a:chOff x="125650" y="0"/>
            <a:chExt cx="19979005" cy="11308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87614" y="0"/>
              <a:ext cx="8816485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5641" y="586377"/>
              <a:ext cx="9748520" cy="10481945"/>
            </a:xfrm>
            <a:custGeom>
              <a:avLst/>
              <a:gdLst/>
              <a:ahLst/>
              <a:cxnLst/>
              <a:rect l="l" t="t" r="r" b="b"/>
              <a:pathLst>
                <a:path w="9748520" h="10481945">
                  <a:moveTo>
                    <a:pt x="9748393" y="0"/>
                  </a:moveTo>
                  <a:lnTo>
                    <a:pt x="0" y="0"/>
                  </a:lnTo>
                  <a:lnTo>
                    <a:pt x="0" y="10230053"/>
                  </a:lnTo>
                  <a:lnTo>
                    <a:pt x="0" y="10481348"/>
                  </a:lnTo>
                  <a:lnTo>
                    <a:pt x="9748393" y="10481348"/>
                  </a:lnTo>
                  <a:lnTo>
                    <a:pt x="9748393" y="10230053"/>
                  </a:lnTo>
                  <a:lnTo>
                    <a:pt x="9748393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7422" y="335068"/>
              <a:ext cx="9748520" cy="10481945"/>
            </a:xfrm>
            <a:custGeom>
              <a:avLst/>
              <a:gdLst/>
              <a:ahLst/>
              <a:cxnLst/>
              <a:rect l="l" t="t" r="r" b="b"/>
              <a:pathLst>
                <a:path w="9748520" h="10481945">
                  <a:moveTo>
                    <a:pt x="0" y="0"/>
                  </a:moveTo>
                  <a:lnTo>
                    <a:pt x="9748394" y="0"/>
                  </a:lnTo>
                  <a:lnTo>
                    <a:pt x="9748394" y="10481356"/>
                  </a:lnTo>
                  <a:lnTo>
                    <a:pt x="0" y="104813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09356" y="570481"/>
            <a:ext cx="2717800" cy="383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#</a:t>
            </a:r>
            <a:r>
              <a:rPr sz="2350" spc="-5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01-two-inputs</a:t>
            </a:r>
            <a:endParaRPr sz="23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9356" y="1475584"/>
            <a:ext cx="2538095" cy="383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library(shiny)</a:t>
            </a:r>
            <a:endParaRPr sz="23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9356" y="2285863"/>
            <a:ext cx="5410200" cy="1383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1475" marR="5080" indent="-359410">
              <a:lnSpc>
                <a:spcPct val="126400"/>
              </a:lnSpc>
              <a:spcBef>
                <a:spcPts val="100"/>
              </a:spcBef>
            </a:pP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ui &lt;- fluidPage( </a:t>
            </a:r>
            <a:r>
              <a:rPr sz="2350" spc="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sliderInput(inputId</a:t>
            </a:r>
            <a:r>
              <a:rPr sz="2350" spc="-1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=</a:t>
            </a:r>
            <a:r>
              <a:rPr sz="2350" spc="-1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"num",</a:t>
            </a:r>
            <a:endParaRPr sz="2350">
              <a:latin typeface="Courier New"/>
              <a:cs typeface="Courier New"/>
            </a:endParaRPr>
          </a:p>
          <a:p>
            <a:pPr marL="730250">
              <a:lnSpc>
                <a:spcPct val="100000"/>
              </a:lnSpc>
              <a:spcBef>
                <a:spcPts val="740"/>
              </a:spcBef>
            </a:pP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label</a:t>
            </a:r>
            <a:r>
              <a:rPr sz="2350" spc="-1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=</a:t>
            </a:r>
            <a:r>
              <a:rPr sz="2350" spc="-1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"Choose</a:t>
            </a:r>
            <a:r>
              <a:rPr sz="2350" spc="-1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a</a:t>
            </a:r>
            <a:r>
              <a:rPr sz="235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number",</a:t>
            </a:r>
            <a:endParaRPr sz="23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9356" y="3643518"/>
            <a:ext cx="8820150" cy="68141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1475" marR="2338070" indent="358775">
              <a:lnSpc>
                <a:spcPct val="126400"/>
              </a:lnSpc>
              <a:spcBef>
                <a:spcPts val="100"/>
              </a:spcBef>
            </a:pP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value = 25, min = 1, max = 100), </a:t>
            </a:r>
            <a:r>
              <a:rPr sz="2350" spc="-140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textInput(inputId</a:t>
            </a:r>
            <a:r>
              <a:rPr sz="235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=</a:t>
            </a:r>
            <a:r>
              <a:rPr sz="235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"title",</a:t>
            </a:r>
            <a:endParaRPr sz="2350">
              <a:latin typeface="Courier New"/>
              <a:cs typeface="Courier New"/>
            </a:endParaRPr>
          </a:p>
          <a:p>
            <a:pPr marL="730250">
              <a:lnSpc>
                <a:spcPct val="100000"/>
              </a:lnSpc>
              <a:spcBef>
                <a:spcPts val="740"/>
              </a:spcBef>
            </a:pP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label</a:t>
            </a:r>
            <a:r>
              <a:rPr sz="2350" spc="-1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=</a:t>
            </a:r>
            <a:r>
              <a:rPr sz="2350" spc="-1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"Write</a:t>
            </a:r>
            <a:r>
              <a:rPr sz="2350" spc="-1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a</a:t>
            </a:r>
            <a:r>
              <a:rPr sz="2350" spc="-1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title",</a:t>
            </a:r>
            <a:endParaRPr sz="2350">
              <a:latin typeface="Courier New"/>
              <a:cs typeface="Courier New"/>
            </a:endParaRPr>
          </a:p>
          <a:p>
            <a:pPr marL="371475" marR="5080" indent="358775">
              <a:lnSpc>
                <a:spcPts val="3560"/>
              </a:lnSpc>
              <a:spcBef>
                <a:spcPts val="245"/>
              </a:spcBef>
            </a:pP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value =</a:t>
            </a:r>
            <a:r>
              <a:rPr sz="2350" spc="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"Histogram of</a:t>
            </a:r>
            <a:r>
              <a:rPr sz="2350" spc="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Random Normal</a:t>
            </a:r>
            <a:r>
              <a:rPr sz="2350" spc="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Values"), </a:t>
            </a:r>
            <a:r>
              <a:rPr sz="2350" spc="-139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plotOutput("hist")</a:t>
            </a:r>
            <a:endParaRPr sz="23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)</a:t>
            </a:r>
            <a:endParaRPr sz="23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100">
              <a:latin typeface="Courier New"/>
              <a:cs typeface="Courier New"/>
            </a:endParaRPr>
          </a:p>
          <a:p>
            <a:pPr marL="371475" marR="2517775" indent="-359410">
              <a:lnSpc>
                <a:spcPct val="126400"/>
              </a:lnSpc>
            </a:pP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server &lt;- function(input, output) { </a:t>
            </a:r>
            <a:r>
              <a:rPr sz="2350" spc="-140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output$hist</a:t>
            </a:r>
            <a:r>
              <a:rPr sz="235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&lt;-</a:t>
            </a:r>
            <a:r>
              <a:rPr sz="235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renderPlot({</a:t>
            </a:r>
            <a:endParaRPr sz="2350">
              <a:latin typeface="Courier New"/>
              <a:cs typeface="Courier New"/>
            </a:endParaRPr>
          </a:p>
          <a:p>
            <a:pPr marL="1089025" marR="4132579" indent="-359410">
              <a:lnSpc>
                <a:spcPts val="3560"/>
              </a:lnSpc>
              <a:spcBef>
                <a:spcPts val="250"/>
              </a:spcBef>
            </a:pP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hist(rnorm</a:t>
            </a:r>
            <a:r>
              <a:rPr sz="2350" spc="-5" dirty="0">
                <a:solidFill>
                  <a:srgbClr val="A6AAA9"/>
                </a:solidFill>
                <a:latin typeface="Courier New"/>
                <a:cs typeface="Courier New"/>
              </a:rPr>
              <a:t>(</a:t>
            </a:r>
            <a:r>
              <a:rPr sz="2350" b="1" dirty="0">
                <a:solidFill>
                  <a:srgbClr val="00882B"/>
                </a:solidFill>
                <a:latin typeface="Courier New"/>
                <a:cs typeface="Courier New"/>
              </a:rPr>
              <a:t>input$nu</a:t>
            </a:r>
            <a:r>
              <a:rPr sz="2350" b="1" spc="-5" dirty="0">
                <a:solidFill>
                  <a:srgbClr val="00882B"/>
                </a:solidFill>
                <a:latin typeface="Courier New"/>
                <a:cs typeface="Courier New"/>
              </a:rPr>
              <a:t>m</a:t>
            </a: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),  main</a:t>
            </a:r>
            <a:r>
              <a:rPr sz="2350" spc="-2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=</a:t>
            </a:r>
            <a:r>
              <a:rPr sz="2350" spc="-2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350" b="1" dirty="0">
                <a:solidFill>
                  <a:srgbClr val="00882B"/>
                </a:solidFill>
                <a:latin typeface="Courier New"/>
                <a:cs typeface="Courier New"/>
              </a:rPr>
              <a:t>input$title</a:t>
            </a: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)</a:t>
            </a:r>
            <a:endParaRPr sz="2350">
              <a:latin typeface="Courier New"/>
              <a:cs typeface="Courier New"/>
            </a:endParaRPr>
          </a:p>
          <a:p>
            <a:pPr marL="371475">
              <a:lnSpc>
                <a:spcPct val="100000"/>
              </a:lnSpc>
              <a:spcBef>
                <a:spcPts val="500"/>
              </a:spcBef>
            </a:pP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})</a:t>
            </a:r>
            <a:endParaRPr sz="23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}</a:t>
            </a:r>
            <a:endParaRPr sz="23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3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shinyApp(ui</a:t>
            </a:r>
            <a:r>
              <a:rPr sz="235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=</a:t>
            </a:r>
            <a:r>
              <a:rPr sz="235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ui, server</a:t>
            </a:r>
            <a:r>
              <a:rPr sz="235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= server)</a:t>
            </a:r>
            <a:endParaRPr sz="23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485020" y="998462"/>
            <a:ext cx="4002404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200" b="1" u="none" spc="25" dirty="0">
                <a:solidFill>
                  <a:srgbClr val="000000"/>
                </a:solidFill>
                <a:latin typeface="Arial"/>
                <a:cs typeface="Arial"/>
              </a:rPr>
              <a:t>Can</a:t>
            </a:r>
            <a:r>
              <a:rPr sz="4200" b="1" u="none" spc="-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200" b="1" u="none" spc="114" dirty="0">
                <a:solidFill>
                  <a:srgbClr val="000000"/>
                </a:solidFill>
                <a:latin typeface="Arial"/>
                <a:cs typeface="Arial"/>
              </a:rPr>
              <a:t>we</a:t>
            </a:r>
            <a:r>
              <a:rPr sz="4200" b="1" u="none" spc="-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200" b="1" u="none" spc="-10" dirty="0">
                <a:solidFill>
                  <a:srgbClr val="000000"/>
                </a:solidFill>
                <a:latin typeface="Arial"/>
                <a:cs typeface="Arial"/>
              </a:rPr>
              <a:t>prevent</a:t>
            </a:r>
            <a:endParaRPr sz="4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24687" y="1647657"/>
            <a:ext cx="452310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200" b="1" spc="25" dirty="0">
                <a:latin typeface="Arial"/>
                <a:cs typeface="Arial"/>
              </a:rPr>
              <a:t>the</a:t>
            </a:r>
            <a:r>
              <a:rPr sz="4200" b="1" spc="-30" dirty="0">
                <a:latin typeface="Arial"/>
                <a:cs typeface="Arial"/>
              </a:rPr>
              <a:t> </a:t>
            </a:r>
            <a:r>
              <a:rPr sz="4200" b="1" spc="15" dirty="0">
                <a:latin typeface="Arial"/>
                <a:cs typeface="Arial"/>
              </a:rPr>
              <a:t>title</a:t>
            </a:r>
            <a:r>
              <a:rPr sz="4200" b="1" spc="-25" dirty="0">
                <a:latin typeface="Arial"/>
                <a:cs typeface="Arial"/>
              </a:rPr>
              <a:t> </a:t>
            </a:r>
            <a:r>
              <a:rPr sz="4200" b="1" dirty="0">
                <a:latin typeface="Arial"/>
                <a:cs typeface="Arial"/>
              </a:rPr>
              <a:t>field</a:t>
            </a:r>
            <a:r>
              <a:rPr sz="4200" b="1" spc="-25" dirty="0">
                <a:latin typeface="Arial"/>
                <a:cs typeface="Arial"/>
              </a:rPr>
              <a:t> </a:t>
            </a:r>
            <a:r>
              <a:rPr sz="4200" b="1" dirty="0">
                <a:latin typeface="Arial"/>
                <a:cs typeface="Arial"/>
              </a:rPr>
              <a:t>from</a:t>
            </a:r>
            <a:endParaRPr sz="4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59538" y="2296852"/>
            <a:ext cx="4653280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200" b="1" spc="-10" dirty="0">
                <a:latin typeface="Arial"/>
                <a:cs typeface="Arial"/>
              </a:rPr>
              <a:t>updating</a:t>
            </a:r>
            <a:r>
              <a:rPr sz="4200" b="1" spc="-30" dirty="0">
                <a:latin typeface="Arial"/>
                <a:cs typeface="Arial"/>
              </a:rPr>
              <a:t> </a:t>
            </a:r>
            <a:r>
              <a:rPr sz="4200" b="1" spc="25" dirty="0">
                <a:latin typeface="Arial"/>
                <a:cs typeface="Arial"/>
              </a:rPr>
              <a:t>the</a:t>
            </a:r>
            <a:r>
              <a:rPr sz="4200" b="1" spc="-30" dirty="0">
                <a:latin typeface="Arial"/>
                <a:cs typeface="Arial"/>
              </a:rPr>
              <a:t> </a:t>
            </a:r>
            <a:r>
              <a:rPr sz="4200" b="1" spc="-45" dirty="0">
                <a:latin typeface="Arial"/>
                <a:cs typeface="Arial"/>
              </a:rPr>
              <a:t>plot?</a:t>
            </a:r>
            <a:endParaRPr sz="42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945543" y="2895555"/>
            <a:ext cx="3460115" cy="1214755"/>
            <a:chOff x="8945543" y="2895555"/>
            <a:chExt cx="3460115" cy="1214755"/>
          </a:xfrm>
        </p:grpSpPr>
        <p:sp>
          <p:nvSpPr>
            <p:cNvPr id="14" name="object 14"/>
            <p:cNvSpPr/>
            <p:nvPr/>
          </p:nvSpPr>
          <p:spPr>
            <a:xfrm>
              <a:off x="8997898" y="3128137"/>
              <a:ext cx="2874010" cy="929640"/>
            </a:xfrm>
            <a:custGeom>
              <a:avLst/>
              <a:gdLst/>
              <a:ahLst/>
              <a:cxnLst/>
              <a:rect l="l" t="t" r="r" b="b"/>
              <a:pathLst>
                <a:path w="2874009" h="929639">
                  <a:moveTo>
                    <a:pt x="0" y="0"/>
                  </a:moveTo>
                  <a:lnTo>
                    <a:pt x="186" y="48454"/>
                  </a:lnTo>
                  <a:lnTo>
                    <a:pt x="2885" y="96321"/>
                  </a:lnTo>
                  <a:lnTo>
                    <a:pt x="8035" y="143535"/>
                  </a:lnTo>
                  <a:lnTo>
                    <a:pt x="15577" y="190029"/>
                  </a:lnTo>
                  <a:lnTo>
                    <a:pt x="25447" y="235736"/>
                  </a:lnTo>
                  <a:lnTo>
                    <a:pt x="37586" y="280590"/>
                  </a:lnTo>
                  <a:lnTo>
                    <a:pt x="51933" y="324524"/>
                  </a:lnTo>
                  <a:lnTo>
                    <a:pt x="68425" y="367471"/>
                  </a:lnTo>
                  <a:lnTo>
                    <a:pt x="87003" y="409365"/>
                  </a:lnTo>
                  <a:lnTo>
                    <a:pt x="107605" y="450139"/>
                  </a:lnTo>
                  <a:lnTo>
                    <a:pt x="130169" y="489727"/>
                  </a:lnTo>
                  <a:lnTo>
                    <a:pt x="154636" y="528061"/>
                  </a:lnTo>
                  <a:lnTo>
                    <a:pt x="180943" y="565076"/>
                  </a:lnTo>
                  <a:lnTo>
                    <a:pt x="209031" y="600705"/>
                  </a:lnTo>
                  <a:lnTo>
                    <a:pt x="238836" y="634880"/>
                  </a:lnTo>
                  <a:lnTo>
                    <a:pt x="270300" y="667536"/>
                  </a:lnTo>
                  <a:lnTo>
                    <a:pt x="303360" y="698606"/>
                  </a:lnTo>
                  <a:lnTo>
                    <a:pt x="337955" y="728022"/>
                  </a:lnTo>
                  <a:lnTo>
                    <a:pt x="374025" y="755720"/>
                  </a:lnTo>
                  <a:lnTo>
                    <a:pt x="411507" y="781631"/>
                  </a:lnTo>
                  <a:lnTo>
                    <a:pt x="450342" y="805689"/>
                  </a:lnTo>
                  <a:lnTo>
                    <a:pt x="490468" y="827828"/>
                  </a:lnTo>
                  <a:lnTo>
                    <a:pt x="531825" y="847981"/>
                  </a:lnTo>
                  <a:lnTo>
                    <a:pt x="574350" y="866081"/>
                  </a:lnTo>
                  <a:lnTo>
                    <a:pt x="617982" y="882063"/>
                  </a:lnTo>
                  <a:lnTo>
                    <a:pt x="662662" y="895858"/>
                  </a:lnTo>
                  <a:lnTo>
                    <a:pt x="708327" y="907401"/>
                  </a:lnTo>
                  <a:lnTo>
                    <a:pt x="754917" y="916624"/>
                  </a:lnTo>
                  <a:lnTo>
                    <a:pt x="802370" y="923462"/>
                  </a:lnTo>
                  <a:lnTo>
                    <a:pt x="850626" y="927847"/>
                  </a:lnTo>
                  <a:lnTo>
                    <a:pt x="899448" y="929606"/>
                  </a:lnTo>
                  <a:lnTo>
                    <a:pt x="947999" y="928624"/>
                  </a:lnTo>
                  <a:lnTo>
                    <a:pt x="996219" y="924982"/>
                  </a:lnTo>
                  <a:lnTo>
                    <a:pt x="1044043" y="918761"/>
                  </a:lnTo>
                  <a:lnTo>
                    <a:pt x="1091411" y="910043"/>
                  </a:lnTo>
                  <a:lnTo>
                    <a:pt x="1138258" y="898908"/>
                  </a:lnTo>
                  <a:lnTo>
                    <a:pt x="1184522" y="885438"/>
                  </a:lnTo>
                  <a:lnTo>
                    <a:pt x="1230141" y="869713"/>
                  </a:lnTo>
                  <a:lnTo>
                    <a:pt x="1275052" y="851816"/>
                  </a:lnTo>
                  <a:lnTo>
                    <a:pt x="1319192" y="831826"/>
                  </a:lnTo>
                  <a:lnTo>
                    <a:pt x="1362499" y="809826"/>
                  </a:lnTo>
                  <a:lnTo>
                    <a:pt x="1404910" y="785895"/>
                  </a:lnTo>
                  <a:lnTo>
                    <a:pt x="1446363" y="760117"/>
                  </a:lnTo>
                  <a:lnTo>
                    <a:pt x="1486795" y="732570"/>
                  </a:lnTo>
                  <a:lnTo>
                    <a:pt x="1526143" y="703337"/>
                  </a:lnTo>
                  <a:lnTo>
                    <a:pt x="1565813" y="671337"/>
                  </a:lnTo>
                  <a:lnTo>
                    <a:pt x="1604323" y="638001"/>
                  </a:lnTo>
                  <a:lnTo>
                    <a:pt x="1641904" y="603596"/>
                  </a:lnTo>
                  <a:lnTo>
                    <a:pt x="1678786" y="568393"/>
                  </a:lnTo>
                  <a:lnTo>
                    <a:pt x="1715199" y="532658"/>
                  </a:lnTo>
                  <a:lnTo>
                    <a:pt x="1751374" y="496661"/>
                  </a:lnTo>
                  <a:lnTo>
                    <a:pt x="1787540" y="460670"/>
                  </a:lnTo>
                  <a:lnTo>
                    <a:pt x="1823927" y="424954"/>
                  </a:lnTo>
                  <a:lnTo>
                    <a:pt x="1860766" y="389780"/>
                  </a:lnTo>
                  <a:lnTo>
                    <a:pt x="1898288" y="355417"/>
                  </a:lnTo>
                  <a:lnTo>
                    <a:pt x="1936721" y="322135"/>
                  </a:lnTo>
                  <a:lnTo>
                    <a:pt x="1976296" y="290200"/>
                  </a:lnTo>
                  <a:lnTo>
                    <a:pt x="2017243" y="259882"/>
                  </a:lnTo>
                  <a:lnTo>
                    <a:pt x="2059235" y="231711"/>
                  </a:lnTo>
                  <a:lnTo>
                    <a:pt x="2102303" y="205650"/>
                  </a:lnTo>
                  <a:lnTo>
                    <a:pt x="2146371" y="181713"/>
                  </a:lnTo>
                  <a:lnTo>
                    <a:pt x="2191358" y="159916"/>
                  </a:lnTo>
                  <a:lnTo>
                    <a:pt x="2237187" y="140276"/>
                  </a:lnTo>
                  <a:lnTo>
                    <a:pt x="2283779" y="122807"/>
                  </a:lnTo>
                  <a:lnTo>
                    <a:pt x="2331055" y="107527"/>
                  </a:lnTo>
                  <a:lnTo>
                    <a:pt x="2378935" y="94450"/>
                  </a:lnTo>
                  <a:lnTo>
                    <a:pt x="2427343" y="83592"/>
                  </a:lnTo>
                  <a:lnTo>
                    <a:pt x="2476197" y="74969"/>
                  </a:lnTo>
                  <a:lnTo>
                    <a:pt x="2525421" y="68598"/>
                  </a:lnTo>
                  <a:lnTo>
                    <a:pt x="2574935" y="64492"/>
                  </a:lnTo>
                  <a:lnTo>
                    <a:pt x="2624660" y="62670"/>
                  </a:lnTo>
                  <a:lnTo>
                    <a:pt x="2674518" y="63145"/>
                  </a:lnTo>
                  <a:lnTo>
                    <a:pt x="2724430" y="65934"/>
                  </a:lnTo>
                  <a:lnTo>
                    <a:pt x="2774317" y="71053"/>
                  </a:lnTo>
                  <a:lnTo>
                    <a:pt x="2824101" y="78518"/>
                  </a:lnTo>
                  <a:lnTo>
                    <a:pt x="2873702" y="88343"/>
                  </a:lnTo>
                </a:path>
              </a:pathLst>
            </a:custGeom>
            <a:ln w="1047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811158" y="2895555"/>
              <a:ext cx="594995" cy="592455"/>
            </a:xfrm>
            <a:custGeom>
              <a:avLst/>
              <a:gdLst/>
              <a:ahLst/>
              <a:cxnLst/>
              <a:rect l="l" t="t" r="r" b="b"/>
              <a:pathLst>
                <a:path w="594995" h="592454">
                  <a:moveTo>
                    <a:pt x="0" y="0"/>
                  </a:moveTo>
                  <a:lnTo>
                    <a:pt x="0" y="592421"/>
                  </a:lnTo>
                  <a:lnTo>
                    <a:pt x="594390" y="2962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67412" y="3612455"/>
            <a:ext cx="11570335" cy="1319530"/>
            <a:chOff x="4167412" y="3612455"/>
            <a:chExt cx="11570335" cy="1319530"/>
          </a:xfrm>
        </p:grpSpPr>
        <p:sp>
          <p:nvSpPr>
            <p:cNvPr id="3" name="object 3"/>
            <p:cNvSpPr/>
            <p:nvPr/>
          </p:nvSpPr>
          <p:spPr>
            <a:xfrm>
              <a:off x="4167403" y="3874229"/>
              <a:ext cx="11308715" cy="1057910"/>
            </a:xfrm>
            <a:custGeom>
              <a:avLst/>
              <a:gdLst/>
              <a:ahLst/>
              <a:cxnLst/>
              <a:rect l="l" t="t" r="r" b="b"/>
              <a:pathLst>
                <a:path w="11308715" h="1057910">
                  <a:moveTo>
                    <a:pt x="11308563" y="0"/>
                  </a:moveTo>
                  <a:lnTo>
                    <a:pt x="0" y="0"/>
                  </a:lnTo>
                  <a:lnTo>
                    <a:pt x="0" y="848144"/>
                  </a:lnTo>
                  <a:lnTo>
                    <a:pt x="0" y="1057567"/>
                  </a:lnTo>
                  <a:lnTo>
                    <a:pt x="11308563" y="1057567"/>
                  </a:lnTo>
                  <a:lnTo>
                    <a:pt x="11308563" y="848144"/>
                  </a:lnTo>
                  <a:lnTo>
                    <a:pt x="11308563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429184" y="3612455"/>
              <a:ext cx="11308715" cy="1109980"/>
            </a:xfrm>
            <a:custGeom>
              <a:avLst/>
              <a:gdLst/>
              <a:ahLst/>
              <a:cxnLst/>
              <a:rect l="l" t="t" r="r" b="b"/>
              <a:pathLst>
                <a:path w="11308715" h="1109979">
                  <a:moveTo>
                    <a:pt x="0" y="0"/>
                  </a:moveTo>
                  <a:lnTo>
                    <a:pt x="11308556" y="0"/>
                  </a:lnTo>
                  <a:lnTo>
                    <a:pt x="11308556" y="1109913"/>
                  </a:lnTo>
                  <a:lnTo>
                    <a:pt x="0" y="11099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429184" y="3874227"/>
            <a:ext cx="11308715" cy="848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3210">
              <a:lnSpc>
                <a:spcPts val="5295"/>
              </a:lnSpc>
            </a:pPr>
            <a:r>
              <a:rPr sz="4500" spc="20" dirty="0">
                <a:solidFill>
                  <a:srgbClr val="002452"/>
                </a:solidFill>
                <a:latin typeface="Courier New"/>
                <a:cs typeface="Courier New"/>
              </a:rPr>
              <a:t>isolate(</a:t>
            </a:r>
            <a:r>
              <a:rPr sz="4500" spc="20" dirty="0">
                <a:solidFill>
                  <a:srgbClr val="0365C0"/>
                </a:solidFill>
                <a:latin typeface="Courier New"/>
                <a:cs typeface="Courier New"/>
              </a:rPr>
              <a:t>{</a:t>
            </a:r>
            <a:r>
              <a:rPr sz="4500" spc="-1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500" spc="15" dirty="0">
                <a:solidFill>
                  <a:srgbClr val="0365C0"/>
                </a:solidFill>
                <a:latin typeface="Courier New"/>
                <a:cs typeface="Courier New"/>
              </a:rPr>
              <a:t>rnorm(input$num)</a:t>
            </a:r>
            <a:r>
              <a:rPr sz="4500" spc="-1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500" spc="20" dirty="0">
                <a:solidFill>
                  <a:srgbClr val="0365C0"/>
                </a:solidFill>
                <a:latin typeface="Courier New"/>
                <a:cs typeface="Courier New"/>
              </a:rPr>
              <a:t>}</a:t>
            </a:r>
            <a:r>
              <a:rPr sz="4500" spc="20" dirty="0">
                <a:solidFill>
                  <a:srgbClr val="002452"/>
                </a:solidFill>
                <a:latin typeface="Courier New"/>
                <a:cs typeface="Courier New"/>
              </a:rPr>
              <a:t>)</a:t>
            </a:r>
            <a:endParaRPr sz="4500">
              <a:latin typeface="Courier New"/>
              <a:cs typeface="Courier New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847075" y="19948"/>
            <a:ext cx="817435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solidFill>
                  <a:srgbClr val="53585F"/>
                </a:solidFill>
                <a:latin typeface="Arial"/>
                <a:cs typeface="Arial"/>
              </a:rPr>
              <a:t>Slides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spc="35" dirty="0">
                <a:solidFill>
                  <a:srgbClr val="53585F"/>
                </a:solidFill>
                <a:latin typeface="Arial"/>
                <a:cs typeface="Arial"/>
              </a:rPr>
              <a:t>at: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u="sng" spc="80" dirty="0">
                <a:solidFill>
                  <a:srgbClr val="53585F"/>
                </a:solidFill>
                <a:uFill>
                  <a:solidFill>
                    <a:srgbClr val="53585F"/>
                  </a:solidFill>
                </a:uFill>
                <a:latin typeface="Arial"/>
                <a:cs typeface="Arial"/>
              </a:rPr>
              <a:t>bit.ly/shiny-quickstart-2</a:t>
            </a:r>
            <a:endParaRPr sz="425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246210" y="1247343"/>
            <a:ext cx="3611879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u="none" spc="-125" dirty="0">
                <a:solidFill>
                  <a:srgbClr val="000000"/>
                </a:solidFill>
              </a:rPr>
              <a:t>isolate()</a:t>
            </a:r>
            <a:endParaRPr sz="8250"/>
          </a:p>
        </p:txBody>
      </p:sp>
      <p:sp>
        <p:nvSpPr>
          <p:cNvPr id="12" name="object 12"/>
          <p:cNvSpPr txBox="1"/>
          <p:nvPr/>
        </p:nvSpPr>
        <p:spPr>
          <a:xfrm>
            <a:off x="4863096" y="2594446"/>
            <a:ext cx="10255885" cy="7169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500" spc="-70" dirty="0">
                <a:latin typeface="Arial"/>
                <a:cs typeface="Arial"/>
              </a:rPr>
              <a:t>Returns</a:t>
            </a:r>
            <a:r>
              <a:rPr sz="4500" dirty="0">
                <a:latin typeface="Arial"/>
                <a:cs typeface="Arial"/>
              </a:rPr>
              <a:t> </a:t>
            </a:r>
            <a:r>
              <a:rPr sz="4500" spc="-45" dirty="0">
                <a:latin typeface="Arial"/>
                <a:cs typeface="Arial"/>
              </a:rPr>
              <a:t>the</a:t>
            </a:r>
            <a:r>
              <a:rPr sz="4500" dirty="0">
                <a:latin typeface="Arial"/>
                <a:cs typeface="Arial"/>
              </a:rPr>
              <a:t> </a:t>
            </a:r>
            <a:r>
              <a:rPr sz="4500" spc="-85" dirty="0">
                <a:latin typeface="Arial"/>
                <a:cs typeface="Arial"/>
              </a:rPr>
              <a:t>result</a:t>
            </a:r>
            <a:r>
              <a:rPr sz="4500" spc="5" dirty="0">
                <a:latin typeface="Arial"/>
                <a:cs typeface="Arial"/>
              </a:rPr>
              <a:t> </a:t>
            </a:r>
            <a:r>
              <a:rPr sz="4500" spc="-110" dirty="0">
                <a:latin typeface="Arial"/>
                <a:cs typeface="Arial"/>
              </a:rPr>
              <a:t>as</a:t>
            </a:r>
            <a:r>
              <a:rPr sz="4500" dirty="0">
                <a:latin typeface="Arial"/>
                <a:cs typeface="Arial"/>
              </a:rPr>
              <a:t> </a:t>
            </a:r>
            <a:r>
              <a:rPr sz="4500" spc="-150" dirty="0">
                <a:latin typeface="Arial"/>
                <a:cs typeface="Arial"/>
              </a:rPr>
              <a:t>a</a:t>
            </a:r>
            <a:r>
              <a:rPr sz="4500" spc="5" dirty="0">
                <a:latin typeface="Arial"/>
                <a:cs typeface="Arial"/>
              </a:rPr>
              <a:t> </a:t>
            </a:r>
            <a:r>
              <a:rPr sz="4500" spc="-55" dirty="0">
                <a:latin typeface="Arial"/>
                <a:cs typeface="Arial"/>
              </a:rPr>
              <a:t>non-reactive</a:t>
            </a:r>
            <a:r>
              <a:rPr sz="4500" dirty="0">
                <a:latin typeface="Arial"/>
                <a:cs typeface="Arial"/>
              </a:rPr>
              <a:t> </a:t>
            </a:r>
            <a:r>
              <a:rPr sz="4500" spc="-140" dirty="0">
                <a:latin typeface="Arial"/>
                <a:cs typeface="Arial"/>
              </a:rPr>
              <a:t>value</a:t>
            </a:r>
            <a:endParaRPr sz="45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235503" y="5570856"/>
            <a:ext cx="7413625" cy="3769360"/>
          </a:xfrm>
          <a:custGeom>
            <a:avLst/>
            <a:gdLst/>
            <a:ahLst/>
            <a:cxnLst/>
            <a:rect l="l" t="t" r="r" b="b"/>
            <a:pathLst>
              <a:path w="7413625" h="3769359">
                <a:moveTo>
                  <a:pt x="7243538" y="586024"/>
                </a:moveTo>
                <a:lnTo>
                  <a:pt x="164564" y="586024"/>
                </a:lnTo>
                <a:lnTo>
                  <a:pt x="120615" y="591889"/>
                </a:lnTo>
                <a:lnTo>
                  <a:pt x="81248" y="608459"/>
                </a:lnTo>
                <a:lnTo>
                  <a:pt x="47982" y="634191"/>
                </a:lnTo>
                <a:lnTo>
                  <a:pt x="22339" y="667546"/>
                </a:lnTo>
                <a:lnTo>
                  <a:pt x="5838" y="706982"/>
                </a:lnTo>
                <a:lnTo>
                  <a:pt x="0" y="750958"/>
                </a:lnTo>
                <a:lnTo>
                  <a:pt x="0" y="3607220"/>
                </a:lnTo>
                <a:lnTo>
                  <a:pt x="5838" y="3650974"/>
                </a:lnTo>
                <a:lnTo>
                  <a:pt x="22339" y="3689858"/>
                </a:lnTo>
                <a:lnTo>
                  <a:pt x="47982" y="3722495"/>
                </a:lnTo>
                <a:lnTo>
                  <a:pt x="81248" y="3747510"/>
                </a:lnTo>
                <a:lnTo>
                  <a:pt x="120615" y="3763528"/>
                </a:lnTo>
                <a:lnTo>
                  <a:pt x="164564" y="3769173"/>
                </a:lnTo>
                <a:lnTo>
                  <a:pt x="7243538" y="3769173"/>
                </a:lnTo>
                <a:lnTo>
                  <a:pt x="7287878" y="3763528"/>
                </a:lnTo>
                <a:lnTo>
                  <a:pt x="7328223" y="3747510"/>
                </a:lnTo>
                <a:lnTo>
                  <a:pt x="7362761" y="3722495"/>
                </a:lnTo>
                <a:lnTo>
                  <a:pt x="7389677" y="3689858"/>
                </a:lnTo>
                <a:lnTo>
                  <a:pt x="7407157" y="3650974"/>
                </a:lnTo>
                <a:lnTo>
                  <a:pt x="7413386" y="3607220"/>
                </a:lnTo>
                <a:lnTo>
                  <a:pt x="7413386" y="750958"/>
                </a:lnTo>
                <a:lnTo>
                  <a:pt x="7407157" y="706982"/>
                </a:lnTo>
                <a:lnTo>
                  <a:pt x="7389677" y="667546"/>
                </a:lnTo>
                <a:lnTo>
                  <a:pt x="7362761" y="634191"/>
                </a:lnTo>
                <a:lnTo>
                  <a:pt x="7328223" y="608459"/>
                </a:lnTo>
                <a:lnTo>
                  <a:pt x="7287878" y="591889"/>
                </a:lnTo>
                <a:lnTo>
                  <a:pt x="7243538" y="586024"/>
                </a:lnTo>
                <a:close/>
              </a:path>
              <a:path w="7413625" h="3769359">
                <a:moveTo>
                  <a:pt x="5791684" y="0"/>
                </a:moveTo>
                <a:lnTo>
                  <a:pt x="5687302" y="586024"/>
                </a:lnTo>
                <a:lnTo>
                  <a:pt x="5896393" y="586024"/>
                </a:lnTo>
                <a:lnTo>
                  <a:pt x="5791684" y="0"/>
                </a:lnTo>
                <a:close/>
              </a:path>
            </a:pathLst>
          </a:custGeom>
          <a:solidFill>
            <a:srgbClr val="164F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430040" y="6643296"/>
            <a:ext cx="7019290" cy="215328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065" marR="5080" algn="ctr">
              <a:lnSpc>
                <a:spcPct val="101600"/>
              </a:lnSpc>
              <a:spcBef>
                <a:spcPts val="25"/>
              </a:spcBef>
            </a:pPr>
            <a:r>
              <a:rPr sz="4600" spc="90" dirty="0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r>
              <a:rPr sz="4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45" dirty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4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-75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4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40" dirty="0">
                <a:solidFill>
                  <a:srgbClr val="FFFFFF"/>
                </a:solidFill>
                <a:latin typeface="Arial"/>
                <a:cs typeface="Arial"/>
              </a:rPr>
              <a:t>respond</a:t>
            </a:r>
            <a:r>
              <a:rPr sz="4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13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4600" spc="-1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i="1" spc="-80" dirty="0">
                <a:solidFill>
                  <a:srgbClr val="FFFFFF"/>
                </a:solidFill>
                <a:latin typeface="Arial"/>
                <a:cs typeface="Arial"/>
              </a:rPr>
              <a:t>any</a:t>
            </a:r>
            <a:r>
              <a:rPr sz="46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i="1" spc="-15" dirty="0">
                <a:solidFill>
                  <a:srgbClr val="FFFFFF"/>
                </a:solidFill>
                <a:latin typeface="Arial"/>
                <a:cs typeface="Arial"/>
              </a:rPr>
              <a:t>reactive</a:t>
            </a:r>
            <a:r>
              <a:rPr sz="46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i="1" spc="-65" dirty="0">
                <a:solidFill>
                  <a:srgbClr val="FFFFFF"/>
                </a:solidFill>
                <a:latin typeface="Arial"/>
                <a:cs typeface="Arial"/>
              </a:rPr>
              <a:t>value</a:t>
            </a:r>
            <a:r>
              <a:rPr sz="46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i="1" spc="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4600" i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i="1" spc="3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4600" i="1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i="1" spc="90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endParaRPr sz="4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868779" y="5582472"/>
            <a:ext cx="6408420" cy="3789045"/>
          </a:xfrm>
          <a:custGeom>
            <a:avLst/>
            <a:gdLst/>
            <a:ahLst/>
            <a:cxnLst/>
            <a:rect l="l" t="t" r="r" b="b"/>
            <a:pathLst>
              <a:path w="6408419" h="3789045">
                <a:moveTo>
                  <a:pt x="6245589" y="553466"/>
                </a:moveTo>
                <a:lnTo>
                  <a:pt x="160696" y="553466"/>
                </a:lnTo>
                <a:lnTo>
                  <a:pt x="117035" y="559078"/>
                </a:lnTo>
                <a:lnTo>
                  <a:pt x="78384" y="575011"/>
                </a:lnTo>
                <a:lnTo>
                  <a:pt x="46049" y="599916"/>
                </a:lnTo>
                <a:lnTo>
                  <a:pt x="21336" y="632444"/>
                </a:lnTo>
                <a:lnTo>
                  <a:pt x="5551" y="671244"/>
                </a:lnTo>
                <a:lnTo>
                  <a:pt x="0" y="714965"/>
                </a:lnTo>
                <a:lnTo>
                  <a:pt x="0" y="3619981"/>
                </a:lnTo>
                <a:lnTo>
                  <a:pt x="5551" y="3664258"/>
                </a:lnTo>
                <a:lnTo>
                  <a:pt x="21336" y="3704445"/>
                </a:lnTo>
                <a:lnTo>
                  <a:pt x="46049" y="3738775"/>
                </a:lnTo>
                <a:lnTo>
                  <a:pt x="78384" y="3765484"/>
                </a:lnTo>
                <a:lnTo>
                  <a:pt x="117035" y="3782804"/>
                </a:lnTo>
                <a:lnTo>
                  <a:pt x="160696" y="3788970"/>
                </a:lnTo>
                <a:lnTo>
                  <a:pt x="6245589" y="3788970"/>
                </a:lnTo>
                <a:lnTo>
                  <a:pt x="6289395" y="3782804"/>
                </a:lnTo>
                <a:lnTo>
                  <a:pt x="6328398" y="3765484"/>
                </a:lnTo>
                <a:lnTo>
                  <a:pt x="6361188" y="3738775"/>
                </a:lnTo>
                <a:lnTo>
                  <a:pt x="6386355" y="3704445"/>
                </a:lnTo>
                <a:lnTo>
                  <a:pt x="6402490" y="3664258"/>
                </a:lnTo>
                <a:lnTo>
                  <a:pt x="6408181" y="3619981"/>
                </a:lnTo>
                <a:lnTo>
                  <a:pt x="6408181" y="714965"/>
                </a:lnTo>
                <a:lnTo>
                  <a:pt x="6402490" y="671244"/>
                </a:lnTo>
                <a:lnTo>
                  <a:pt x="6386355" y="632444"/>
                </a:lnTo>
                <a:lnTo>
                  <a:pt x="6361188" y="599916"/>
                </a:lnTo>
                <a:lnTo>
                  <a:pt x="6328398" y="575011"/>
                </a:lnTo>
                <a:lnTo>
                  <a:pt x="6289395" y="559078"/>
                </a:lnTo>
                <a:lnTo>
                  <a:pt x="6245589" y="553466"/>
                </a:lnTo>
                <a:close/>
              </a:path>
              <a:path w="6408419" h="3789045">
                <a:moveTo>
                  <a:pt x="1992452" y="0"/>
                </a:moveTo>
                <a:lnTo>
                  <a:pt x="1887743" y="553466"/>
                </a:lnTo>
                <a:lnTo>
                  <a:pt x="2097161" y="553466"/>
                </a:lnTo>
                <a:lnTo>
                  <a:pt x="1992452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1615187" y="7004429"/>
            <a:ext cx="4913630" cy="14306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642110" marR="5080" indent="-1630045">
              <a:lnSpc>
                <a:spcPct val="100000"/>
              </a:lnSpc>
              <a:spcBef>
                <a:spcPts val="114"/>
              </a:spcBef>
            </a:pPr>
            <a:r>
              <a:rPr sz="4600" spc="90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r>
              <a:rPr sz="4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25" dirty="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sz="4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13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4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70" dirty="0">
                <a:solidFill>
                  <a:srgbClr val="FFFFFF"/>
                </a:solidFill>
                <a:latin typeface="Arial"/>
                <a:cs typeface="Arial"/>
              </a:rPr>
              <a:t>build </a:t>
            </a:r>
            <a:r>
              <a:rPr sz="4600" spc="-12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90" dirty="0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46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87614" y="0"/>
            <a:ext cx="8816485" cy="1130855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25650" y="335068"/>
            <a:ext cx="10010775" cy="10732770"/>
            <a:chOff x="125650" y="335068"/>
            <a:chExt cx="10010775" cy="10732770"/>
          </a:xfrm>
        </p:grpSpPr>
        <p:sp>
          <p:nvSpPr>
            <p:cNvPr id="4" name="object 4"/>
            <p:cNvSpPr/>
            <p:nvPr/>
          </p:nvSpPr>
          <p:spPr>
            <a:xfrm>
              <a:off x="125641" y="586377"/>
              <a:ext cx="9748520" cy="10481945"/>
            </a:xfrm>
            <a:custGeom>
              <a:avLst/>
              <a:gdLst/>
              <a:ahLst/>
              <a:cxnLst/>
              <a:rect l="l" t="t" r="r" b="b"/>
              <a:pathLst>
                <a:path w="9748520" h="10481945">
                  <a:moveTo>
                    <a:pt x="9748393" y="0"/>
                  </a:moveTo>
                  <a:lnTo>
                    <a:pt x="0" y="0"/>
                  </a:lnTo>
                  <a:lnTo>
                    <a:pt x="0" y="10230053"/>
                  </a:lnTo>
                  <a:lnTo>
                    <a:pt x="0" y="10481348"/>
                  </a:lnTo>
                  <a:lnTo>
                    <a:pt x="9748393" y="10481348"/>
                  </a:lnTo>
                  <a:lnTo>
                    <a:pt x="9748393" y="10230053"/>
                  </a:lnTo>
                  <a:lnTo>
                    <a:pt x="9748393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7422" y="335068"/>
              <a:ext cx="9748520" cy="10481945"/>
            </a:xfrm>
            <a:custGeom>
              <a:avLst/>
              <a:gdLst/>
              <a:ahLst/>
              <a:cxnLst/>
              <a:rect l="l" t="t" r="r" b="b"/>
              <a:pathLst>
                <a:path w="9748520" h="10481945">
                  <a:moveTo>
                    <a:pt x="0" y="0"/>
                  </a:moveTo>
                  <a:lnTo>
                    <a:pt x="9748394" y="0"/>
                  </a:lnTo>
                  <a:lnTo>
                    <a:pt x="9748394" y="10481356"/>
                  </a:lnTo>
                  <a:lnTo>
                    <a:pt x="0" y="104813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09356" y="570481"/>
            <a:ext cx="8807450" cy="9886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#</a:t>
            </a:r>
            <a:r>
              <a:rPr sz="2350" spc="-4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04-isolate</a:t>
            </a:r>
            <a:endParaRPr sz="2350">
              <a:latin typeface="Courier New"/>
              <a:cs typeface="Courier New"/>
            </a:endParaRPr>
          </a:p>
          <a:p>
            <a:pPr marL="12700" marR="5915025">
              <a:lnSpc>
                <a:spcPct val="252700"/>
              </a:lnSpc>
            </a:pP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library(shiny) </a:t>
            </a:r>
            <a:r>
              <a:rPr sz="2350" spc="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ui</a:t>
            </a:r>
            <a:r>
              <a:rPr sz="2350" spc="-3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&lt;-</a:t>
            </a:r>
            <a:r>
              <a:rPr sz="2350" spc="-3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fluidPage(</a:t>
            </a:r>
            <a:endParaRPr sz="2350">
              <a:latin typeface="Courier New"/>
              <a:cs typeface="Courier New"/>
            </a:endParaRPr>
          </a:p>
          <a:p>
            <a:pPr marL="730250" marR="3402329" indent="-359410">
              <a:lnSpc>
                <a:spcPts val="3560"/>
              </a:lnSpc>
              <a:spcBef>
                <a:spcPts val="245"/>
              </a:spcBef>
            </a:pP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sliderInput(inputId</a:t>
            </a:r>
            <a:r>
              <a:rPr sz="2350" spc="-1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=</a:t>
            </a:r>
            <a:r>
              <a:rPr sz="2350" spc="-1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"num", </a:t>
            </a:r>
            <a:r>
              <a:rPr sz="2350" spc="-139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label</a:t>
            </a:r>
            <a:r>
              <a:rPr sz="2350" spc="-1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=</a:t>
            </a:r>
            <a:r>
              <a:rPr sz="2350" spc="-1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"Choose</a:t>
            </a:r>
            <a:r>
              <a:rPr sz="2350" spc="-1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a</a:t>
            </a:r>
            <a:r>
              <a:rPr sz="235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number",</a:t>
            </a:r>
            <a:endParaRPr sz="2350">
              <a:latin typeface="Courier New"/>
              <a:cs typeface="Courier New"/>
            </a:endParaRPr>
          </a:p>
          <a:p>
            <a:pPr marL="371475" marR="2325370" indent="358775">
              <a:lnSpc>
                <a:spcPts val="3560"/>
              </a:lnSpc>
              <a:spcBef>
                <a:spcPts val="10"/>
              </a:spcBef>
            </a:pP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value = 25, min = 1, max = 100), </a:t>
            </a:r>
            <a:r>
              <a:rPr sz="2350" spc="-140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textInput(inputId</a:t>
            </a:r>
            <a:r>
              <a:rPr sz="235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=</a:t>
            </a:r>
            <a:r>
              <a:rPr sz="235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"title",</a:t>
            </a:r>
            <a:endParaRPr sz="2350">
              <a:latin typeface="Courier New"/>
              <a:cs typeface="Courier New"/>
            </a:endParaRPr>
          </a:p>
          <a:p>
            <a:pPr marL="730250">
              <a:lnSpc>
                <a:spcPct val="100000"/>
              </a:lnSpc>
              <a:spcBef>
                <a:spcPts val="505"/>
              </a:spcBef>
            </a:pP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label</a:t>
            </a:r>
            <a:r>
              <a:rPr sz="2350" spc="-1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=</a:t>
            </a:r>
            <a:r>
              <a:rPr sz="2350" spc="-1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"Write</a:t>
            </a:r>
            <a:r>
              <a:rPr sz="2350" spc="-1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a</a:t>
            </a:r>
            <a:r>
              <a:rPr sz="2350" spc="-1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title",</a:t>
            </a:r>
            <a:endParaRPr sz="2350">
              <a:latin typeface="Courier New"/>
              <a:cs typeface="Courier New"/>
            </a:endParaRPr>
          </a:p>
          <a:p>
            <a:pPr marL="371475" indent="358775">
              <a:lnSpc>
                <a:spcPts val="3560"/>
              </a:lnSpc>
              <a:spcBef>
                <a:spcPts val="245"/>
              </a:spcBef>
            </a:pP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value =</a:t>
            </a:r>
            <a:r>
              <a:rPr sz="2350" spc="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"Histogram of</a:t>
            </a:r>
            <a:r>
              <a:rPr sz="2350" spc="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Random Normal</a:t>
            </a:r>
            <a:r>
              <a:rPr sz="2350" spc="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Values"), </a:t>
            </a:r>
            <a:r>
              <a:rPr sz="2350" spc="-139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plotOutput("hist")</a:t>
            </a:r>
            <a:endParaRPr sz="23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)</a:t>
            </a:r>
            <a:endParaRPr sz="23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100">
              <a:latin typeface="Courier New"/>
              <a:cs typeface="Courier New"/>
            </a:endParaRPr>
          </a:p>
          <a:p>
            <a:pPr marL="371475" marR="2505075" indent="-359410">
              <a:lnSpc>
                <a:spcPct val="126400"/>
              </a:lnSpc>
            </a:pP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server &lt;- function(input, output) { </a:t>
            </a:r>
            <a:r>
              <a:rPr sz="2350" spc="-140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output$hist</a:t>
            </a:r>
            <a:r>
              <a:rPr sz="235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&lt;-</a:t>
            </a:r>
            <a:r>
              <a:rPr sz="235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renderPlot({</a:t>
            </a:r>
            <a:endParaRPr sz="2350">
              <a:latin typeface="Courier New"/>
              <a:cs typeface="Courier New"/>
            </a:endParaRPr>
          </a:p>
          <a:p>
            <a:pPr marL="730250">
              <a:lnSpc>
                <a:spcPct val="100000"/>
              </a:lnSpc>
              <a:spcBef>
                <a:spcPts val="745"/>
              </a:spcBef>
            </a:pP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hist(rnorm(input$num),</a:t>
            </a:r>
            <a:endParaRPr sz="2350">
              <a:latin typeface="Courier New"/>
              <a:cs typeface="Courier New"/>
            </a:endParaRPr>
          </a:p>
          <a:p>
            <a:pPr marL="1089025">
              <a:lnSpc>
                <a:spcPct val="100000"/>
              </a:lnSpc>
              <a:spcBef>
                <a:spcPts val="740"/>
              </a:spcBef>
            </a:pP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main</a:t>
            </a:r>
            <a:r>
              <a:rPr sz="2350" spc="-1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=</a:t>
            </a:r>
            <a:r>
              <a:rPr sz="2350" spc="-1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350" b="1" dirty="0">
                <a:latin typeface="Courier New"/>
                <a:cs typeface="Courier New"/>
              </a:rPr>
              <a:t>isolate({</a:t>
            </a:r>
            <a:r>
              <a:rPr sz="2350" b="1" dirty="0">
                <a:solidFill>
                  <a:srgbClr val="00882B"/>
                </a:solidFill>
                <a:latin typeface="Courier New"/>
                <a:cs typeface="Courier New"/>
              </a:rPr>
              <a:t>input$title</a:t>
            </a:r>
            <a:r>
              <a:rPr sz="2350" b="1" dirty="0">
                <a:latin typeface="Courier New"/>
                <a:cs typeface="Courier New"/>
              </a:rPr>
              <a:t>})</a:t>
            </a: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)</a:t>
            </a:r>
            <a:endParaRPr sz="2350">
              <a:latin typeface="Courier New"/>
              <a:cs typeface="Courier New"/>
            </a:endParaRPr>
          </a:p>
          <a:p>
            <a:pPr marL="371475">
              <a:lnSpc>
                <a:spcPct val="100000"/>
              </a:lnSpc>
              <a:spcBef>
                <a:spcPts val="745"/>
              </a:spcBef>
            </a:pP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})</a:t>
            </a:r>
            <a:endParaRPr sz="23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}</a:t>
            </a:r>
            <a:endParaRPr sz="23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3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shinyApp(ui</a:t>
            </a:r>
            <a:r>
              <a:rPr sz="235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=</a:t>
            </a:r>
            <a:r>
              <a:rPr sz="235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ui, server</a:t>
            </a:r>
            <a:r>
              <a:rPr sz="235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350" dirty="0">
                <a:solidFill>
                  <a:srgbClr val="A6AAA9"/>
                </a:solidFill>
                <a:latin typeface="Courier New"/>
                <a:cs typeface="Courier New"/>
              </a:rPr>
              <a:t>= server)</a:t>
            </a:r>
            <a:endParaRPr sz="23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27630" y="670136"/>
            <a:ext cx="2538095" cy="7508240"/>
            <a:chOff x="2027630" y="670136"/>
            <a:chExt cx="2538095" cy="7508240"/>
          </a:xfrm>
        </p:grpSpPr>
        <p:sp>
          <p:nvSpPr>
            <p:cNvPr id="3" name="object 3"/>
            <p:cNvSpPr/>
            <p:nvPr/>
          </p:nvSpPr>
          <p:spPr>
            <a:xfrm>
              <a:off x="3298329" y="1528749"/>
              <a:ext cx="0" cy="6628130"/>
            </a:xfrm>
            <a:custGeom>
              <a:avLst/>
              <a:gdLst/>
              <a:ahLst/>
              <a:cxnLst/>
              <a:rect l="l" t="t" r="r" b="b"/>
              <a:pathLst>
                <a:path h="6628130">
                  <a:moveTo>
                    <a:pt x="0" y="6628070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027630" y="670136"/>
              <a:ext cx="2538095" cy="932180"/>
            </a:xfrm>
            <a:custGeom>
              <a:avLst/>
              <a:gdLst/>
              <a:ahLst/>
              <a:cxnLst/>
              <a:rect l="l" t="t" r="r" b="b"/>
              <a:pathLst>
                <a:path w="2538095" h="932180">
                  <a:moveTo>
                    <a:pt x="2382174" y="0"/>
                  </a:moveTo>
                  <a:lnTo>
                    <a:pt x="152948" y="0"/>
                  </a:lnTo>
                  <a:lnTo>
                    <a:pt x="104991" y="8326"/>
                  </a:lnTo>
                  <a:lnTo>
                    <a:pt x="63929" y="31302"/>
                  </a:lnTo>
                  <a:lnTo>
                    <a:pt x="31921" y="65917"/>
                  </a:lnTo>
                  <a:lnTo>
                    <a:pt x="11131" y="109165"/>
                  </a:lnTo>
                  <a:lnTo>
                    <a:pt x="3721" y="158037"/>
                  </a:lnTo>
                  <a:lnTo>
                    <a:pt x="0" y="783189"/>
                  </a:lnTo>
                  <a:lnTo>
                    <a:pt x="7797" y="831093"/>
                  </a:lnTo>
                  <a:lnTo>
                    <a:pt x="29510" y="872030"/>
                  </a:lnTo>
                  <a:lnTo>
                    <a:pt x="62619" y="903887"/>
                  </a:lnTo>
                  <a:lnTo>
                    <a:pt x="104604" y="924551"/>
                  </a:lnTo>
                  <a:lnTo>
                    <a:pt x="152948" y="931908"/>
                  </a:lnTo>
                  <a:lnTo>
                    <a:pt x="2382174" y="931908"/>
                  </a:lnTo>
                  <a:lnTo>
                    <a:pt x="2430783" y="924551"/>
                  </a:lnTo>
                  <a:lnTo>
                    <a:pt x="2473402" y="903887"/>
                  </a:lnTo>
                  <a:lnTo>
                    <a:pt x="2507266" y="872030"/>
                  </a:lnTo>
                  <a:lnTo>
                    <a:pt x="2529612" y="831093"/>
                  </a:lnTo>
                  <a:lnTo>
                    <a:pt x="2537675" y="783189"/>
                  </a:lnTo>
                  <a:lnTo>
                    <a:pt x="2537675" y="158037"/>
                  </a:lnTo>
                  <a:lnTo>
                    <a:pt x="2529612" y="109165"/>
                  </a:lnTo>
                  <a:lnTo>
                    <a:pt x="2507266" y="65917"/>
                  </a:lnTo>
                  <a:lnTo>
                    <a:pt x="2473402" y="31302"/>
                  </a:lnTo>
                  <a:lnTo>
                    <a:pt x="2430783" y="8326"/>
                  </a:lnTo>
                  <a:lnTo>
                    <a:pt x="2382174" y="0"/>
                  </a:lnTo>
                  <a:close/>
                </a:path>
              </a:pathLst>
            </a:custGeom>
            <a:solidFill>
              <a:srgbClr val="008F00">
                <a:alpha val="68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36279" y="873136"/>
            <a:ext cx="211836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u="none" dirty="0">
                <a:solidFill>
                  <a:srgbClr val="FFFFFF"/>
                </a:solidFill>
                <a:latin typeface="Courier New"/>
                <a:cs typeface="Courier New"/>
              </a:rPr>
              <a:t>input$num</a:t>
            </a:r>
            <a:endParaRPr sz="305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28154" y="670136"/>
            <a:ext cx="2903855" cy="932180"/>
          </a:xfrm>
          <a:custGeom>
            <a:avLst/>
            <a:gdLst/>
            <a:ahLst/>
            <a:cxnLst/>
            <a:rect l="l" t="t" r="r" b="b"/>
            <a:pathLst>
              <a:path w="2903854" h="932180">
                <a:moveTo>
                  <a:pt x="2748655" y="0"/>
                </a:moveTo>
                <a:lnTo>
                  <a:pt x="152948" y="0"/>
                </a:lnTo>
                <a:lnTo>
                  <a:pt x="104924" y="8326"/>
                </a:lnTo>
                <a:lnTo>
                  <a:pt x="63701" y="31302"/>
                </a:lnTo>
                <a:lnTo>
                  <a:pt x="31502" y="65917"/>
                </a:lnTo>
                <a:lnTo>
                  <a:pt x="10552" y="109165"/>
                </a:lnTo>
                <a:lnTo>
                  <a:pt x="3075" y="158037"/>
                </a:lnTo>
                <a:lnTo>
                  <a:pt x="0" y="783189"/>
                </a:lnTo>
                <a:lnTo>
                  <a:pt x="7797" y="831093"/>
                </a:lnTo>
                <a:lnTo>
                  <a:pt x="29510" y="872030"/>
                </a:lnTo>
                <a:lnTo>
                  <a:pt x="62619" y="903887"/>
                </a:lnTo>
                <a:lnTo>
                  <a:pt x="104604" y="924551"/>
                </a:lnTo>
                <a:lnTo>
                  <a:pt x="152948" y="931908"/>
                </a:lnTo>
                <a:lnTo>
                  <a:pt x="2748655" y="931908"/>
                </a:lnTo>
                <a:lnTo>
                  <a:pt x="2797197" y="924551"/>
                </a:lnTo>
                <a:lnTo>
                  <a:pt x="2839655" y="903887"/>
                </a:lnTo>
                <a:lnTo>
                  <a:pt x="2873329" y="872030"/>
                </a:lnTo>
                <a:lnTo>
                  <a:pt x="2895514" y="831093"/>
                </a:lnTo>
                <a:lnTo>
                  <a:pt x="2903510" y="783189"/>
                </a:lnTo>
                <a:lnTo>
                  <a:pt x="2903510" y="158037"/>
                </a:lnTo>
                <a:lnTo>
                  <a:pt x="2895514" y="109165"/>
                </a:lnTo>
                <a:lnTo>
                  <a:pt x="2873329" y="65917"/>
                </a:lnTo>
                <a:lnTo>
                  <a:pt x="2839655" y="31302"/>
                </a:lnTo>
                <a:lnTo>
                  <a:pt x="2797197" y="8326"/>
                </a:lnTo>
                <a:lnTo>
                  <a:pt x="2748655" y="0"/>
                </a:lnTo>
                <a:close/>
              </a:path>
            </a:pathLst>
          </a:custGeom>
          <a:solidFill>
            <a:srgbClr val="008F00">
              <a:alpha val="68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187552" y="873136"/>
            <a:ext cx="258318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dirty="0">
                <a:solidFill>
                  <a:srgbClr val="FFFFFF"/>
                </a:solidFill>
                <a:latin typeface="Courier New"/>
                <a:cs typeface="Courier New"/>
              </a:rPr>
              <a:t>input$title</a:t>
            </a:r>
            <a:endParaRPr sz="3050">
              <a:latin typeface="Courier New"/>
              <a:cs typeface="Courier New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1287614" y="0"/>
            <a:ext cx="8816975" cy="11308715"/>
            <a:chOff x="11287614" y="0"/>
            <a:chExt cx="8816975" cy="1130871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87614" y="0"/>
              <a:ext cx="8816485" cy="1130855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19522" y="2376891"/>
              <a:ext cx="6795604" cy="137168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61406" y="973792"/>
              <a:ext cx="6921255" cy="1811463"/>
            </a:xfrm>
            <a:prstGeom prst="rect">
              <a:avLst/>
            </a:prstGeom>
          </p:spPr>
        </p:pic>
      </p:grpSp>
      <p:sp>
        <p:nvSpPr>
          <p:cNvPr id="12" name="object 12"/>
          <p:cNvSpPr/>
          <p:nvPr/>
        </p:nvSpPr>
        <p:spPr>
          <a:xfrm>
            <a:off x="1797855" y="8083523"/>
            <a:ext cx="7186295" cy="2240915"/>
          </a:xfrm>
          <a:custGeom>
            <a:avLst/>
            <a:gdLst/>
            <a:ahLst/>
            <a:cxnLst/>
            <a:rect l="l" t="t" r="r" b="b"/>
            <a:pathLst>
              <a:path w="7186295" h="2240915">
                <a:moveTo>
                  <a:pt x="6729116" y="0"/>
                </a:moveTo>
                <a:lnTo>
                  <a:pt x="453911" y="0"/>
                </a:lnTo>
                <a:lnTo>
                  <a:pt x="404493" y="2674"/>
                </a:lnTo>
                <a:lnTo>
                  <a:pt x="356689" y="10511"/>
                </a:lnTo>
                <a:lnTo>
                  <a:pt x="310766" y="23230"/>
                </a:lnTo>
                <a:lnTo>
                  <a:pt x="266990" y="40551"/>
                </a:lnTo>
                <a:lnTo>
                  <a:pt x="225627" y="62194"/>
                </a:lnTo>
                <a:lnTo>
                  <a:pt x="186941" y="87880"/>
                </a:lnTo>
                <a:lnTo>
                  <a:pt x="151199" y="117329"/>
                </a:lnTo>
                <a:lnTo>
                  <a:pt x="118668" y="150260"/>
                </a:lnTo>
                <a:lnTo>
                  <a:pt x="89611" y="186393"/>
                </a:lnTo>
                <a:lnTo>
                  <a:pt x="64296" y="225449"/>
                </a:lnTo>
                <a:lnTo>
                  <a:pt x="42987" y="267148"/>
                </a:lnTo>
                <a:lnTo>
                  <a:pt x="25951" y="311209"/>
                </a:lnTo>
                <a:lnTo>
                  <a:pt x="13454" y="357353"/>
                </a:lnTo>
                <a:lnTo>
                  <a:pt x="5760" y="405300"/>
                </a:lnTo>
                <a:lnTo>
                  <a:pt x="3137" y="454770"/>
                </a:lnTo>
                <a:lnTo>
                  <a:pt x="0" y="1786416"/>
                </a:lnTo>
                <a:lnTo>
                  <a:pt x="2343" y="1832831"/>
                </a:lnTo>
                <a:lnTo>
                  <a:pt x="9221" y="1877914"/>
                </a:lnTo>
                <a:lnTo>
                  <a:pt x="20406" y="1921436"/>
                </a:lnTo>
                <a:lnTo>
                  <a:pt x="35670" y="1963168"/>
                </a:lnTo>
                <a:lnTo>
                  <a:pt x="54784" y="2002879"/>
                </a:lnTo>
                <a:lnTo>
                  <a:pt x="77520" y="2040342"/>
                </a:lnTo>
                <a:lnTo>
                  <a:pt x="103651" y="2075325"/>
                </a:lnTo>
                <a:lnTo>
                  <a:pt x="132947" y="2107601"/>
                </a:lnTo>
                <a:lnTo>
                  <a:pt x="165181" y="2136938"/>
                </a:lnTo>
                <a:lnTo>
                  <a:pt x="200125" y="2163108"/>
                </a:lnTo>
                <a:lnTo>
                  <a:pt x="237550" y="2185882"/>
                </a:lnTo>
                <a:lnTo>
                  <a:pt x="277228" y="2205029"/>
                </a:lnTo>
                <a:lnTo>
                  <a:pt x="318932" y="2220321"/>
                </a:lnTo>
                <a:lnTo>
                  <a:pt x="362432" y="2231528"/>
                </a:lnTo>
                <a:lnTo>
                  <a:pt x="407501" y="2238421"/>
                </a:lnTo>
                <a:lnTo>
                  <a:pt x="453911" y="2240769"/>
                </a:lnTo>
                <a:lnTo>
                  <a:pt x="6729116" y="2240769"/>
                </a:lnTo>
                <a:lnTo>
                  <a:pt x="6775561" y="2238421"/>
                </a:lnTo>
                <a:lnTo>
                  <a:pt x="6820730" y="2231528"/>
                </a:lnTo>
                <a:lnTo>
                  <a:pt x="6864385" y="2220321"/>
                </a:lnTo>
                <a:lnTo>
                  <a:pt x="6906289" y="2205029"/>
                </a:lnTo>
                <a:lnTo>
                  <a:pt x="6946204" y="2185882"/>
                </a:lnTo>
                <a:lnTo>
                  <a:pt x="6983894" y="2163108"/>
                </a:lnTo>
                <a:lnTo>
                  <a:pt x="7019121" y="2136938"/>
                </a:lnTo>
                <a:lnTo>
                  <a:pt x="7051648" y="2107601"/>
                </a:lnTo>
                <a:lnTo>
                  <a:pt x="7081237" y="2075325"/>
                </a:lnTo>
                <a:lnTo>
                  <a:pt x="7107650" y="2040342"/>
                </a:lnTo>
                <a:lnTo>
                  <a:pt x="7130652" y="2002879"/>
                </a:lnTo>
                <a:lnTo>
                  <a:pt x="7150003" y="1963168"/>
                </a:lnTo>
                <a:lnTo>
                  <a:pt x="7165467" y="1921436"/>
                </a:lnTo>
                <a:lnTo>
                  <a:pt x="7176807" y="1877914"/>
                </a:lnTo>
                <a:lnTo>
                  <a:pt x="7183785" y="1832831"/>
                </a:lnTo>
                <a:lnTo>
                  <a:pt x="7186164" y="1786416"/>
                </a:lnTo>
                <a:lnTo>
                  <a:pt x="7186164" y="454770"/>
                </a:lnTo>
                <a:lnTo>
                  <a:pt x="7183785" y="408350"/>
                </a:lnTo>
                <a:lnTo>
                  <a:pt x="7176807" y="363254"/>
                </a:lnTo>
                <a:lnTo>
                  <a:pt x="7165467" y="319711"/>
                </a:lnTo>
                <a:lnTo>
                  <a:pt x="7150003" y="277953"/>
                </a:lnTo>
                <a:lnTo>
                  <a:pt x="7130652" y="238209"/>
                </a:lnTo>
                <a:lnTo>
                  <a:pt x="7107650" y="200712"/>
                </a:lnTo>
                <a:lnTo>
                  <a:pt x="7081237" y="165691"/>
                </a:lnTo>
                <a:lnTo>
                  <a:pt x="7051648" y="133376"/>
                </a:lnTo>
                <a:lnTo>
                  <a:pt x="7019121" y="104000"/>
                </a:lnTo>
                <a:lnTo>
                  <a:pt x="6983894" y="77792"/>
                </a:lnTo>
                <a:lnTo>
                  <a:pt x="6946204" y="54983"/>
                </a:lnTo>
                <a:lnTo>
                  <a:pt x="6906289" y="35804"/>
                </a:lnTo>
                <a:lnTo>
                  <a:pt x="6864385" y="20486"/>
                </a:lnTo>
                <a:lnTo>
                  <a:pt x="6820730" y="9258"/>
                </a:lnTo>
                <a:lnTo>
                  <a:pt x="6775561" y="2353"/>
                </a:lnTo>
                <a:lnTo>
                  <a:pt x="6729116" y="0"/>
                </a:lnTo>
                <a:close/>
              </a:path>
            </a:pathLst>
          </a:custGeom>
          <a:solidFill>
            <a:srgbClr val="78AA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025985" y="8184001"/>
            <a:ext cx="6862445" cy="1952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39420" marR="1167765" indent="-427355">
              <a:lnSpc>
                <a:spcPct val="112900"/>
              </a:lnSpc>
              <a:spcBef>
                <a:spcPts val="95"/>
              </a:spcBef>
            </a:pPr>
            <a:r>
              <a:rPr sz="2700" spc="5" dirty="0">
                <a:solidFill>
                  <a:srgbClr val="A8D6FF"/>
                </a:solidFill>
                <a:latin typeface="Courier New"/>
                <a:cs typeface="Courier New"/>
              </a:rPr>
              <a:t>output$hist </a:t>
            </a:r>
            <a:r>
              <a:rPr sz="2700" spc="10" dirty="0">
                <a:solidFill>
                  <a:srgbClr val="A8D6FF"/>
                </a:solidFill>
                <a:latin typeface="Courier New"/>
                <a:cs typeface="Courier New"/>
              </a:rPr>
              <a:t>&lt;- </a:t>
            </a:r>
            <a:r>
              <a:rPr sz="2800" spc="-5" dirty="0">
                <a:solidFill>
                  <a:srgbClr val="A8D6FF"/>
                </a:solidFill>
                <a:latin typeface="Courier New"/>
                <a:cs typeface="Courier New"/>
              </a:rPr>
              <a:t>renderPlot({ </a:t>
            </a:r>
            <a:r>
              <a:rPr sz="2800" spc="-1670" dirty="0">
                <a:solidFill>
                  <a:srgbClr val="A8D6FF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A8D6FF"/>
                </a:solidFill>
                <a:latin typeface="Courier New"/>
                <a:cs typeface="Courier New"/>
              </a:rPr>
              <a:t>hist(rnorm(input$num),</a:t>
            </a:r>
            <a:endParaRPr sz="2800">
              <a:latin typeface="Courier New"/>
              <a:cs typeface="Courier New"/>
            </a:endParaRPr>
          </a:p>
          <a:p>
            <a:pPr marL="866775">
              <a:lnSpc>
                <a:spcPct val="100000"/>
              </a:lnSpc>
              <a:spcBef>
                <a:spcPts val="434"/>
              </a:spcBef>
            </a:pPr>
            <a:r>
              <a:rPr sz="2800" spc="-5" dirty="0">
                <a:solidFill>
                  <a:srgbClr val="A8D6FF"/>
                </a:solidFill>
                <a:latin typeface="Courier New"/>
                <a:cs typeface="Courier New"/>
              </a:rPr>
              <a:t>main</a:t>
            </a:r>
            <a:r>
              <a:rPr sz="2800" spc="-25" dirty="0">
                <a:solidFill>
                  <a:srgbClr val="A8D6FF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A8D6FF"/>
                </a:solidFill>
                <a:latin typeface="Courier New"/>
                <a:cs typeface="Courier New"/>
              </a:rPr>
              <a:t>=</a:t>
            </a:r>
            <a:r>
              <a:rPr sz="2800" spc="-25" dirty="0">
                <a:solidFill>
                  <a:srgbClr val="A8D6FF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FFFFFF"/>
                </a:solidFill>
                <a:latin typeface="Courier New"/>
                <a:cs typeface="Courier New"/>
              </a:rPr>
              <a:t>isolate(input$title)</a:t>
            </a:r>
            <a:r>
              <a:rPr sz="2800" dirty="0">
                <a:solidFill>
                  <a:srgbClr val="A8D6FF"/>
                </a:solidFill>
                <a:latin typeface="Courier New"/>
                <a:cs typeface="Courier New"/>
              </a:rPr>
              <a:t>)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2800" dirty="0">
                <a:solidFill>
                  <a:srgbClr val="A8D6FF"/>
                </a:solidFill>
                <a:latin typeface="Courier New"/>
                <a:cs typeface="Courier New"/>
              </a:rPr>
              <a:t>})</a:t>
            </a:r>
            <a:endParaRPr sz="2800">
              <a:latin typeface="Courier New"/>
              <a:cs typeface="Courier New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724559" y="596838"/>
            <a:ext cx="7332980" cy="9801225"/>
            <a:chOff x="1724559" y="596838"/>
            <a:chExt cx="7332980" cy="9801225"/>
          </a:xfrm>
        </p:grpSpPr>
        <p:sp>
          <p:nvSpPr>
            <p:cNvPr id="15" name="object 15"/>
            <p:cNvSpPr/>
            <p:nvPr/>
          </p:nvSpPr>
          <p:spPr>
            <a:xfrm>
              <a:off x="6028154" y="670134"/>
              <a:ext cx="2903855" cy="932180"/>
            </a:xfrm>
            <a:custGeom>
              <a:avLst/>
              <a:gdLst/>
              <a:ahLst/>
              <a:cxnLst/>
              <a:rect l="l" t="t" r="r" b="b"/>
              <a:pathLst>
                <a:path w="2903854" h="932180">
                  <a:moveTo>
                    <a:pt x="0" y="783189"/>
                  </a:moveTo>
                  <a:lnTo>
                    <a:pt x="3075" y="158039"/>
                  </a:lnTo>
                  <a:lnTo>
                    <a:pt x="10552" y="109166"/>
                  </a:lnTo>
                  <a:lnTo>
                    <a:pt x="31502" y="65917"/>
                  </a:lnTo>
                  <a:lnTo>
                    <a:pt x="63701" y="31302"/>
                  </a:lnTo>
                  <a:lnTo>
                    <a:pt x="104924" y="8326"/>
                  </a:lnTo>
                  <a:lnTo>
                    <a:pt x="152948" y="0"/>
                  </a:lnTo>
                  <a:lnTo>
                    <a:pt x="2748655" y="0"/>
                  </a:lnTo>
                  <a:lnTo>
                    <a:pt x="2797197" y="8326"/>
                  </a:lnTo>
                  <a:lnTo>
                    <a:pt x="2839655" y="31302"/>
                  </a:lnTo>
                  <a:lnTo>
                    <a:pt x="2873329" y="65917"/>
                  </a:lnTo>
                  <a:lnTo>
                    <a:pt x="2895514" y="109166"/>
                  </a:lnTo>
                  <a:lnTo>
                    <a:pt x="2903510" y="158039"/>
                  </a:lnTo>
                  <a:lnTo>
                    <a:pt x="2903510" y="783189"/>
                  </a:lnTo>
                  <a:lnTo>
                    <a:pt x="2895514" y="831092"/>
                  </a:lnTo>
                  <a:lnTo>
                    <a:pt x="2873329" y="872029"/>
                  </a:lnTo>
                  <a:lnTo>
                    <a:pt x="2839655" y="903887"/>
                  </a:lnTo>
                  <a:lnTo>
                    <a:pt x="2797197" y="924551"/>
                  </a:lnTo>
                  <a:lnTo>
                    <a:pt x="2748655" y="931908"/>
                  </a:lnTo>
                  <a:lnTo>
                    <a:pt x="152948" y="931908"/>
                  </a:lnTo>
                  <a:lnTo>
                    <a:pt x="104604" y="924551"/>
                  </a:lnTo>
                  <a:lnTo>
                    <a:pt x="62618" y="903887"/>
                  </a:lnTo>
                  <a:lnTo>
                    <a:pt x="29510" y="872029"/>
                  </a:lnTo>
                  <a:lnTo>
                    <a:pt x="7797" y="831092"/>
                  </a:lnTo>
                  <a:lnTo>
                    <a:pt x="0" y="783189"/>
                  </a:lnTo>
                  <a:close/>
                </a:path>
              </a:pathLst>
            </a:custGeom>
            <a:ln w="1465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027630" y="670134"/>
              <a:ext cx="2538095" cy="932180"/>
            </a:xfrm>
            <a:custGeom>
              <a:avLst/>
              <a:gdLst/>
              <a:ahLst/>
              <a:cxnLst/>
              <a:rect l="l" t="t" r="r" b="b"/>
              <a:pathLst>
                <a:path w="2538095" h="932180">
                  <a:moveTo>
                    <a:pt x="0" y="783189"/>
                  </a:moveTo>
                  <a:lnTo>
                    <a:pt x="3721" y="158039"/>
                  </a:lnTo>
                  <a:lnTo>
                    <a:pt x="11131" y="109166"/>
                  </a:lnTo>
                  <a:lnTo>
                    <a:pt x="31921" y="65917"/>
                  </a:lnTo>
                  <a:lnTo>
                    <a:pt x="63928" y="31302"/>
                  </a:lnTo>
                  <a:lnTo>
                    <a:pt x="104991" y="8326"/>
                  </a:lnTo>
                  <a:lnTo>
                    <a:pt x="152948" y="0"/>
                  </a:lnTo>
                  <a:lnTo>
                    <a:pt x="2382174" y="0"/>
                  </a:lnTo>
                  <a:lnTo>
                    <a:pt x="2430783" y="8326"/>
                  </a:lnTo>
                  <a:lnTo>
                    <a:pt x="2473402" y="31302"/>
                  </a:lnTo>
                  <a:lnTo>
                    <a:pt x="2507266" y="65917"/>
                  </a:lnTo>
                  <a:lnTo>
                    <a:pt x="2529612" y="109166"/>
                  </a:lnTo>
                  <a:lnTo>
                    <a:pt x="2537675" y="158039"/>
                  </a:lnTo>
                  <a:lnTo>
                    <a:pt x="2537675" y="783189"/>
                  </a:lnTo>
                  <a:lnTo>
                    <a:pt x="2529612" y="831092"/>
                  </a:lnTo>
                  <a:lnTo>
                    <a:pt x="2507266" y="872029"/>
                  </a:lnTo>
                  <a:lnTo>
                    <a:pt x="2473402" y="903887"/>
                  </a:lnTo>
                  <a:lnTo>
                    <a:pt x="2430783" y="924551"/>
                  </a:lnTo>
                  <a:lnTo>
                    <a:pt x="2382174" y="931908"/>
                  </a:lnTo>
                  <a:lnTo>
                    <a:pt x="152948" y="931908"/>
                  </a:lnTo>
                  <a:lnTo>
                    <a:pt x="104604" y="924551"/>
                  </a:lnTo>
                  <a:lnTo>
                    <a:pt x="62618" y="903887"/>
                  </a:lnTo>
                  <a:lnTo>
                    <a:pt x="29510" y="872029"/>
                  </a:lnTo>
                  <a:lnTo>
                    <a:pt x="7797" y="831092"/>
                  </a:lnTo>
                  <a:lnTo>
                    <a:pt x="0" y="783189"/>
                  </a:lnTo>
                  <a:close/>
                </a:path>
              </a:pathLst>
            </a:custGeom>
            <a:ln w="1465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058043" y="1664870"/>
              <a:ext cx="474345" cy="6358255"/>
            </a:xfrm>
            <a:custGeom>
              <a:avLst/>
              <a:gdLst/>
              <a:ahLst/>
              <a:cxnLst/>
              <a:rect l="l" t="t" r="r" b="b"/>
              <a:pathLst>
                <a:path w="474345" h="6358255">
                  <a:moveTo>
                    <a:pt x="474297" y="5926521"/>
                  </a:moveTo>
                  <a:lnTo>
                    <a:pt x="0" y="5926521"/>
                  </a:lnTo>
                  <a:lnTo>
                    <a:pt x="237148" y="6357846"/>
                  </a:lnTo>
                  <a:lnTo>
                    <a:pt x="474297" y="5926521"/>
                  </a:lnTo>
                  <a:close/>
                </a:path>
                <a:path w="474345" h="6358255">
                  <a:moveTo>
                    <a:pt x="365936" y="0"/>
                  </a:moveTo>
                  <a:lnTo>
                    <a:pt x="114635" y="0"/>
                  </a:lnTo>
                  <a:lnTo>
                    <a:pt x="114635" y="5926521"/>
                  </a:lnTo>
                  <a:lnTo>
                    <a:pt x="365936" y="5926521"/>
                  </a:lnTo>
                  <a:lnTo>
                    <a:pt x="365936" y="0"/>
                  </a:lnTo>
                  <a:close/>
                </a:path>
              </a:pathLst>
            </a:custGeom>
            <a:solidFill>
              <a:srgbClr val="000000">
                <a:alpha val="68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97855" y="8083523"/>
              <a:ext cx="7186295" cy="2240915"/>
            </a:xfrm>
            <a:custGeom>
              <a:avLst/>
              <a:gdLst/>
              <a:ahLst/>
              <a:cxnLst/>
              <a:rect l="l" t="t" r="r" b="b"/>
              <a:pathLst>
                <a:path w="7186295" h="2240915">
                  <a:moveTo>
                    <a:pt x="0" y="1786416"/>
                  </a:moveTo>
                  <a:lnTo>
                    <a:pt x="3136" y="454770"/>
                  </a:lnTo>
                  <a:lnTo>
                    <a:pt x="5760" y="405300"/>
                  </a:lnTo>
                  <a:lnTo>
                    <a:pt x="13453" y="357353"/>
                  </a:lnTo>
                  <a:lnTo>
                    <a:pt x="25951" y="311209"/>
                  </a:lnTo>
                  <a:lnTo>
                    <a:pt x="42987" y="267148"/>
                  </a:lnTo>
                  <a:lnTo>
                    <a:pt x="64295" y="225449"/>
                  </a:lnTo>
                  <a:lnTo>
                    <a:pt x="89611" y="186393"/>
                  </a:lnTo>
                  <a:lnTo>
                    <a:pt x="118667" y="150260"/>
                  </a:lnTo>
                  <a:lnTo>
                    <a:pt x="151199" y="117329"/>
                  </a:lnTo>
                  <a:lnTo>
                    <a:pt x="186941" y="87880"/>
                  </a:lnTo>
                  <a:lnTo>
                    <a:pt x="225626" y="62194"/>
                  </a:lnTo>
                  <a:lnTo>
                    <a:pt x="266990" y="40551"/>
                  </a:lnTo>
                  <a:lnTo>
                    <a:pt x="310766" y="23230"/>
                  </a:lnTo>
                  <a:lnTo>
                    <a:pt x="356689" y="10511"/>
                  </a:lnTo>
                  <a:lnTo>
                    <a:pt x="404492" y="2674"/>
                  </a:lnTo>
                  <a:lnTo>
                    <a:pt x="453911" y="0"/>
                  </a:lnTo>
                  <a:lnTo>
                    <a:pt x="6729115" y="0"/>
                  </a:lnTo>
                  <a:lnTo>
                    <a:pt x="6775560" y="2353"/>
                  </a:lnTo>
                  <a:lnTo>
                    <a:pt x="6820729" y="9258"/>
                  </a:lnTo>
                  <a:lnTo>
                    <a:pt x="6864384" y="20486"/>
                  </a:lnTo>
                  <a:lnTo>
                    <a:pt x="6906288" y="35804"/>
                  </a:lnTo>
                  <a:lnTo>
                    <a:pt x="6946204" y="54983"/>
                  </a:lnTo>
                  <a:lnTo>
                    <a:pt x="6983894" y="77792"/>
                  </a:lnTo>
                  <a:lnTo>
                    <a:pt x="7019121" y="104000"/>
                  </a:lnTo>
                  <a:lnTo>
                    <a:pt x="7051648" y="133377"/>
                  </a:lnTo>
                  <a:lnTo>
                    <a:pt x="7081237" y="165691"/>
                  </a:lnTo>
                  <a:lnTo>
                    <a:pt x="7107650" y="200712"/>
                  </a:lnTo>
                  <a:lnTo>
                    <a:pt x="7130652" y="238209"/>
                  </a:lnTo>
                  <a:lnTo>
                    <a:pt x="7150003" y="277953"/>
                  </a:lnTo>
                  <a:lnTo>
                    <a:pt x="7165467" y="319711"/>
                  </a:lnTo>
                  <a:lnTo>
                    <a:pt x="7176807" y="363254"/>
                  </a:lnTo>
                  <a:lnTo>
                    <a:pt x="7183785" y="408350"/>
                  </a:lnTo>
                  <a:lnTo>
                    <a:pt x="7186164" y="454770"/>
                  </a:lnTo>
                  <a:lnTo>
                    <a:pt x="7186164" y="1786416"/>
                  </a:lnTo>
                  <a:lnTo>
                    <a:pt x="7183785" y="1832830"/>
                  </a:lnTo>
                  <a:lnTo>
                    <a:pt x="7176807" y="1877914"/>
                  </a:lnTo>
                  <a:lnTo>
                    <a:pt x="7165467" y="1921436"/>
                  </a:lnTo>
                  <a:lnTo>
                    <a:pt x="7150003" y="1963168"/>
                  </a:lnTo>
                  <a:lnTo>
                    <a:pt x="7130652" y="2002879"/>
                  </a:lnTo>
                  <a:lnTo>
                    <a:pt x="7107650" y="2040342"/>
                  </a:lnTo>
                  <a:lnTo>
                    <a:pt x="7081237" y="2075325"/>
                  </a:lnTo>
                  <a:lnTo>
                    <a:pt x="7051648" y="2107601"/>
                  </a:lnTo>
                  <a:lnTo>
                    <a:pt x="7019121" y="2136938"/>
                  </a:lnTo>
                  <a:lnTo>
                    <a:pt x="6983894" y="2163109"/>
                  </a:lnTo>
                  <a:lnTo>
                    <a:pt x="6946204" y="2185882"/>
                  </a:lnTo>
                  <a:lnTo>
                    <a:pt x="6906288" y="2205030"/>
                  </a:lnTo>
                  <a:lnTo>
                    <a:pt x="6864384" y="2220322"/>
                  </a:lnTo>
                  <a:lnTo>
                    <a:pt x="6820729" y="2231528"/>
                  </a:lnTo>
                  <a:lnTo>
                    <a:pt x="6775560" y="2238421"/>
                  </a:lnTo>
                  <a:lnTo>
                    <a:pt x="6729115" y="2240769"/>
                  </a:lnTo>
                  <a:lnTo>
                    <a:pt x="453911" y="2240769"/>
                  </a:lnTo>
                  <a:lnTo>
                    <a:pt x="407501" y="2238421"/>
                  </a:lnTo>
                  <a:lnTo>
                    <a:pt x="362432" y="2231528"/>
                  </a:lnTo>
                  <a:lnTo>
                    <a:pt x="318931" y="2220322"/>
                  </a:lnTo>
                  <a:lnTo>
                    <a:pt x="277228" y="2205030"/>
                  </a:lnTo>
                  <a:lnTo>
                    <a:pt x="237550" y="2185882"/>
                  </a:lnTo>
                  <a:lnTo>
                    <a:pt x="200125" y="2163109"/>
                  </a:lnTo>
                  <a:lnTo>
                    <a:pt x="165181" y="2136938"/>
                  </a:lnTo>
                  <a:lnTo>
                    <a:pt x="132947" y="2107601"/>
                  </a:lnTo>
                  <a:lnTo>
                    <a:pt x="103651" y="2075325"/>
                  </a:lnTo>
                  <a:lnTo>
                    <a:pt x="77520" y="2040342"/>
                  </a:lnTo>
                  <a:lnTo>
                    <a:pt x="54784" y="2002879"/>
                  </a:lnTo>
                  <a:lnTo>
                    <a:pt x="35670" y="1963168"/>
                  </a:lnTo>
                  <a:lnTo>
                    <a:pt x="20406" y="1921436"/>
                  </a:lnTo>
                  <a:lnTo>
                    <a:pt x="9221" y="1877914"/>
                  </a:lnTo>
                  <a:lnTo>
                    <a:pt x="2343" y="1832830"/>
                  </a:lnTo>
                  <a:lnTo>
                    <a:pt x="0" y="1786416"/>
                  </a:lnTo>
                  <a:close/>
                </a:path>
              </a:pathLst>
            </a:custGeom>
            <a:ln w="146592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57946" y="1746470"/>
            <a:ext cx="474345" cy="6274435"/>
          </a:xfrm>
          <a:custGeom>
            <a:avLst/>
            <a:gdLst/>
            <a:ahLst/>
            <a:cxnLst/>
            <a:rect l="l" t="t" r="r" b="b"/>
            <a:pathLst>
              <a:path w="474345" h="6274434">
                <a:moveTo>
                  <a:pt x="364858" y="431473"/>
                </a:moveTo>
                <a:lnTo>
                  <a:pt x="113556" y="431473"/>
                </a:lnTo>
                <a:lnTo>
                  <a:pt x="113556" y="6274227"/>
                </a:lnTo>
                <a:lnTo>
                  <a:pt x="364858" y="6274227"/>
                </a:lnTo>
                <a:lnTo>
                  <a:pt x="364858" y="431473"/>
                </a:lnTo>
                <a:close/>
              </a:path>
              <a:path w="474345" h="6274434">
                <a:moveTo>
                  <a:pt x="237149" y="0"/>
                </a:moveTo>
                <a:lnTo>
                  <a:pt x="0" y="431473"/>
                </a:lnTo>
                <a:lnTo>
                  <a:pt x="474298" y="431473"/>
                </a:lnTo>
                <a:lnTo>
                  <a:pt x="237149" y="0"/>
                </a:lnTo>
                <a:close/>
              </a:path>
            </a:pathLst>
          </a:custGeom>
          <a:solidFill>
            <a:srgbClr val="53585F">
              <a:alpha val="68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98328" y="1528749"/>
            <a:ext cx="0" cy="6628130"/>
          </a:xfrm>
          <a:custGeom>
            <a:avLst/>
            <a:gdLst/>
            <a:ahLst/>
            <a:cxnLst/>
            <a:rect l="l" t="t" r="r" b="b"/>
            <a:pathLst>
              <a:path h="6628130">
                <a:moveTo>
                  <a:pt x="0" y="6628070"/>
                </a:moveTo>
                <a:lnTo>
                  <a:pt x="0" y="0"/>
                </a:lnTo>
              </a:path>
            </a:pathLst>
          </a:custGeom>
          <a:ln w="41883">
            <a:solidFill>
              <a:srgbClr val="DCDE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1287614" y="0"/>
            <a:ext cx="8816975" cy="11308715"/>
            <a:chOff x="11287614" y="0"/>
            <a:chExt cx="8816975" cy="113087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87614" y="0"/>
              <a:ext cx="8816485" cy="1130855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03289" y="3748577"/>
              <a:ext cx="6659483" cy="703643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61406" y="973792"/>
              <a:ext cx="6921255" cy="1811463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2027630" y="670136"/>
            <a:ext cx="2538095" cy="932180"/>
          </a:xfrm>
          <a:custGeom>
            <a:avLst/>
            <a:gdLst/>
            <a:ahLst/>
            <a:cxnLst/>
            <a:rect l="l" t="t" r="r" b="b"/>
            <a:pathLst>
              <a:path w="2538095" h="932180">
                <a:moveTo>
                  <a:pt x="2382174" y="0"/>
                </a:moveTo>
                <a:lnTo>
                  <a:pt x="152948" y="0"/>
                </a:lnTo>
                <a:lnTo>
                  <a:pt x="104991" y="8326"/>
                </a:lnTo>
                <a:lnTo>
                  <a:pt x="63929" y="31302"/>
                </a:lnTo>
                <a:lnTo>
                  <a:pt x="31921" y="65917"/>
                </a:lnTo>
                <a:lnTo>
                  <a:pt x="11131" y="109165"/>
                </a:lnTo>
                <a:lnTo>
                  <a:pt x="3721" y="158037"/>
                </a:lnTo>
                <a:lnTo>
                  <a:pt x="0" y="783189"/>
                </a:lnTo>
                <a:lnTo>
                  <a:pt x="7797" y="831093"/>
                </a:lnTo>
                <a:lnTo>
                  <a:pt x="29510" y="872030"/>
                </a:lnTo>
                <a:lnTo>
                  <a:pt x="62619" y="903887"/>
                </a:lnTo>
                <a:lnTo>
                  <a:pt x="104604" y="924551"/>
                </a:lnTo>
                <a:lnTo>
                  <a:pt x="152948" y="931908"/>
                </a:lnTo>
                <a:lnTo>
                  <a:pt x="2382174" y="931908"/>
                </a:lnTo>
                <a:lnTo>
                  <a:pt x="2430783" y="924551"/>
                </a:lnTo>
                <a:lnTo>
                  <a:pt x="2473402" y="903887"/>
                </a:lnTo>
                <a:lnTo>
                  <a:pt x="2507266" y="872030"/>
                </a:lnTo>
                <a:lnTo>
                  <a:pt x="2529612" y="831093"/>
                </a:lnTo>
                <a:lnTo>
                  <a:pt x="2537675" y="783189"/>
                </a:lnTo>
                <a:lnTo>
                  <a:pt x="2537675" y="158037"/>
                </a:lnTo>
                <a:lnTo>
                  <a:pt x="2529612" y="109165"/>
                </a:lnTo>
                <a:lnTo>
                  <a:pt x="2507266" y="65917"/>
                </a:lnTo>
                <a:lnTo>
                  <a:pt x="2473402" y="31302"/>
                </a:lnTo>
                <a:lnTo>
                  <a:pt x="2430783" y="8326"/>
                </a:lnTo>
                <a:lnTo>
                  <a:pt x="2382174" y="0"/>
                </a:lnTo>
                <a:close/>
              </a:path>
            </a:pathLst>
          </a:custGeom>
          <a:solidFill>
            <a:srgbClr val="008F00">
              <a:alpha val="68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236279" y="873136"/>
            <a:ext cx="211836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u="none" dirty="0">
                <a:solidFill>
                  <a:srgbClr val="FFFFFF"/>
                </a:solidFill>
                <a:latin typeface="Courier New"/>
                <a:cs typeface="Courier New"/>
              </a:rPr>
              <a:t>input$num</a:t>
            </a:r>
            <a:endParaRPr sz="3050">
              <a:latin typeface="Courier New"/>
              <a:cs typeface="Courier New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797855" y="1746470"/>
            <a:ext cx="7186295" cy="8578215"/>
            <a:chOff x="1797855" y="1746470"/>
            <a:chExt cx="7186295" cy="8578215"/>
          </a:xfrm>
        </p:grpSpPr>
        <p:sp>
          <p:nvSpPr>
            <p:cNvPr id="11" name="object 11"/>
            <p:cNvSpPr/>
            <p:nvPr/>
          </p:nvSpPr>
          <p:spPr>
            <a:xfrm>
              <a:off x="3058042" y="1746470"/>
              <a:ext cx="474345" cy="6274435"/>
            </a:xfrm>
            <a:custGeom>
              <a:avLst/>
              <a:gdLst/>
              <a:ahLst/>
              <a:cxnLst/>
              <a:rect l="l" t="t" r="r" b="b"/>
              <a:pathLst>
                <a:path w="474345" h="6274434">
                  <a:moveTo>
                    <a:pt x="365936" y="431473"/>
                  </a:moveTo>
                  <a:lnTo>
                    <a:pt x="114635" y="431473"/>
                  </a:lnTo>
                  <a:lnTo>
                    <a:pt x="114635" y="6274227"/>
                  </a:lnTo>
                  <a:lnTo>
                    <a:pt x="365936" y="6274227"/>
                  </a:lnTo>
                  <a:lnTo>
                    <a:pt x="365936" y="431473"/>
                  </a:lnTo>
                  <a:close/>
                </a:path>
                <a:path w="474345" h="6274434">
                  <a:moveTo>
                    <a:pt x="237148" y="0"/>
                  </a:moveTo>
                  <a:lnTo>
                    <a:pt x="0" y="431473"/>
                  </a:lnTo>
                  <a:lnTo>
                    <a:pt x="474298" y="431473"/>
                  </a:lnTo>
                  <a:lnTo>
                    <a:pt x="237148" y="0"/>
                  </a:lnTo>
                  <a:close/>
                </a:path>
              </a:pathLst>
            </a:custGeom>
            <a:solidFill>
              <a:srgbClr val="53585F">
                <a:alpha val="68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97855" y="8083523"/>
              <a:ext cx="7186295" cy="2240915"/>
            </a:xfrm>
            <a:custGeom>
              <a:avLst/>
              <a:gdLst/>
              <a:ahLst/>
              <a:cxnLst/>
              <a:rect l="l" t="t" r="r" b="b"/>
              <a:pathLst>
                <a:path w="7186295" h="2240915">
                  <a:moveTo>
                    <a:pt x="6729116" y="0"/>
                  </a:moveTo>
                  <a:lnTo>
                    <a:pt x="453911" y="0"/>
                  </a:lnTo>
                  <a:lnTo>
                    <a:pt x="404493" y="2674"/>
                  </a:lnTo>
                  <a:lnTo>
                    <a:pt x="356689" y="10511"/>
                  </a:lnTo>
                  <a:lnTo>
                    <a:pt x="310766" y="23230"/>
                  </a:lnTo>
                  <a:lnTo>
                    <a:pt x="266990" y="40551"/>
                  </a:lnTo>
                  <a:lnTo>
                    <a:pt x="225627" y="62194"/>
                  </a:lnTo>
                  <a:lnTo>
                    <a:pt x="186941" y="87880"/>
                  </a:lnTo>
                  <a:lnTo>
                    <a:pt x="151199" y="117329"/>
                  </a:lnTo>
                  <a:lnTo>
                    <a:pt x="118668" y="150260"/>
                  </a:lnTo>
                  <a:lnTo>
                    <a:pt x="89611" y="186393"/>
                  </a:lnTo>
                  <a:lnTo>
                    <a:pt x="64296" y="225449"/>
                  </a:lnTo>
                  <a:lnTo>
                    <a:pt x="42987" y="267148"/>
                  </a:lnTo>
                  <a:lnTo>
                    <a:pt x="25951" y="311209"/>
                  </a:lnTo>
                  <a:lnTo>
                    <a:pt x="13454" y="357353"/>
                  </a:lnTo>
                  <a:lnTo>
                    <a:pt x="5760" y="405300"/>
                  </a:lnTo>
                  <a:lnTo>
                    <a:pt x="3137" y="454770"/>
                  </a:lnTo>
                  <a:lnTo>
                    <a:pt x="0" y="1786416"/>
                  </a:lnTo>
                  <a:lnTo>
                    <a:pt x="2343" y="1832831"/>
                  </a:lnTo>
                  <a:lnTo>
                    <a:pt x="9221" y="1877914"/>
                  </a:lnTo>
                  <a:lnTo>
                    <a:pt x="20406" y="1921436"/>
                  </a:lnTo>
                  <a:lnTo>
                    <a:pt x="35670" y="1963168"/>
                  </a:lnTo>
                  <a:lnTo>
                    <a:pt x="54784" y="2002879"/>
                  </a:lnTo>
                  <a:lnTo>
                    <a:pt x="77520" y="2040342"/>
                  </a:lnTo>
                  <a:lnTo>
                    <a:pt x="103651" y="2075325"/>
                  </a:lnTo>
                  <a:lnTo>
                    <a:pt x="132947" y="2107601"/>
                  </a:lnTo>
                  <a:lnTo>
                    <a:pt x="165181" y="2136938"/>
                  </a:lnTo>
                  <a:lnTo>
                    <a:pt x="200125" y="2163108"/>
                  </a:lnTo>
                  <a:lnTo>
                    <a:pt x="237550" y="2185882"/>
                  </a:lnTo>
                  <a:lnTo>
                    <a:pt x="277228" y="2205029"/>
                  </a:lnTo>
                  <a:lnTo>
                    <a:pt x="318932" y="2220321"/>
                  </a:lnTo>
                  <a:lnTo>
                    <a:pt x="362432" y="2231528"/>
                  </a:lnTo>
                  <a:lnTo>
                    <a:pt x="407501" y="2238421"/>
                  </a:lnTo>
                  <a:lnTo>
                    <a:pt x="453911" y="2240769"/>
                  </a:lnTo>
                  <a:lnTo>
                    <a:pt x="6729116" y="2240769"/>
                  </a:lnTo>
                  <a:lnTo>
                    <a:pt x="6775561" y="2238421"/>
                  </a:lnTo>
                  <a:lnTo>
                    <a:pt x="6820730" y="2231528"/>
                  </a:lnTo>
                  <a:lnTo>
                    <a:pt x="6864385" y="2220321"/>
                  </a:lnTo>
                  <a:lnTo>
                    <a:pt x="6906289" y="2205029"/>
                  </a:lnTo>
                  <a:lnTo>
                    <a:pt x="6946204" y="2185882"/>
                  </a:lnTo>
                  <a:lnTo>
                    <a:pt x="6983894" y="2163108"/>
                  </a:lnTo>
                  <a:lnTo>
                    <a:pt x="7019121" y="2136938"/>
                  </a:lnTo>
                  <a:lnTo>
                    <a:pt x="7051648" y="2107601"/>
                  </a:lnTo>
                  <a:lnTo>
                    <a:pt x="7081237" y="2075325"/>
                  </a:lnTo>
                  <a:lnTo>
                    <a:pt x="7107650" y="2040342"/>
                  </a:lnTo>
                  <a:lnTo>
                    <a:pt x="7130652" y="2002879"/>
                  </a:lnTo>
                  <a:lnTo>
                    <a:pt x="7150003" y="1963168"/>
                  </a:lnTo>
                  <a:lnTo>
                    <a:pt x="7165467" y="1921436"/>
                  </a:lnTo>
                  <a:lnTo>
                    <a:pt x="7176807" y="1877914"/>
                  </a:lnTo>
                  <a:lnTo>
                    <a:pt x="7183785" y="1832831"/>
                  </a:lnTo>
                  <a:lnTo>
                    <a:pt x="7186164" y="1786416"/>
                  </a:lnTo>
                  <a:lnTo>
                    <a:pt x="7186164" y="454770"/>
                  </a:lnTo>
                  <a:lnTo>
                    <a:pt x="7183785" y="408350"/>
                  </a:lnTo>
                  <a:lnTo>
                    <a:pt x="7176807" y="363254"/>
                  </a:lnTo>
                  <a:lnTo>
                    <a:pt x="7165467" y="319711"/>
                  </a:lnTo>
                  <a:lnTo>
                    <a:pt x="7150003" y="277953"/>
                  </a:lnTo>
                  <a:lnTo>
                    <a:pt x="7130652" y="238209"/>
                  </a:lnTo>
                  <a:lnTo>
                    <a:pt x="7107650" y="200712"/>
                  </a:lnTo>
                  <a:lnTo>
                    <a:pt x="7081237" y="165691"/>
                  </a:lnTo>
                  <a:lnTo>
                    <a:pt x="7051648" y="133376"/>
                  </a:lnTo>
                  <a:lnTo>
                    <a:pt x="7019121" y="104000"/>
                  </a:lnTo>
                  <a:lnTo>
                    <a:pt x="6983894" y="77792"/>
                  </a:lnTo>
                  <a:lnTo>
                    <a:pt x="6946204" y="54983"/>
                  </a:lnTo>
                  <a:lnTo>
                    <a:pt x="6906289" y="35804"/>
                  </a:lnTo>
                  <a:lnTo>
                    <a:pt x="6864385" y="20486"/>
                  </a:lnTo>
                  <a:lnTo>
                    <a:pt x="6820730" y="9258"/>
                  </a:lnTo>
                  <a:lnTo>
                    <a:pt x="6775561" y="2353"/>
                  </a:lnTo>
                  <a:lnTo>
                    <a:pt x="6729116" y="0"/>
                  </a:lnTo>
                  <a:close/>
                </a:path>
              </a:pathLst>
            </a:custGeom>
            <a:solidFill>
              <a:srgbClr val="78AA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6028154" y="670136"/>
            <a:ext cx="2903855" cy="932180"/>
          </a:xfrm>
          <a:custGeom>
            <a:avLst/>
            <a:gdLst/>
            <a:ahLst/>
            <a:cxnLst/>
            <a:rect l="l" t="t" r="r" b="b"/>
            <a:pathLst>
              <a:path w="2903854" h="932180">
                <a:moveTo>
                  <a:pt x="2748655" y="0"/>
                </a:moveTo>
                <a:lnTo>
                  <a:pt x="152948" y="0"/>
                </a:lnTo>
                <a:lnTo>
                  <a:pt x="104924" y="8326"/>
                </a:lnTo>
                <a:lnTo>
                  <a:pt x="63701" y="31302"/>
                </a:lnTo>
                <a:lnTo>
                  <a:pt x="31502" y="65917"/>
                </a:lnTo>
                <a:lnTo>
                  <a:pt x="10552" y="109165"/>
                </a:lnTo>
                <a:lnTo>
                  <a:pt x="3075" y="158037"/>
                </a:lnTo>
                <a:lnTo>
                  <a:pt x="0" y="783189"/>
                </a:lnTo>
                <a:lnTo>
                  <a:pt x="7797" y="831093"/>
                </a:lnTo>
                <a:lnTo>
                  <a:pt x="29510" y="872030"/>
                </a:lnTo>
                <a:lnTo>
                  <a:pt x="62619" y="903887"/>
                </a:lnTo>
                <a:lnTo>
                  <a:pt x="104604" y="924551"/>
                </a:lnTo>
                <a:lnTo>
                  <a:pt x="152948" y="931908"/>
                </a:lnTo>
                <a:lnTo>
                  <a:pt x="2748655" y="931908"/>
                </a:lnTo>
                <a:lnTo>
                  <a:pt x="2797197" y="924551"/>
                </a:lnTo>
                <a:lnTo>
                  <a:pt x="2839655" y="903887"/>
                </a:lnTo>
                <a:lnTo>
                  <a:pt x="2873329" y="872030"/>
                </a:lnTo>
                <a:lnTo>
                  <a:pt x="2895514" y="831093"/>
                </a:lnTo>
                <a:lnTo>
                  <a:pt x="2903510" y="783189"/>
                </a:lnTo>
                <a:lnTo>
                  <a:pt x="2903510" y="158037"/>
                </a:lnTo>
                <a:lnTo>
                  <a:pt x="2895514" y="109165"/>
                </a:lnTo>
                <a:lnTo>
                  <a:pt x="2873329" y="65917"/>
                </a:lnTo>
                <a:lnTo>
                  <a:pt x="2839655" y="31302"/>
                </a:lnTo>
                <a:lnTo>
                  <a:pt x="2797197" y="8326"/>
                </a:lnTo>
                <a:lnTo>
                  <a:pt x="2748655" y="0"/>
                </a:lnTo>
                <a:close/>
              </a:path>
            </a:pathLst>
          </a:custGeom>
          <a:solidFill>
            <a:srgbClr val="008F00">
              <a:alpha val="68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187552" y="873136"/>
            <a:ext cx="258318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dirty="0">
                <a:solidFill>
                  <a:srgbClr val="FFFFFF"/>
                </a:solidFill>
                <a:latin typeface="Courier New"/>
                <a:cs typeface="Courier New"/>
              </a:rPr>
              <a:t>input$title</a:t>
            </a:r>
            <a:endParaRPr sz="305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028154" y="670134"/>
            <a:ext cx="2903855" cy="932180"/>
          </a:xfrm>
          <a:custGeom>
            <a:avLst/>
            <a:gdLst/>
            <a:ahLst/>
            <a:cxnLst/>
            <a:rect l="l" t="t" r="r" b="b"/>
            <a:pathLst>
              <a:path w="2903854" h="932180">
                <a:moveTo>
                  <a:pt x="0" y="783189"/>
                </a:moveTo>
                <a:lnTo>
                  <a:pt x="3075" y="158039"/>
                </a:lnTo>
                <a:lnTo>
                  <a:pt x="10552" y="109166"/>
                </a:lnTo>
                <a:lnTo>
                  <a:pt x="31502" y="65917"/>
                </a:lnTo>
                <a:lnTo>
                  <a:pt x="63701" y="31302"/>
                </a:lnTo>
                <a:lnTo>
                  <a:pt x="104924" y="8326"/>
                </a:lnTo>
                <a:lnTo>
                  <a:pt x="152948" y="0"/>
                </a:lnTo>
                <a:lnTo>
                  <a:pt x="2748655" y="0"/>
                </a:lnTo>
                <a:lnTo>
                  <a:pt x="2797197" y="8326"/>
                </a:lnTo>
                <a:lnTo>
                  <a:pt x="2839655" y="31302"/>
                </a:lnTo>
                <a:lnTo>
                  <a:pt x="2873329" y="65917"/>
                </a:lnTo>
                <a:lnTo>
                  <a:pt x="2895514" y="109166"/>
                </a:lnTo>
                <a:lnTo>
                  <a:pt x="2903510" y="158039"/>
                </a:lnTo>
                <a:lnTo>
                  <a:pt x="2903510" y="783189"/>
                </a:lnTo>
                <a:lnTo>
                  <a:pt x="2895514" y="831092"/>
                </a:lnTo>
                <a:lnTo>
                  <a:pt x="2873329" y="872029"/>
                </a:lnTo>
                <a:lnTo>
                  <a:pt x="2839655" y="903887"/>
                </a:lnTo>
                <a:lnTo>
                  <a:pt x="2797197" y="924551"/>
                </a:lnTo>
                <a:lnTo>
                  <a:pt x="2748655" y="931908"/>
                </a:lnTo>
                <a:lnTo>
                  <a:pt x="152948" y="931908"/>
                </a:lnTo>
                <a:lnTo>
                  <a:pt x="104604" y="924551"/>
                </a:lnTo>
                <a:lnTo>
                  <a:pt x="62618" y="903887"/>
                </a:lnTo>
                <a:lnTo>
                  <a:pt x="29510" y="872029"/>
                </a:lnTo>
                <a:lnTo>
                  <a:pt x="7797" y="831092"/>
                </a:lnTo>
                <a:lnTo>
                  <a:pt x="0" y="783189"/>
                </a:lnTo>
                <a:close/>
              </a:path>
            </a:pathLst>
          </a:custGeom>
          <a:ln w="1465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025985" y="8184001"/>
            <a:ext cx="6862445" cy="1952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39420" marR="1167765" indent="-427355">
              <a:lnSpc>
                <a:spcPct val="112900"/>
              </a:lnSpc>
              <a:spcBef>
                <a:spcPts val="95"/>
              </a:spcBef>
            </a:pPr>
            <a:r>
              <a:rPr sz="2700" spc="5" dirty="0">
                <a:solidFill>
                  <a:srgbClr val="A8D6FF"/>
                </a:solidFill>
                <a:latin typeface="Courier New"/>
                <a:cs typeface="Courier New"/>
              </a:rPr>
              <a:t>output$hist </a:t>
            </a:r>
            <a:r>
              <a:rPr sz="2700" spc="10" dirty="0">
                <a:solidFill>
                  <a:srgbClr val="A8D6FF"/>
                </a:solidFill>
                <a:latin typeface="Courier New"/>
                <a:cs typeface="Courier New"/>
              </a:rPr>
              <a:t>&lt;- </a:t>
            </a:r>
            <a:r>
              <a:rPr sz="2800" spc="-5" dirty="0">
                <a:solidFill>
                  <a:srgbClr val="A8D6FF"/>
                </a:solidFill>
                <a:latin typeface="Courier New"/>
                <a:cs typeface="Courier New"/>
              </a:rPr>
              <a:t>renderPlot({ </a:t>
            </a:r>
            <a:r>
              <a:rPr sz="2800" spc="-1670" dirty="0">
                <a:solidFill>
                  <a:srgbClr val="A8D6FF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A8D6FF"/>
                </a:solidFill>
                <a:latin typeface="Courier New"/>
                <a:cs typeface="Courier New"/>
              </a:rPr>
              <a:t>hist(rnorm(input$num),</a:t>
            </a:r>
            <a:endParaRPr sz="2800">
              <a:latin typeface="Courier New"/>
              <a:cs typeface="Courier New"/>
            </a:endParaRPr>
          </a:p>
          <a:p>
            <a:pPr marL="866775">
              <a:lnSpc>
                <a:spcPct val="100000"/>
              </a:lnSpc>
              <a:spcBef>
                <a:spcPts val="434"/>
              </a:spcBef>
            </a:pPr>
            <a:r>
              <a:rPr sz="2800" spc="-5" dirty="0">
                <a:solidFill>
                  <a:srgbClr val="A8D6FF"/>
                </a:solidFill>
                <a:latin typeface="Courier New"/>
                <a:cs typeface="Courier New"/>
              </a:rPr>
              <a:t>main</a:t>
            </a:r>
            <a:r>
              <a:rPr sz="2800" spc="-25" dirty="0">
                <a:solidFill>
                  <a:srgbClr val="A8D6FF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A8D6FF"/>
                </a:solidFill>
                <a:latin typeface="Courier New"/>
                <a:cs typeface="Courier New"/>
              </a:rPr>
              <a:t>=</a:t>
            </a:r>
            <a:r>
              <a:rPr sz="2800" spc="-25" dirty="0">
                <a:solidFill>
                  <a:srgbClr val="A8D6FF"/>
                </a:solidFill>
                <a:latin typeface="Courier New"/>
                <a:cs typeface="Courier New"/>
              </a:rPr>
              <a:t> </a:t>
            </a:r>
            <a:r>
              <a:rPr sz="2800" dirty="0">
                <a:solidFill>
                  <a:srgbClr val="FFFFFF"/>
                </a:solidFill>
                <a:latin typeface="Courier New"/>
                <a:cs typeface="Courier New"/>
              </a:rPr>
              <a:t>isolate(input$title)</a:t>
            </a:r>
            <a:r>
              <a:rPr sz="2800" dirty="0">
                <a:solidFill>
                  <a:srgbClr val="A8D6FF"/>
                </a:solidFill>
                <a:latin typeface="Courier New"/>
                <a:cs typeface="Courier New"/>
              </a:rPr>
              <a:t>)</a:t>
            </a:r>
            <a:endParaRPr sz="2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2800" dirty="0">
                <a:solidFill>
                  <a:srgbClr val="A8D6FF"/>
                </a:solidFill>
                <a:latin typeface="Courier New"/>
                <a:cs typeface="Courier New"/>
              </a:rPr>
              <a:t>})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797855" y="8083522"/>
            <a:ext cx="7186295" cy="2240915"/>
          </a:xfrm>
          <a:custGeom>
            <a:avLst/>
            <a:gdLst/>
            <a:ahLst/>
            <a:cxnLst/>
            <a:rect l="l" t="t" r="r" b="b"/>
            <a:pathLst>
              <a:path w="7186295" h="2240915">
                <a:moveTo>
                  <a:pt x="0" y="1786416"/>
                </a:moveTo>
                <a:lnTo>
                  <a:pt x="3136" y="454770"/>
                </a:lnTo>
                <a:lnTo>
                  <a:pt x="5760" y="405300"/>
                </a:lnTo>
                <a:lnTo>
                  <a:pt x="13453" y="357353"/>
                </a:lnTo>
                <a:lnTo>
                  <a:pt x="25951" y="311209"/>
                </a:lnTo>
                <a:lnTo>
                  <a:pt x="42987" y="267148"/>
                </a:lnTo>
                <a:lnTo>
                  <a:pt x="64295" y="225449"/>
                </a:lnTo>
                <a:lnTo>
                  <a:pt x="89611" y="186393"/>
                </a:lnTo>
                <a:lnTo>
                  <a:pt x="118667" y="150260"/>
                </a:lnTo>
                <a:lnTo>
                  <a:pt x="151199" y="117329"/>
                </a:lnTo>
                <a:lnTo>
                  <a:pt x="186941" y="87880"/>
                </a:lnTo>
                <a:lnTo>
                  <a:pt x="225626" y="62194"/>
                </a:lnTo>
                <a:lnTo>
                  <a:pt x="266990" y="40551"/>
                </a:lnTo>
                <a:lnTo>
                  <a:pt x="310766" y="23230"/>
                </a:lnTo>
                <a:lnTo>
                  <a:pt x="356689" y="10511"/>
                </a:lnTo>
                <a:lnTo>
                  <a:pt x="404492" y="2674"/>
                </a:lnTo>
                <a:lnTo>
                  <a:pt x="453911" y="0"/>
                </a:lnTo>
                <a:lnTo>
                  <a:pt x="6729115" y="0"/>
                </a:lnTo>
                <a:lnTo>
                  <a:pt x="6775560" y="2353"/>
                </a:lnTo>
                <a:lnTo>
                  <a:pt x="6820729" y="9258"/>
                </a:lnTo>
                <a:lnTo>
                  <a:pt x="6864384" y="20486"/>
                </a:lnTo>
                <a:lnTo>
                  <a:pt x="6906288" y="35804"/>
                </a:lnTo>
                <a:lnTo>
                  <a:pt x="6946204" y="54983"/>
                </a:lnTo>
                <a:lnTo>
                  <a:pt x="6983894" y="77792"/>
                </a:lnTo>
                <a:lnTo>
                  <a:pt x="7019121" y="104000"/>
                </a:lnTo>
                <a:lnTo>
                  <a:pt x="7051648" y="133377"/>
                </a:lnTo>
                <a:lnTo>
                  <a:pt x="7081237" y="165691"/>
                </a:lnTo>
                <a:lnTo>
                  <a:pt x="7107650" y="200712"/>
                </a:lnTo>
                <a:lnTo>
                  <a:pt x="7130652" y="238209"/>
                </a:lnTo>
                <a:lnTo>
                  <a:pt x="7150003" y="277953"/>
                </a:lnTo>
                <a:lnTo>
                  <a:pt x="7165467" y="319711"/>
                </a:lnTo>
                <a:lnTo>
                  <a:pt x="7176807" y="363254"/>
                </a:lnTo>
                <a:lnTo>
                  <a:pt x="7183785" y="408350"/>
                </a:lnTo>
                <a:lnTo>
                  <a:pt x="7186164" y="454770"/>
                </a:lnTo>
                <a:lnTo>
                  <a:pt x="7186164" y="1786416"/>
                </a:lnTo>
                <a:lnTo>
                  <a:pt x="7183785" y="1832830"/>
                </a:lnTo>
                <a:lnTo>
                  <a:pt x="7176807" y="1877914"/>
                </a:lnTo>
                <a:lnTo>
                  <a:pt x="7165467" y="1921436"/>
                </a:lnTo>
                <a:lnTo>
                  <a:pt x="7150003" y="1963168"/>
                </a:lnTo>
                <a:lnTo>
                  <a:pt x="7130652" y="2002879"/>
                </a:lnTo>
                <a:lnTo>
                  <a:pt x="7107650" y="2040342"/>
                </a:lnTo>
                <a:lnTo>
                  <a:pt x="7081237" y="2075325"/>
                </a:lnTo>
                <a:lnTo>
                  <a:pt x="7051648" y="2107601"/>
                </a:lnTo>
                <a:lnTo>
                  <a:pt x="7019121" y="2136938"/>
                </a:lnTo>
                <a:lnTo>
                  <a:pt x="6983894" y="2163109"/>
                </a:lnTo>
                <a:lnTo>
                  <a:pt x="6946204" y="2185882"/>
                </a:lnTo>
                <a:lnTo>
                  <a:pt x="6906288" y="2205030"/>
                </a:lnTo>
                <a:lnTo>
                  <a:pt x="6864384" y="2220322"/>
                </a:lnTo>
                <a:lnTo>
                  <a:pt x="6820729" y="2231528"/>
                </a:lnTo>
                <a:lnTo>
                  <a:pt x="6775560" y="2238421"/>
                </a:lnTo>
                <a:lnTo>
                  <a:pt x="6729115" y="2240769"/>
                </a:lnTo>
                <a:lnTo>
                  <a:pt x="453911" y="2240769"/>
                </a:lnTo>
                <a:lnTo>
                  <a:pt x="407501" y="2238421"/>
                </a:lnTo>
                <a:lnTo>
                  <a:pt x="362432" y="2231528"/>
                </a:lnTo>
                <a:lnTo>
                  <a:pt x="318931" y="2220322"/>
                </a:lnTo>
                <a:lnTo>
                  <a:pt x="277228" y="2205030"/>
                </a:lnTo>
                <a:lnTo>
                  <a:pt x="237550" y="2185882"/>
                </a:lnTo>
                <a:lnTo>
                  <a:pt x="200125" y="2163109"/>
                </a:lnTo>
                <a:lnTo>
                  <a:pt x="165181" y="2136938"/>
                </a:lnTo>
                <a:lnTo>
                  <a:pt x="132947" y="2107601"/>
                </a:lnTo>
                <a:lnTo>
                  <a:pt x="103651" y="2075325"/>
                </a:lnTo>
                <a:lnTo>
                  <a:pt x="77520" y="2040342"/>
                </a:lnTo>
                <a:lnTo>
                  <a:pt x="54784" y="2002879"/>
                </a:lnTo>
                <a:lnTo>
                  <a:pt x="35670" y="1963168"/>
                </a:lnTo>
                <a:lnTo>
                  <a:pt x="20406" y="1921436"/>
                </a:lnTo>
                <a:lnTo>
                  <a:pt x="9221" y="1877914"/>
                </a:lnTo>
                <a:lnTo>
                  <a:pt x="2343" y="1832830"/>
                </a:lnTo>
                <a:lnTo>
                  <a:pt x="0" y="1786416"/>
                </a:lnTo>
                <a:close/>
              </a:path>
            </a:pathLst>
          </a:custGeom>
          <a:ln w="146592">
            <a:solidFill>
              <a:srgbClr val="5358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27630" y="670134"/>
            <a:ext cx="2538095" cy="932180"/>
          </a:xfrm>
          <a:custGeom>
            <a:avLst/>
            <a:gdLst/>
            <a:ahLst/>
            <a:cxnLst/>
            <a:rect l="l" t="t" r="r" b="b"/>
            <a:pathLst>
              <a:path w="2538095" h="932180">
                <a:moveTo>
                  <a:pt x="0" y="783189"/>
                </a:moveTo>
                <a:lnTo>
                  <a:pt x="3721" y="158039"/>
                </a:lnTo>
                <a:lnTo>
                  <a:pt x="11131" y="109166"/>
                </a:lnTo>
                <a:lnTo>
                  <a:pt x="31921" y="65917"/>
                </a:lnTo>
                <a:lnTo>
                  <a:pt x="63928" y="31302"/>
                </a:lnTo>
                <a:lnTo>
                  <a:pt x="104991" y="8326"/>
                </a:lnTo>
                <a:lnTo>
                  <a:pt x="152948" y="0"/>
                </a:lnTo>
                <a:lnTo>
                  <a:pt x="2382174" y="0"/>
                </a:lnTo>
                <a:lnTo>
                  <a:pt x="2430783" y="8326"/>
                </a:lnTo>
                <a:lnTo>
                  <a:pt x="2473402" y="31302"/>
                </a:lnTo>
                <a:lnTo>
                  <a:pt x="2507266" y="65917"/>
                </a:lnTo>
                <a:lnTo>
                  <a:pt x="2529612" y="109166"/>
                </a:lnTo>
                <a:lnTo>
                  <a:pt x="2537675" y="158039"/>
                </a:lnTo>
                <a:lnTo>
                  <a:pt x="2537675" y="783189"/>
                </a:lnTo>
                <a:lnTo>
                  <a:pt x="2529612" y="831092"/>
                </a:lnTo>
                <a:lnTo>
                  <a:pt x="2507266" y="872029"/>
                </a:lnTo>
                <a:lnTo>
                  <a:pt x="2473402" y="903887"/>
                </a:lnTo>
                <a:lnTo>
                  <a:pt x="2430783" y="924551"/>
                </a:lnTo>
                <a:lnTo>
                  <a:pt x="2382174" y="931908"/>
                </a:lnTo>
                <a:lnTo>
                  <a:pt x="152948" y="931908"/>
                </a:lnTo>
                <a:lnTo>
                  <a:pt x="104604" y="924551"/>
                </a:lnTo>
                <a:lnTo>
                  <a:pt x="62618" y="903887"/>
                </a:lnTo>
                <a:lnTo>
                  <a:pt x="29510" y="872029"/>
                </a:lnTo>
                <a:lnTo>
                  <a:pt x="7797" y="831092"/>
                </a:lnTo>
                <a:lnTo>
                  <a:pt x="0" y="783189"/>
                </a:lnTo>
                <a:close/>
              </a:path>
            </a:pathLst>
          </a:custGeom>
          <a:ln w="1465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442600" y="1438785"/>
            <a:ext cx="721931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619500" algn="l"/>
              </a:tabLst>
            </a:pPr>
            <a:r>
              <a:rPr sz="8250" u="none" spc="-5" dirty="0">
                <a:solidFill>
                  <a:srgbClr val="000000"/>
                </a:solidFill>
              </a:rPr>
              <a:t>Recap:	</a:t>
            </a:r>
            <a:r>
              <a:rPr sz="8250" u="none" spc="-125" dirty="0">
                <a:solidFill>
                  <a:srgbClr val="000000"/>
                </a:solidFill>
              </a:rPr>
              <a:t>isolate()</a:t>
            </a:r>
            <a:endParaRPr sz="8250"/>
          </a:p>
        </p:txBody>
      </p:sp>
      <p:sp>
        <p:nvSpPr>
          <p:cNvPr id="7" name="object 7"/>
          <p:cNvSpPr txBox="1"/>
          <p:nvPr/>
        </p:nvSpPr>
        <p:spPr>
          <a:xfrm>
            <a:off x="11847075" y="19948"/>
            <a:ext cx="817435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solidFill>
                  <a:srgbClr val="53585F"/>
                </a:solidFill>
                <a:latin typeface="Arial"/>
                <a:cs typeface="Arial"/>
              </a:rPr>
              <a:t>Slides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spc="35" dirty="0">
                <a:solidFill>
                  <a:srgbClr val="53585F"/>
                </a:solidFill>
                <a:latin typeface="Arial"/>
                <a:cs typeface="Arial"/>
              </a:rPr>
              <a:t>at: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u="sng" spc="80" dirty="0">
                <a:solidFill>
                  <a:srgbClr val="53585F"/>
                </a:solidFill>
                <a:uFill>
                  <a:solidFill>
                    <a:srgbClr val="53585F"/>
                  </a:solidFill>
                </a:uFill>
                <a:latin typeface="Arial"/>
                <a:cs typeface="Arial"/>
              </a:rPr>
              <a:t>bit.ly/shiny-quickstart-2</a:t>
            </a:r>
            <a:endParaRPr sz="42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01002" y="3387325"/>
            <a:ext cx="788670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000" spc="1775" dirty="0">
                <a:solidFill>
                  <a:srgbClr val="FF2600"/>
                </a:solidFill>
                <a:latin typeface="Arial"/>
                <a:cs typeface="Arial"/>
              </a:rPr>
              <a:t>○</a:t>
            </a:r>
            <a:endParaRPr sz="70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532487" y="3193620"/>
            <a:ext cx="523875" cy="1743075"/>
            <a:chOff x="4532487" y="3193620"/>
            <a:chExt cx="523875" cy="1743075"/>
          </a:xfrm>
        </p:grpSpPr>
        <p:sp>
          <p:nvSpPr>
            <p:cNvPr id="10" name="object 10"/>
            <p:cNvSpPr/>
            <p:nvPr/>
          </p:nvSpPr>
          <p:spPr>
            <a:xfrm>
              <a:off x="4557991" y="3193620"/>
              <a:ext cx="474345" cy="1743075"/>
            </a:xfrm>
            <a:custGeom>
              <a:avLst/>
              <a:gdLst/>
              <a:ahLst/>
              <a:cxnLst/>
              <a:rect l="l" t="t" r="r" b="b"/>
              <a:pathLst>
                <a:path w="474345" h="1743075">
                  <a:moveTo>
                    <a:pt x="474298" y="1308860"/>
                  </a:moveTo>
                  <a:lnTo>
                    <a:pt x="0" y="1308860"/>
                  </a:lnTo>
                  <a:lnTo>
                    <a:pt x="237148" y="1743041"/>
                  </a:lnTo>
                  <a:lnTo>
                    <a:pt x="474298" y="1308860"/>
                  </a:lnTo>
                  <a:close/>
                </a:path>
                <a:path w="474345" h="1743075">
                  <a:moveTo>
                    <a:pt x="363324" y="0"/>
                  </a:moveTo>
                  <a:lnTo>
                    <a:pt x="112022" y="0"/>
                  </a:lnTo>
                  <a:lnTo>
                    <a:pt x="112022" y="1308860"/>
                  </a:lnTo>
                  <a:lnTo>
                    <a:pt x="363324" y="1308860"/>
                  </a:lnTo>
                  <a:lnTo>
                    <a:pt x="3633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57991" y="3193620"/>
              <a:ext cx="474345" cy="1743075"/>
            </a:xfrm>
            <a:custGeom>
              <a:avLst/>
              <a:gdLst/>
              <a:ahLst/>
              <a:cxnLst/>
              <a:rect l="l" t="t" r="r" b="b"/>
              <a:pathLst>
                <a:path w="474345" h="1743075">
                  <a:moveTo>
                    <a:pt x="474298" y="1308860"/>
                  </a:moveTo>
                  <a:lnTo>
                    <a:pt x="0" y="1308860"/>
                  </a:lnTo>
                  <a:lnTo>
                    <a:pt x="237148" y="1743041"/>
                  </a:lnTo>
                  <a:lnTo>
                    <a:pt x="474298" y="1308860"/>
                  </a:lnTo>
                  <a:close/>
                </a:path>
                <a:path w="474345" h="1743075">
                  <a:moveTo>
                    <a:pt x="363324" y="0"/>
                  </a:moveTo>
                  <a:lnTo>
                    <a:pt x="112022" y="0"/>
                  </a:lnTo>
                  <a:lnTo>
                    <a:pt x="112022" y="1308860"/>
                  </a:lnTo>
                  <a:lnTo>
                    <a:pt x="363324" y="1308860"/>
                  </a:lnTo>
                  <a:lnTo>
                    <a:pt x="363324" y="0"/>
                  </a:lnTo>
                  <a:close/>
                </a:path>
              </a:pathLst>
            </a:custGeom>
            <a:solidFill>
              <a:srgbClr val="000000">
                <a:alpha val="68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32487" y="3717165"/>
              <a:ext cx="523875" cy="523875"/>
            </a:xfrm>
            <a:custGeom>
              <a:avLst/>
              <a:gdLst/>
              <a:ahLst/>
              <a:cxnLst/>
              <a:rect l="l" t="t" r="r" b="b"/>
              <a:pathLst>
                <a:path w="523875" h="523875">
                  <a:moveTo>
                    <a:pt x="523855" y="74040"/>
                  </a:moveTo>
                  <a:lnTo>
                    <a:pt x="74040" y="523855"/>
                  </a:lnTo>
                  <a:lnTo>
                    <a:pt x="0" y="449815"/>
                  </a:lnTo>
                  <a:lnTo>
                    <a:pt x="449815" y="0"/>
                  </a:lnTo>
                  <a:lnTo>
                    <a:pt x="523855" y="7404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767181" y="3641487"/>
            <a:ext cx="922782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55" dirty="0">
                <a:latin typeface="Arial"/>
                <a:cs typeface="Arial"/>
              </a:rPr>
              <a:t>isolate()</a:t>
            </a:r>
            <a:r>
              <a:rPr sz="4100" spc="10" dirty="0">
                <a:latin typeface="Arial"/>
                <a:cs typeface="Arial"/>
              </a:rPr>
              <a:t> makes</a:t>
            </a:r>
            <a:r>
              <a:rPr sz="4100" spc="15" dirty="0">
                <a:latin typeface="Arial"/>
                <a:cs typeface="Arial"/>
              </a:rPr>
              <a:t> </a:t>
            </a:r>
            <a:r>
              <a:rPr sz="4100" spc="-30" dirty="0">
                <a:latin typeface="Arial"/>
                <a:cs typeface="Arial"/>
              </a:rPr>
              <a:t>an</a:t>
            </a:r>
            <a:r>
              <a:rPr sz="4100" spc="15" dirty="0">
                <a:latin typeface="Arial"/>
                <a:cs typeface="Arial"/>
              </a:rPr>
              <a:t> </a:t>
            </a:r>
            <a:r>
              <a:rPr sz="4100" b="1" spc="25" dirty="0">
                <a:solidFill>
                  <a:srgbClr val="164F86"/>
                </a:solidFill>
                <a:latin typeface="Arial"/>
                <a:cs typeface="Arial"/>
              </a:rPr>
              <a:t>non-reactive</a:t>
            </a:r>
            <a:r>
              <a:rPr sz="4100" b="1" spc="15" dirty="0">
                <a:solidFill>
                  <a:srgbClr val="164F86"/>
                </a:solidFill>
                <a:latin typeface="Arial"/>
                <a:cs typeface="Arial"/>
              </a:rPr>
              <a:t> </a:t>
            </a:r>
            <a:r>
              <a:rPr sz="4100" b="1" spc="45" dirty="0">
                <a:solidFill>
                  <a:srgbClr val="164F86"/>
                </a:solidFill>
                <a:latin typeface="Arial"/>
                <a:cs typeface="Arial"/>
              </a:rPr>
              <a:t>object</a:t>
            </a:r>
            <a:endParaRPr sz="41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086875" y="5363444"/>
            <a:ext cx="1102995" cy="1533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900" spc="2970" dirty="0">
                <a:solidFill>
                  <a:srgbClr val="00882B"/>
                </a:solidFill>
                <a:latin typeface="Arial"/>
                <a:cs typeface="Arial"/>
              </a:rPr>
              <a:t>$</a:t>
            </a:r>
            <a:endParaRPr sz="9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67181" y="5538378"/>
            <a:ext cx="924623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5"/>
              </a:spcBef>
            </a:pPr>
            <a:r>
              <a:rPr sz="4100" spc="-15" dirty="0">
                <a:latin typeface="Arial"/>
                <a:cs typeface="Arial"/>
              </a:rPr>
              <a:t>Use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-55" dirty="0">
                <a:latin typeface="Arial"/>
                <a:cs typeface="Arial"/>
              </a:rPr>
              <a:t>isolate()</a:t>
            </a:r>
            <a:r>
              <a:rPr sz="4100" spc="10" dirty="0">
                <a:latin typeface="Arial"/>
                <a:cs typeface="Arial"/>
              </a:rPr>
              <a:t> </a:t>
            </a:r>
            <a:r>
              <a:rPr sz="4100" spc="120" dirty="0">
                <a:latin typeface="Arial"/>
                <a:cs typeface="Arial"/>
              </a:rPr>
              <a:t>to</a:t>
            </a:r>
            <a:r>
              <a:rPr sz="4100" spc="10" dirty="0">
                <a:latin typeface="Arial"/>
                <a:cs typeface="Arial"/>
              </a:rPr>
              <a:t> </a:t>
            </a:r>
            <a:r>
              <a:rPr sz="4100" spc="20" dirty="0">
                <a:latin typeface="Arial"/>
                <a:cs typeface="Arial"/>
              </a:rPr>
              <a:t>treat</a:t>
            </a:r>
            <a:r>
              <a:rPr sz="4100" spc="10" dirty="0">
                <a:latin typeface="Arial"/>
                <a:cs typeface="Arial"/>
              </a:rPr>
              <a:t> </a:t>
            </a:r>
            <a:r>
              <a:rPr sz="4100" spc="5" dirty="0">
                <a:latin typeface="Arial"/>
                <a:cs typeface="Arial"/>
              </a:rPr>
              <a:t>reactive</a:t>
            </a:r>
            <a:r>
              <a:rPr sz="4100" spc="10" dirty="0">
                <a:latin typeface="Arial"/>
                <a:cs typeface="Arial"/>
              </a:rPr>
              <a:t> </a:t>
            </a:r>
            <a:r>
              <a:rPr sz="4100" spc="-20" dirty="0">
                <a:latin typeface="Arial"/>
                <a:cs typeface="Arial"/>
              </a:rPr>
              <a:t>values</a:t>
            </a:r>
            <a:r>
              <a:rPr sz="4100" spc="10" dirty="0">
                <a:latin typeface="Arial"/>
                <a:cs typeface="Arial"/>
              </a:rPr>
              <a:t> </a:t>
            </a:r>
            <a:r>
              <a:rPr sz="4100" spc="5" dirty="0">
                <a:latin typeface="Arial"/>
                <a:cs typeface="Arial"/>
              </a:rPr>
              <a:t>like </a:t>
            </a:r>
            <a:r>
              <a:rPr sz="4100" spc="-1120" dirty="0">
                <a:latin typeface="Arial"/>
                <a:cs typeface="Arial"/>
              </a:rPr>
              <a:t> </a:t>
            </a:r>
            <a:r>
              <a:rPr sz="4100" spc="20" dirty="0">
                <a:latin typeface="Arial"/>
                <a:cs typeface="Arial"/>
              </a:rPr>
              <a:t>normal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-140" dirty="0">
                <a:latin typeface="Arial"/>
                <a:cs typeface="Arial"/>
              </a:rPr>
              <a:t>R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-20" dirty="0">
                <a:latin typeface="Arial"/>
                <a:cs typeface="Arial"/>
              </a:rPr>
              <a:t>values</a:t>
            </a:r>
            <a:endParaRPr sz="4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57518" y="3226231"/>
            <a:ext cx="15189200" cy="423735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algn="ctr">
              <a:lnSpc>
                <a:spcPts val="19750"/>
              </a:lnSpc>
              <a:spcBef>
                <a:spcPts val="115"/>
              </a:spcBef>
            </a:pPr>
            <a:r>
              <a:rPr sz="17300" u="none" spc="434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7300" u="none" spc="35" dirty="0">
                <a:solidFill>
                  <a:srgbClr val="FFFFFF"/>
                </a:solidFill>
                <a:latin typeface="Verdana"/>
                <a:cs typeface="Verdana"/>
              </a:rPr>
              <a:t>rigger</a:t>
            </a:r>
            <a:r>
              <a:rPr sz="17300" u="none" spc="-17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300" u="none" spc="-280" dirty="0">
                <a:solidFill>
                  <a:srgbClr val="FFFFFF"/>
                </a:solidFill>
                <a:latin typeface="Verdana"/>
                <a:cs typeface="Verdana"/>
              </a:rPr>
              <a:t>code</a:t>
            </a:r>
            <a:endParaRPr sz="17300" dirty="0">
              <a:latin typeface="Verdana"/>
              <a:cs typeface="Verdana"/>
            </a:endParaRPr>
          </a:p>
          <a:p>
            <a:pPr algn="ctr">
              <a:lnSpc>
                <a:spcPts val="13390"/>
              </a:lnSpc>
            </a:pPr>
            <a:r>
              <a:rPr sz="12000" u="none" spc="335" dirty="0">
                <a:solidFill>
                  <a:srgbClr val="C0C0C0"/>
                </a:solidFill>
                <a:latin typeface="Verdana"/>
                <a:cs typeface="Verdana"/>
              </a:rPr>
              <a:t>with</a:t>
            </a:r>
            <a:r>
              <a:rPr sz="12000" u="none" spc="-1210" dirty="0">
                <a:solidFill>
                  <a:srgbClr val="C0C0C0"/>
                </a:solidFill>
                <a:latin typeface="Verdana"/>
                <a:cs typeface="Verdana"/>
              </a:rPr>
              <a:t> </a:t>
            </a:r>
            <a:r>
              <a:rPr sz="12000" u="none" spc="-215" dirty="0">
                <a:solidFill>
                  <a:srgbClr val="C0C0C0"/>
                </a:solidFill>
                <a:latin typeface="Verdana"/>
                <a:cs typeface="Verdana"/>
              </a:rPr>
              <a:t>observeEvent()</a:t>
            </a:r>
            <a:endParaRPr sz="120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28656" y="3531360"/>
            <a:ext cx="2153285" cy="498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dirty="0">
                <a:solidFill>
                  <a:srgbClr val="53585F"/>
                </a:solidFill>
                <a:latin typeface="Courier New"/>
                <a:cs typeface="Courier New"/>
              </a:rPr>
              <a:t>run(this)</a:t>
            </a:r>
            <a:endParaRPr sz="3100">
              <a:latin typeface="Courier New"/>
              <a:cs typeface="Courier New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650077" y="4273520"/>
            <a:ext cx="2679065" cy="2929255"/>
            <a:chOff x="3650077" y="4273520"/>
            <a:chExt cx="2679065" cy="2929255"/>
          </a:xfrm>
        </p:grpSpPr>
        <p:sp>
          <p:nvSpPr>
            <p:cNvPr id="4" name="object 4"/>
            <p:cNvSpPr/>
            <p:nvPr/>
          </p:nvSpPr>
          <p:spPr>
            <a:xfrm>
              <a:off x="3770727" y="4836345"/>
              <a:ext cx="2339975" cy="2245995"/>
            </a:xfrm>
            <a:custGeom>
              <a:avLst/>
              <a:gdLst/>
              <a:ahLst/>
              <a:cxnLst/>
              <a:rect l="l" t="t" r="r" b="b"/>
              <a:pathLst>
                <a:path w="2339975" h="2245995">
                  <a:moveTo>
                    <a:pt x="0" y="2236584"/>
                  </a:moveTo>
                  <a:lnTo>
                    <a:pt x="49744" y="2240560"/>
                  </a:lnTo>
                  <a:lnTo>
                    <a:pt x="99440" y="2243376"/>
                  </a:lnTo>
                  <a:lnTo>
                    <a:pt x="149068" y="2245036"/>
                  </a:lnTo>
                  <a:lnTo>
                    <a:pt x="198610" y="2245549"/>
                  </a:lnTo>
                  <a:lnTo>
                    <a:pt x="248049" y="2244920"/>
                  </a:lnTo>
                  <a:lnTo>
                    <a:pt x="297365" y="2243157"/>
                  </a:lnTo>
                  <a:lnTo>
                    <a:pt x="346542" y="2240265"/>
                  </a:lnTo>
                  <a:lnTo>
                    <a:pt x="395560" y="2236253"/>
                  </a:lnTo>
                  <a:lnTo>
                    <a:pt x="444402" y="2231126"/>
                  </a:lnTo>
                  <a:lnTo>
                    <a:pt x="493050" y="2224892"/>
                  </a:lnTo>
                  <a:lnTo>
                    <a:pt x="541485" y="2217556"/>
                  </a:lnTo>
                  <a:lnTo>
                    <a:pt x="589690" y="2209127"/>
                  </a:lnTo>
                  <a:lnTo>
                    <a:pt x="637646" y="2199609"/>
                  </a:lnTo>
                  <a:lnTo>
                    <a:pt x="685336" y="2189011"/>
                  </a:lnTo>
                  <a:lnTo>
                    <a:pt x="732740" y="2177338"/>
                  </a:lnTo>
                  <a:lnTo>
                    <a:pt x="779842" y="2164599"/>
                  </a:lnTo>
                  <a:lnTo>
                    <a:pt x="826622" y="2150798"/>
                  </a:lnTo>
                  <a:lnTo>
                    <a:pt x="873063" y="2135943"/>
                  </a:lnTo>
                  <a:lnTo>
                    <a:pt x="919147" y="2120041"/>
                  </a:lnTo>
                  <a:lnTo>
                    <a:pt x="964856" y="2103099"/>
                  </a:lnTo>
                  <a:lnTo>
                    <a:pt x="1010171" y="2085122"/>
                  </a:lnTo>
                  <a:lnTo>
                    <a:pt x="1055074" y="2066119"/>
                  </a:lnTo>
                  <a:lnTo>
                    <a:pt x="1099548" y="2046095"/>
                  </a:lnTo>
                  <a:lnTo>
                    <a:pt x="1143573" y="2025057"/>
                  </a:lnTo>
                  <a:lnTo>
                    <a:pt x="1187133" y="2003012"/>
                  </a:lnTo>
                  <a:lnTo>
                    <a:pt x="1230209" y="1979967"/>
                  </a:lnTo>
                  <a:lnTo>
                    <a:pt x="1272782" y="1955928"/>
                  </a:lnTo>
                  <a:lnTo>
                    <a:pt x="1314836" y="1930902"/>
                  </a:lnTo>
                  <a:lnTo>
                    <a:pt x="1356350" y="1904896"/>
                  </a:lnTo>
                  <a:lnTo>
                    <a:pt x="1397309" y="1877917"/>
                  </a:lnTo>
                  <a:lnTo>
                    <a:pt x="1437693" y="1849970"/>
                  </a:lnTo>
                  <a:lnTo>
                    <a:pt x="1477484" y="1821064"/>
                  </a:lnTo>
                  <a:lnTo>
                    <a:pt x="1516664" y="1791205"/>
                  </a:lnTo>
                  <a:lnTo>
                    <a:pt x="1555215" y="1760398"/>
                  </a:lnTo>
                  <a:lnTo>
                    <a:pt x="1593119" y="1728652"/>
                  </a:lnTo>
                  <a:lnTo>
                    <a:pt x="1630358" y="1695973"/>
                  </a:lnTo>
                  <a:lnTo>
                    <a:pt x="1666914" y="1662367"/>
                  </a:lnTo>
                  <a:lnTo>
                    <a:pt x="1702769" y="1627841"/>
                  </a:lnTo>
                  <a:lnTo>
                    <a:pt x="1737904" y="1592402"/>
                  </a:lnTo>
                  <a:lnTo>
                    <a:pt x="1772707" y="1555612"/>
                  </a:lnTo>
                  <a:lnTo>
                    <a:pt x="1806549" y="1518099"/>
                  </a:lnTo>
                  <a:lnTo>
                    <a:pt x="1839423" y="1479880"/>
                  </a:lnTo>
                  <a:lnTo>
                    <a:pt x="1871322" y="1440977"/>
                  </a:lnTo>
                  <a:lnTo>
                    <a:pt x="1902238" y="1401407"/>
                  </a:lnTo>
                  <a:lnTo>
                    <a:pt x="1932165" y="1361190"/>
                  </a:lnTo>
                  <a:lnTo>
                    <a:pt x="1961094" y="1320346"/>
                  </a:lnTo>
                  <a:lnTo>
                    <a:pt x="1989019" y="1278893"/>
                  </a:lnTo>
                  <a:lnTo>
                    <a:pt x="2015932" y="1236851"/>
                  </a:lnTo>
                  <a:lnTo>
                    <a:pt x="2041826" y="1194240"/>
                  </a:lnTo>
                  <a:lnTo>
                    <a:pt x="2066695" y="1151077"/>
                  </a:lnTo>
                  <a:lnTo>
                    <a:pt x="2090530" y="1107383"/>
                  </a:lnTo>
                  <a:lnTo>
                    <a:pt x="2113325" y="1063177"/>
                  </a:lnTo>
                  <a:lnTo>
                    <a:pt x="2135072" y="1018478"/>
                  </a:lnTo>
                  <a:lnTo>
                    <a:pt x="2155764" y="973306"/>
                  </a:lnTo>
                  <a:lnTo>
                    <a:pt x="2175393" y="927678"/>
                  </a:lnTo>
                  <a:lnTo>
                    <a:pt x="2193953" y="881616"/>
                  </a:lnTo>
                  <a:lnTo>
                    <a:pt x="2211437" y="835138"/>
                  </a:lnTo>
                  <a:lnTo>
                    <a:pt x="2227836" y="788262"/>
                  </a:lnTo>
                  <a:lnTo>
                    <a:pt x="2243145" y="741010"/>
                  </a:lnTo>
                  <a:lnTo>
                    <a:pt x="2257355" y="693399"/>
                  </a:lnTo>
                  <a:lnTo>
                    <a:pt x="2270459" y="645449"/>
                  </a:lnTo>
                  <a:lnTo>
                    <a:pt x="2282451" y="597179"/>
                  </a:lnTo>
                  <a:lnTo>
                    <a:pt x="2293322" y="548609"/>
                  </a:lnTo>
                  <a:lnTo>
                    <a:pt x="2303066" y="499757"/>
                  </a:lnTo>
                  <a:lnTo>
                    <a:pt x="2311675" y="450643"/>
                  </a:lnTo>
                  <a:lnTo>
                    <a:pt x="2319143" y="401286"/>
                  </a:lnTo>
                  <a:lnTo>
                    <a:pt x="2325461" y="351706"/>
                  </a:lnTo>
                  <a:lnTo>
                    <a:pt x="2330623" y="301922"/>
                  </a:lnTo>
                  <a:lnTo>
                    <a:pt x="2334622" y="251952"/>
                  </a:lnTo>
                  <a:lnTo>
                    <a:pt x="2337450" y="201816"/>
                  </a:lnTo>
                  <a:lnTo>
                    <a:pt x="2339100" y="151534"/>
                  </a:lnTo>
                  <a:lnTo>
                    <a:pt x="2339564" y="101124"/>
                  </a:lnTo>
                  <a:lnTo>
                    <a:pt x="2338836" y="50606"/>
                  </a:lnTo>
                  <a:lnTo>
                    <a:pt x="2336908" y="0"/>
                  </a:lnTo>
                </a:path>
              </a:pathLst>
            </a:custGeom>
            <a:ln w="240830">
              <a:solidFill>
                <a:srgbClr val="0365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881377" y="4273520"/>
              <a:ext cx="447675" cy="574675"/>
            </a:xfrm>
            <a:custGeom>
              <a:avLst/>
              <a:gdLst/>
              <a:ahLst/>
              <a:cxnLst/>
              <a:rect l="l" t="t" r="r" b="b"/>
              <a:pathLst>
                <a:path w="447675" h="574675">
                  <a:moveTo>
                    <a:pt x="194235" y="0"/>
                  </a:moveTo>
                  <a:lnTo>
                    <a:pt x="0" y="574354"/>
                  </a:lnTo>
                  <a:lnTo>
                    <a:pt x="447443" y="550904"/>
                  </a:lnTo>
                  <a:lnTo>
                    <a:pt x="194235" y="0"/>
                  </a:lnTo>
                  <a:close/>
                </a:path>
              </a:pathLst>
            </a:custGeom>
            <a:solidFill>
              <a:srgbClr val="0365C0">
                <a:alpha val="5026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1776710">
              <a:lnSpc>
                <a:spcPct val="100000"/>
              </a:lnSpc>
              <a:spcBef>
                <a:spcPts val="135"/>
              </a:spcBef>
            </a:pPr>
            <a:r>
              <a:rPr u="none" spc="15" dirty="0"/>
              <a:t>Slides</a:t>
            </a:r>
            <a:r>
              <a:rPr u="none" spc="-10" dirty="0"/>
              <a:t> </a:t>
            </a:r>
            <a:r>
              <a:rPr u="none" spc="35" dirty="0"/>
              <a:t>at:</a:t>
            </a:r>
            <a:r>
              <a:rPr u="none" spc="-10" dirty="0"/>
              <a:t> </a:t>
            </a:r>
            <a:r>
              <a:rPr spc="80" dirty="0"/>
              <a:t>bit.ly/shiny-quickstart-2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013875" y="6811212"/>
            <a:ext cx="1697355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spc="15" dirty="0">
                <a:latin typeface="Courier New"/>
                <a:cs typeface="Courier New"/>
              </a:rPr>
              <a:t>input$x</a:t>
            </a:r>
            <a:endParaRPr sz="31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420999" y="6811212"/>
            <a:ext cx="2891155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spc="15" dirty="0">
                <a:latin typeface="Courier New"/>
                <a:cs typeface="Courier New"/>
              </a:rPr>
              <a:t>expression()</a:t>
            </a:r>
            <a:endParaRPr sz="310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769518" y="6886241"/>
            <a:ext cx="4418330" cy="415290"/>
          </a:xfrm>
          <a:custGeom>
            <a:avLst/>
            <a:gdLst/>
            <a:ahLst/>
            <a:cxnLst/>
            <a:rect l="l" t="t" r="r" b="b"/>
            <a:pathLst>
              <a:path w="4418330" h="415290">
                <a:moveTo>
                  <a:pt x="3916111" y="0"/>
                </a:moveTo>
                <a:lnTo>
                  <a:pt x="3916111" y="87368"/>
                </a:lnTo>
                <a:lnTo>
                  <a:pt x="0" y="87368"/>
                </a:lnTo>
                <a:lnTo>
                  <a:pt x="0" y="328198"/>
                </a:lnTo>
                <a:lnTo>
                  <a:pt x="3916111" y="328198"/>
                </a:lnTo>
                <a:lnTo>
                  <a:pt x="3916111" y="415199"/>
                </a:lnTo>
                <a:lnTo>
                  <a:pt x="4417716" y="207599"/>
                </a:lnTo>
                <a:lnTo>
                  <a:pt x="3916111" y="0"/>
                </a:lnTo>
                <a:close/>
              </a:path>
            </a:pathLst>
          </a:custGeom>
          <a:solidFill>
            <a:srgbClr val="0365C0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49386" y="6886241"/>
            <a:ext cx="4411980" cy="415290"/>
          </a:xfrm>
          <a:custGeom>
            <a:avLst/>
            <a:gdLst/>
            <a:ahLst/>
            <a:cxnLst/>
            <a:rect l="l" t="t" r="r" b="b"/>
            <a:pathLst>
              <a:path w="4411980" h="415290">
                <a:moveTo>
                  <a:pt x="3905640" y="0"/>
                </a:moveTo>
                <a:lnTo>
                  <a:pt x="3905640" y="87368"/>
                </a:lnTo>
                <a:lnTo>
                  <a:pt x="0" y="87368"/>
                </a:lnTo>
                <a:lnTo>
                  <a:pt x="0" y="328198"/>
                </a:lnTo>
                <a:lnTo>
                  <a:pt x="3905640" y="328198"/>
                </a:lnTo>
                <a:lnTo>
                  <a:pt x="3905640" y="415199"/>
                </a:lnTo>
                <a:lnTo>
                  <a:pt x="4411834" y="207599"/>
                </a:lnTo>
                <a:lnTo>
                  <a:pt x="3905640" y="0"/>
                </a:lnTo>
                <a:close/>
              </a:path>
            </a:pathLst>
          </a:custGeom>
          <a:solidFill>
            <a:srgbClr val="0365C0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6088307" y="6809476"/>
            <a:ext cx="1936114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spc="15" dirty="0">
                <a:latin typeface="Courier New"/>
                <a:cs typeface="Courier New"/>
              </a:rPr>
              <a:t>output$y</a:t>
            </a:r>
            <a:endParaRPr sz="31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4795425" y="10976320"/>
            <a:ext cx="262699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©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2015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RStudio,</a:t>
            </a:r>
            <a:r>
              <a:rPr sz="1150" spc="-10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Inc.</a:t>
            </a:r>
            <a:r>
              <a:rPr sz="1150" spc="-6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All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rights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reserved.</a:t>
            </a:r>
            <a:endParaRPr sz="11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847075" y="19948"/>
            <a:ext cx="817435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solidFill>
                  <a:srgbClr val="53585F"/>
                </a:solidFill>
                <a:latin typeface="Arial"/>
                <a:cs typeface="Arial"/>
              </a:rPr>
              <a:t>Slides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spc="35" dirty="0">
                <a:solidFill>
                  <a:srgbClr val="53585F"/>
                </a:solidFill>
                <a:latin typeface="Arial"/>
                <a:cs typeface="Arial"/>
              </a:rPr>
              <a:t>at: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u="sng" spc="80" dirty="0">
                <a:solidFill>
                  <a:srgbClr val="53585F"/>
                </a:solidFill>
                <a:uFill>
                  <a:solidFill>
                    <a:srgbClr val="53585F"/>
                  </a:solidFill>
                </a:uFill>
                <a:latin typeface="Arial"/>
                <a:cs typeface="Arial"/>
              </a:rPr>
              <a:t>bit.ly/shiny-quickstart-2</a:t>
            </a:r>
            <a:endParaRPr sz="42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615893" y="1037925"/>
            <a:ext cx="687260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289935" algn="l"/>
              </a:tabLst>
            </a:pPr>
            <a:r>
              <a:rPr sz="8250" u="none" spc="95" dirty="0">
                <a:solidFill>
                  <a:srgbClr val="000000"/>
                </a:solidFill>
              </a:rPr>
              <a:t>Action	</a:t>
            </a:r>
            <a:r>
              <a:rPr sz="8250" u="none" spc="145" dirty="0">
                <a:solidFill>
                  <a:srgbClr val="000000"/>
                </a:solidFill>
              </a:rPr>
              <a:t>buttons</a:t>
            </a:r>
            <a:endParaRPr sz="8250"/>
          </a:p>
        </p:txBody>
      </p:sp>
      <p:grpSp>
        <p:nvGrpSpPr>
          <p:cNvPr id="9" name="object 9"/>
          <p:cNvGrpSpPr/>
          <p:nvPr/>
        </p:nvGrpSpPr>
        <p:grpSpPr>
          <a:xfrm>
            <a:off x="282713" y="3130794"/>
            <a:ext cx="5204460" cy="3738245"/>
            <a:chOff x="282713" y="3130794"/>
            <a:chExt cx="5204460" cy="3738245"/>
          </a:xfrm>
        </p:grpSpPr>
        <p:sp>
          <p:nvSpPr>
            <p:cNvPr id="10" name="object 10"/>
            <p:cNvSpPr/>
            <p:nvPr/>
          </p:nvSpPr>
          <p:spPr>
            <a:xfrm>
              <a:off x="282702" y="3329742"/>
              <a:ext cx="4953000" cy="3539490"/>
            </a:xfrm>
            <a:custGeom>
              <a:avLst/>
              <a:gdLst/>
              <a:ahLst/>
              <a:cxnLst/>
              <a:rect l="l" t="t" r="r" b="b"/>
              <a:pathLst>
                <a:path w="4953000" h="3539490">
                  <a:moveTo>
                    <a:pt x="4952733" y="0"/>
                  </a:moveTo>
                  <a:lnTo>
                    <a:pt x="0" y="0"/>
                  </a:lnTo>
                  <a:lnTo>
                    <a:pt x="0" y="3345446"/>
                  </a:lnTo>
                  <a:lnTo>
                    <a:pt x="0" y="3539159"/>
                  </a:lnTo>
                  <a:lnTo>
                    <a:pt x="4952733" y="3539159"/>
                  </a:lnTo>
                  <a:lnTo>
                    <a:pt x="4952733" y="3345446"/>
                  </a:lnTo>
                  <a:lnTo>
                    <a:pt x="4952733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9721" y="3136030"/>
              <a:ext cx="4932045" cy="3539490"/>
            </a:xfrm>
            <a:custGeom>
              <a:avLst/>
              <a:gdLst/>
              <a:ahLst/>
              <a:cxnLst/>
              <a:rect l="l" t="t" r="r" b="b"/>
              <a:pathLst>
                <a:path w="4932045" h="3539490">
                  <a:moveTo>
                    <a:pt x="0" y="0"/>
                  </a:moveTo>
                  <a:lnTo>
                    <a:pt x="4931787" y="0"/>
                  </a:lnTo>
                  <a:lnTo>
                    <a:pt x="4931787" y="3539159"/>
                  </a:lnTo>
                  <a:lnTo>
                    <a:pt x="0" y="3539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9721" y="3136029"/>
              <a:ext cx="4932045" cy="3539490"/>
            </a:xfrm>
            <a:custGeom>
              <a:avLst/>
              <a:gdLst/>
              <a:ahLst/>
              <a:cxnLst/>
              <a:rect l="l" t="t" r="r" b="b"/>
              <a:pathLst>
                <a:path w="4932045" h="3539490">
                  <a:moveTo>
                    <a:pt x="0" y="0"/>
                  </a:moveTo>
                  <a:lnTo>
                    <a:pt x="4931786" y="0"/>
                  </a:lnTo>
                  <a:lnTo>
                    <a:pt x="4931786" y="3539159"/>
                  </a:lnTo>
                  <a:lnTo>
                    <a:pt x="0" y="3539159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1549" y="3225032"/>
              <a:ext cx="4617660" cy="2041822"/>
            </a:xfrm>
            <a:prstGeom prst="rect">
              <a:avLst/>
            </a:prstGeom>
          </p:spPr>
        </p:pic>
      </p:grpSp>
      <p:sp>
        <p:nvSpPr>
          <p:cNvPr id="14" name="object 14"/>
          <p:cNvSpPr/>
          <p:nvPr/>
        </p:nvSpPr>
        <p:spPr>
          <a:xfrm>
            <a:off x="8334824" y="3057498"/>
            <a:ext cx="3455670" cy="2614930"/>
          </a:xfrm>
          <a:custGeom>
            <a:avLst/>
            <a:gdLst/>
            <a:ahLst/>
            <a:cxnLst/>
            <a:rect l="l" t="t" r="r" b="b"/>
            <a:pathLst>
              <a:path w="3455670" h="2614929">
                <a:moveTo>
                  <a:pt x="1818660" y="2157002"/>
                </a:moveTo>
                <a:lnTo>
                  <a:pt x="1609243" y="2157002"/>
                </a:lnTo>
                <a:lnTo>
                  <a:pt x="1713952" y="2614449"/>
                </a:lnTo>
                <a:lnTo>
                  <a:pt x="1818660" y="2157002"/>
                </a:lnTo>
                <a:close/>
              </a:path>
              <a:path w="3455670" h="2614929">
                <a:moveTo>
                  <a:pt x="3290475" y="0"/>
                </a:moveTo>
                <a:lnTo>
                  <a:pt x="165569" y="0"/>
                </a:lnTo>
                <a:lnTo>
                  <a:pt x="121546" y="4947"/>
                </a:lnTo>
                <a:lnTo>
                  <a:pt x="81993" y="20988"/>
                </a:lnTo>
                <a:lnTo>
                  <a:pt x="48485" y="46482"/>
                </a:lnTo>
                <a:lnTo>
                  <a:pt x="22600" y="79788"/>
                </a:lnTo>
                <a:lnTo>
                  <a:pt x="5912" y="119268"/>
                </a:lnTo>
                <a:lnTo>
                  <a:pt x="0" y="163280"/>
                </a:lnTo>
                <a:lnTo>
                  <a:pt x="0" y="1994376"/>
                </a:lnTo>
                <a:lnTo>
                  <a:pt x="5912" y="2038181"/>
                </a:lnTo>
                <a:lnTo>
                  <a:pt x="22600" y="2077189"/>
                </a:lnTo>
                <a:lnTo>
                  <a:pt x="48485" y="2109988"/>
                </a:lnTo>
                <a:lnTo>
                  <a:pt x="81993" y="2135165"/>
                </a:lnTo>
                <a:lnTo>
                  <a:pt x="121546" y="2151307"/>
                </a:lnTo>
                <a:lnTo>
                  <a:pt x="165569" y="2157002"/>
                </a:lnTo>
                <a:lnTo>
                  <a:pt x="3290475" y="2157002"/>
                </a:lnTo>
                <a:lnTo>
                  <a:pt x="3334449" y="2151307"/>
                </a:lnTo>
                <a:lnTo>
                  <a:pt x="3373882" y="2135165"/>
                </a:lnTo>
                <a:lnTo>
                  <a:pt x="3407232" y="2109988"/>
                </a:lnTo>
                <a:lnTo>
                  <a:pt x="3432961" y="2077189"/>
                </a:lnTo>
                <a:lnTo>
                  <a:pt x="3449527" y="2038181"/>
                </a:lnTo>
                <a:lnTo>
                  <a:pt x="3455392" y="1994376"/>
                </a:lnTo>
                <a:lnTo>
                  <a:pt x="3455392" y="163280"/>
                </a:lnTo>
                <a:lnTo>
                  <a:pt x="3449527" y="119427"/>
                </a:lnTo>
                <a:lnTo>
                  <a:pt x="3432961" y="80297"/>
                </a:lnTo>
                <a:lnTo>
                  <a:pt x="3407232" y="47340"/>
                </a:lnTo>
                <a:lnTo>
                  <a:pt x="3373882" y="22006"/>
                </a:lnTo>
                <a:lnTo>
                  <a:pt x="3334449" y="5743"/>
                </a:lnTo>
                <a:lnTo>
                  <a:pt x="3290475" y="0"/>
                </a:lnTo>
                <a:close/>
              </a:path>
            </a:pathLst>
          </a:custGeom>
          <a:solidFill>
            <a:srgbClr val="78A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474379" y="3491613"/>
            <a:ext cx="3176905" cy="125920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14"/>
              </a:spcBef>
            </a:pPr>
            <a:r>
              <a:rPr sz="4600" spc="75" dirty="0">
                <a:solidFill>
                  <a:srgbClr val="FFFFFF"/>
                </a:solidFill>
                <a:latin typeface="Arial"/>
                <a:cs typeface="Arial"/>
              </a:rPr>
              <a:t>input</a:t>
            </a:r>
            <a:r>
              <a:rPr sz="46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-15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4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3450" spc="-30" dirty="0">
                <a:solidFill>
                  <a:srgbClr val="FFFFFF"/>
                </a:solidFill>
                <a:latin typeface="Arial"/>
                <a:cs typeface="Arial"/>
              </a:rPr>
              <a:t>(for</a:t>
            </a:r>
            <a:r>
              <a:rPr sz="345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10" dirty="0">
                <a:solidFill>
                  <a:srgbClr val="FFFFFF"/>
                </a:solidFill>
                <a:latin typeface="Arial"/>
                <a:cs typeface="Arial"/>
              </a:rPr>
              <a:t>internal</a:t>
            </a:r>
            <a:r>
              <a:rPr sz="34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spc="-75" dirty="0">
                <a:solidFill>
                  <a:srgbClr val="FFFFFF"/>
                </a:solidFill>
                <a:latin typeface="Arial"/>
                <a:cs typeface="Arial"/>
              </a:rPr>
              <a:t>use)</a:t>
            </a:r>
            <a:endParaRPr sz="34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758986" y="3057498"/>
            <a:ext cx="2471420" cy="2614930"/>
          </a:xfrm>
          <a:custGeom>
            <a:avLst/>
            <a:gdLst/>
            <a:ahLst/>
            <a:cxnLst/>
            <a:rect l="l" t="t" r="r" b="b"/>
            <a:pathLst>
              <a:path w="2471420" h="2614929">
                <a:moveTo>
                  <a:pt x="1329184" y="2157002"/>
                </a:moveTo>
                <a:lnTo>
                  <a:pt x="1119766" y="2157002"/>
                </a:lnTo>
                <a:lnTo>
                  <a:pt x="1224475" y="2614449"/>
                </a:lnTo>
                <a:lnTo>
                  <a:pt x="1329184" y="2157002"/>
                </a:lnTo>
                <a:close/>
              </a:path>
              <a:path w="2471420" h="2614929">
                <a:moveTo>
                  <a:pt x="2300685" y="0"/>
                </a:moveTo>
                <a:lnTo>
                  <a:pt x="165607" y="0"/>
                </a:lnTo>
                <a:lnTo>
                  <a:pt x="121581" y="4947"/>
                </a:lnTo>
                <a:lnTo>
                  <a:pt x="82021" y="20988"/>
                </a:lnTo>
                <a:lnTo>
                  <a:pt x="48504" y="46482"/>
                </a:lnTo>
                <a:lnTo>
                  <a:pt x="22609" y="79788"/>
                </a:lnTo>
                <a:lnTo>
                  <a:pt x="5915" y="119268"/>
                </a:lnTo>
                <a:lnTo>
                  <a:pt x="0" y="163280"/>
                </a:lnTo>
                <a:lnTo>
                  <a:pt x="0" y="1994376"/>
                </a:lnTo>
                <a:lnTo>
                  <a:pt x="5915" y="2038181"/>
                </a:lnTo>
                <a:lnTo>
                  <a:pt x="22609" y="2077189"/>
                </a:lnTo>
                <a:lnTo>
                  <a:pt x="48504" y="2109988"/>
                </a:lnTo>
                <a:lnTo>
                  <a:pt x="82021" y="2135165"/>
                </a:lnTo>
                <a:lnTo>
                  <a:pt x="121581" y="2151307"/>
                </a:lnTo>
                <a:lnTo>
                  <a:pt x="165607" y="2157002"/>
                </a:lnTo>
                <a:lnTo>
                  <a:pt x="2300685" y="2157002"/>
                </a:lnTo>
                <a:lnTo>
                  <a:pt x="2345070" y="2151307"/>
                </a:lnTo>
                <a:lnTo>
                  <a:pt x="2385526" y="2135165"/>
                </a:lnTo>
                <a:lnTo>
                  <a:pt x="2420206" y="2109988"/>
                </a:lnTo>
                <a:lnTo>
                  <a:pt x="2447265" y="2077189"/>
                </a:lnTo>
                <a:lnTo>
                  <a:pt x="2464855" y="2038181"/>
                </a:lnTo>
                <a:lnTo>
                  <a:pt x="2471128" y="1994376"/>
                </a:lnTo>
                <a:lnTo>
                  <a:pt x="2471128" y="163280"/>
                </a:lnTo>
                <a:lnTo>
                  <a:pt x="2464855" y="119427"/>
                </a:lnTo>
                <a:lnTo>
                  <a:pt x="2447265" y="80297"/>
                </a:lnTo>
                <a:lnTo>
                  <a:pt x="2420206" y="47340"/>
                </a:lnTo>
                <a:lnTo>
                  <a:pt x="2385526" y="22006"/>
                </a:lnTo>
                <a:lnTo>
                  <a:pt x="2345070" y="5743"/>
                </a:lnTo>
                <a:lnTo>
                  <a:pt x="2300685" y="0"/>
                </a:lnTo>
                <a:close/>
              </a:path>
            </a:pathLst>
          </a:custGeom>
          <a:solidFill>
            <a:srgbClr val="005493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920450" y="3395534"/>
            <a:ext cx="2143760" cy="14306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indent="401320">
              <a:lnSpc>
                <a:spcPct val="100000"/>
              </a:lnSpc>
              <a:spcBef>
                <a:spcPts val="114"/>
              </a:spcBef>
            </a:pPr>
            <a:r>
              <a:rPr sz="4600" spc="75" dirty="0">
                <a:solidFill>
                  <a:srgbClr val="FFFFFF"/>
                </a:solidFill>
                <a:latin typeface="Arial"/>
                <a:cs typeface="Arial"/>
              </a:rPr>
              <a:t>input </a:t>
            </a:r>
            <a:r>
              <a:rPr sz="46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70" dirty="0">
                <a:solidFill>
                  <a:srgbClr val="FFFFFF"/>
                </a:solidFill>
                <a:latin typeface="Arial"/>
                <a:cs typeface="Arial"/>
              </a:rPr>
              <a:t>function</a:t>
            </a:r>
            <a:endParaRPr sz="46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1905396" y="3057498"/>
            <a:ext cx="3947795" cy="2614930"/>
          </a:xfrm>
          <a:custGeom>
            <a:avLst/>
            <a:gdLst/>
            <a:ahLst/>
            <a:cxnLst/>
            <a:rect l="l" t="t" r="r" b="b"/>
            <a:pathLst>
              <a:path w="3947794" h="2614929">
                <a:moveTo>
                  <a:pt x="2167106" y="2157002"/>
                </a:moveTo>
                <a:lnTo>
                  <a:pt x="1957364" y="2157002"/>
                </a:lnTo>
                <a:lnTo>
                  <a:pt x="2062073" y="2614449"/>
                </a:lnTo>
                <a:lnTo>
                  <a:pt x="2167106" y="2157002"/>
                </a:lnTo>
                <a:close/>
              </a:path>
              <a:path w="3947794" h="2614929">
                <a:moveTo>
                  <a:pt x="3782565" y="0"/>
                </a:moveTo>
                <a:lnTo>
                  <a:pt x="160623" y="0"/>
                </a:lnTo>
                <a:lnTo>
                  <a:pt x="116967" y="4947"/>
                </a:lnTo>
                <a:lnTo>
                  <a:pt x="78329" y="20988"/>
                </a:lnTo>
                <a:lnTo>
                  <a:pt x="46012" y="46482"/>
                </a:lnTo>
                <a:lnTo>
                  <a:pt x="21317" y="79788"/>
                </a:lnTo>
                <a:lnTo>
                  <a:pt x="5546" y="119268"/>
                </a:lnTo>
                <a:lnTo>
                  <a:pt x="0" y="163280"/>
                </a:lnTo>
                <a:lnTo>
                  <a:pt x="0" y="1994376"/>
                </a:lnTo>
                <a:lnTo>
                  <a:pt x="5546" y="2038181"/>
                </a:lnTo>
                <a:lnTo>
                  <a:pt x="21317" y="2077189"/>
                </a:lnTo>
                <a:lnTo>
                  <a:pt x="46012" y="2109988"/>
                </a:lnTo>
                <a:lnTo>
                  <a:pt x="78329" y="2135165"/>
                </a:lnTo>
                <a:lnTo>
                  <a:pt x="116967" y="2151307"/>
                </a:lnTo>
                <a:lnTo>
                  <a:pt x="160623" y="2157002"/>
                </a:lnTo>
                <a:lnTo>
                  <a:pt x="3782565" y="2157002"/>
                </a:lnTo>
                <a:lnTo>
                  <a:pt x="3826542" y="2151307"/>
                </a:lnTo>
                <a:lnTo>
                  <a:pt x="3865982" y="2135165"/>
                </a:lnTo>
                <a:lnTo>
                  <a:pt x="3899343" y="2109988"/>
                </a:lnTo>
                <a:lnTo>
                  <a:pt x="3925081" y="2077189"/>
                </a:lnTo>
                <a:lnTo>
                  <a:pt x="3941656" y="2038181"/>
                </a:lnTo>
                <a:lnTo>
                  <a:pt x="3947523" y="1994376"/>
                </a:lnTo>
                <a:lnTo>
                  <a:pt x="3947523" y="163280"/>
                </a:lnTo>
                <a:lnTo>
                  <a:pt x="3941656" y="119427"/>
                </a:lnTo>
                <a:lnTo>
                  <a:pt x="3925084" y="80297"/>
                </a:lnTo>
                <a:lnTo>
                  <a:pt x="3899347" y="47340"/>
                </a:lnTo>
                <a:lnTo>
                  <a:pt x="3865987" y="22006"/>
                </a:lnTo>
                <a:lnTo>
                  <a:pt x="3826546" y="5743"/>
                </a:lnTo>
                <a:lnTo>
                  <a:pt x="3782565" y="0"/>
                </a:lnTo>
                <a:close/>
              </a:path>
            </a:pathLst>
          </a:custGeom>
          <a:solidFill>
            <a:srgbClr val="797B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2903325" y="3395534"/>
            <a:ext cx="1947545" cy="14306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45085" marR="5080" indent="-33020">
              <a:lnSpc>
                <a:spcPct val="100000"/>
              </a:lnSpc>
              <a:spcBef>
                <a:spcPts val="114"/>
              </a:spcBef>
            </a:pPr>
            <a:r>
              <a:rPr sz="4600" spc="5" dirty="0">
                <a:solidFill>
                  <a:srgbClr val="FFFFFF"/>
                </a:solidFill>
                <a:latin typeface="Arial"/>
                <a:cs typeface="Arial"/>
              </a:rPr>
              <a:t>label</a:t>
            </a:r>
            <a:r>
              <a:rPr sz="46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13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4600" spc="-12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40" dirty="0">
                <a:solidFill>
                  <a:srgbClr val="FFFFFF"/>
                </a:solidFill>
                <a:latin typeface="Arial"/>
                <a:cs typeface="Arial"/>
              </a:rPr>
              <a:t>display</a:t>
            </a:r>
            <a:endParaRPr sz="46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961533" y="7232915"/>
            <a:ext cx="3456304" cy="2729230"/>
          </a:xfrm>
          <a:custGeom>
            <a:avLst/>
            <a:gdLst/>
            <a:ahLst/>
            <a:cxnLst/>
            <a:rect l="l" t="t" r="r" b="b"/>
            <a:pathLst>
              <a:path w="3456304" h="2729229">
                <a:moveTo>
                  <a:pt x="1733547" y="566409"/>
                </a:moveTo>
                <a:lnTo>
                  <a:pt x="1728023" y="566409"/>
                </a:lnTo>
                <a:lnTo>
                  <a:pt x="1669825" y="567011"/>
                </a:lnTo>
                <a:lnTo>
                  <a:pt x="1612109" y="568803"/>
                </a:lnTo>
                <a:lnTo>
                  <a:pt x="1554905" y="571767"/>
                </a:lnTo>
                <a:lnTo>
                  <a:pt x="1498242" y="575884"/>
                </a:lnTo>
                <a:lnTo>
                  <a:pt x="1442153" y="581134"/>
                </a:lnTo>
                <a:lnTo>
                  <a:pt x="1386665" y="587499"/>
                </a:lnTo>
                <a:lnTo>
                  <a:pt x="1331811" y="594961"/>
                </a:lnTo>
                <a:lnTo>
                  <a:pt x="1277620" y="603499"/>
                </a:lnTo>
                <a:lnTo>
                  <a:pt x="1224122" y="613095"/>
                </a:lnTo>
                <a:lnTo>
                  <a:pt x="1171348" y="623731"/>
                </a:lnTo>
                <a:lnTo>
                  <a:pt x="1119328" y="635387"/>
                </a:lnTo>
                <a:lnTo>
                  <a:pt x="1068092" y="648045"/>
                </a:lnTo>
                <a:lnTo>
                  <a:pt x="1017670" y="661685"/>
                </a:lnTo>
                <a:lnTo>
                  <a:pt x="968093" y="676289"/>
                </a:lnTo>
                <a:lnTo>
                  <a:pt x="919391" y="691837"/>
                </a:lnTo>
                <a:lnTo>
                  <a:pt x="871594" y="708311"/>
                </a:lnTo>
                <a:lnTo>
                  <a:pt x="824732" y="725692"/>
                </a:lnTo>
                <a:lnTo>
                  <a:pt x="778836" y="743961"/>
                </a:lnTo>
                <a:lnTo>
                  <a:pt x="733935" y="763099"/>
                </a:lnTo>
                <a:lnTo>
                  <a:pt x="690061" y="783087"/>
                </a:lnTo>
                <a:lnTo>
                  <a:pt x="647243" y="803907"/>
                </a:lnTo>
                <a:lnTo>
                  <a:pt x="605512" y="825538"/>
                </a:lnTo>
                <a:lnTo>
                  <a:pt x="564897" y="847963"/>
                </a:lnTo>
                <a:lnTo>
                  <a:pt x="525429" y="871163"/>
                </a:lnTo>
                <a:lnTo>
                  <a:pt x="487139" y="895118"/>
                </a:lnTo>
                <a:lnTo>
                  <a:pt x="450057" y="919809"/>
                </a:lnTo>
                <a:lnTo>
                  <a:pt x="414212" y="945219"/>
                </a:lnTo>
                <a:lnTo>
                  <a:pt x="379635" y="971327"/>
                </a:lnTo>
                <a:lnTo>
                  <a:pt x="346356" y="998115"/>
                </a:lnTo>
                <a:lnTo>
                  <a:pt x="314406" y="1025564"/>
                </a:lnTo>
                <a:lnTo>
                  <a:pt x="283815" y="1053655"/>
                </a:lnTo>
                <a:lnTo>
                  <a:pt x="254613" y="1082370"/>
                </a:lnTo>
                <a:lnTo>
                  <a:pt x="226829" y="1111688"/>
                </a:lnTo>
                <a:lnTo>
                  <a:pt x="200496" y="1141592"/>
                </a:lnTo>
                <a:lnTo>
                  <a:pt x="175642" y="1172062"/>
                </a:lnTo>
                <a:lnTo>
                  <a:pt x="152298" y="1203080"/>
                </a:lnTo>
                <a:lnTo>
                  <a:pt x="130495" y="1234626"/>
                </a:lnTo>
                <a:lnTo>
                  <a:pt x="91629" y="1299229"/>
                </a:lnTo>
                <a:lnTo>
                  <a:pt x="59288" y="1365720"/>
                </a:lnTo>
                <a:lnTo>
                  <a:pt x="33712" y="1433946"/>
                </a:lnTo>
                <a:lnTo>
                  <a:pt x="15144" y="1503757"/>
                </a:lnTo>
                <a:lnTo>
                  <a:pt x="3826" y="1575002"/>
                </a:lnTo>
                <a:lnTo>
                  <a:pt x="0" y="1647528"/>
                </a:lnTo>
                <a:lnTo>
                  <a:pt x="961" y="1683943"/>
                </a:lnTo>
                <a:lnTo>
                  <a:pt x="8564" y="1755847"/>
                </a:lnTo>
                <a:lnTo>
                  <a:pt x="23537" y="1826394"/>
                </a:lnTo>
                <a:lnTo>
                  <a:pt x="45639" y="1895432"/>
                </a:lnTo>
                <a:lnTo>
                  <a:pt x="74628" y="1962809"/>
                </a:lnTo>
                <a:lnTo>
                  <a:pt x="110262" y="2028374"/>
                </a:lnTo>
                <a:lnTo>
                  <a:pt x="152298" y="2091977"/>
                </a:lnTo>
                <a:lnTo>
                  <a:pt x="175642" y="2122995"/>
                </a:lnTo>
                <a:lnTo>
                  <a:pt x="200496" y="2153465"/>
                </a:lnTo>
                <a:lnTo>
                  <a:pt x="226829" y="2183369"/>
                </a:lnTo>
                <a:lnTo>
                  <a:pt x="254613" y="2212687"/>
                </a:lnTo>
                <a:lnTo>
                  <a:pt x="283815" y="2241402"/>
                </a:lnTo>
                <a:lnTo>
                  <a:pt x="314406" y="2269493"/>
                </a:lnTo>
                <a:lnTo>
                  <a:pt x="346356" y="2296942"/>
                </a:lnTo>
                <a:lnTo>
                  <a:pt x="379635" y="2323730"/>
                </a:lnTo>
                <a:lnTo>
                  <a:pt x="414212" y="2349838"/>
                </a:lnTo>
                <a:lnTo>
                  <a:pt x="450057" y="2375247"/>
                </a:lnTo>
                <a:lnTo>
                  <a:pt x="487139" y="2399939"/>
                </a:lnTo>
                <a:lnTo>
                  <a:pt x="525429" y="2423894"/>
                </a:lnTo>
                <a:lnTo>
                  <a:pt x="564897" y="2447094"/>
                </a:lnTo>
                <a:lnTo>
                  <a:pt x="605512" y="2469519"/>
                </a:lnTo>
                <a:lnTo>
                  <a:pt x="647243" y="2491150"/>
                </a:lnTo>
                <a:lnTo>
                  <a:pt x="690061" y="2511969"/>
                </a:lnTo>
                <a:lnTo>
                  <a:pt x="733935" y="2531958"/>
                </a:lnTo>
                <a:lnTo>
                  <a:pt x="778836" y="2551096"/>
                </a:lnTo>
                <a:lnTo>
                  <a:pt x="824732" y="2569365"/>
                </a:lnTo>
                <a:lnTo>
                  <a:pt x="871594" y="2586746"/>
                </a:lnTo>
                <a:lnTo>
                  <a:pt x="919391" y="2603220"/>
                </a:lnTo>
                <a:lnTo>
                  <a:pt x="968093" y="2618768"/>
                </a:lnTo>
                <a:lnTo>
                  <a:pt x="1017670" y="2633372"/>
                </a:lnTo>
                <a:lnTo>
                  <a:pt x="1068092" y="2647012"/>
                </a:lnTo>
                <a:lnTo>
                  <a:pt x="1119328" y="2659669"/>
                </a:lnTo>
                <a:lnTo>
                  <a:pt x="1171348" y="2671326"/>
                </a:lnTo>
                <a:lnTo>
                  <a:pt x="1224122" y="2681961"/>
                </a:lnTo>
                <a:lnTo>
                  <a:pt x="1277620" y="2691558"/>
                </a:lnTo>
                <a:lnTo>
                  <a:pt x="1331811" y="2700096"/>
                </a:lnTo>
                <a:lnTo>
                  <a:pt x="1386665" y="2707558"/>
                </a:lnTo>
                <a:lnTo>
                  <a:pt x="1442153" y="2713923"/>
                </a:lnTo>
                <a:lnTo>
                  <a:pt x="1498242" y="2719173"/>
                </a:lnTo>
                <a:lnTo>
                  <a:pt x="1554905" y="2723290"/>
                </a:lnTo>
                <a:lnTo>
                  <a:pt x="1612109" y="2726254"/>
                </a:lnTo>
                <a:lnTo>
                  <a:pt x="1669825" y="2728046"/>
                </a:lnTo>
                <a:lnTo>
                  <a:pt x="1728023" y="2728647"/>
                </a:lnTo>
                <a:lnTo>
                  <a:pt x="1786221" y="2728046"/>
                </a:lnTo>
                <a:lnTo>
                  <a:pt x="1843938" y="2726253"/>
                </a:lnTo>
                <a:lnTo>
                  <a:pt x="1901142" y="2723290"/>
                </a:lnTo>
                <a:lnTo>
                  <a:pt x="1957805" y="2719173"/>
                </a:lnTo>
                <a:lnTo>
                  <a:pt x="2013895" y="2713923"/>
                </a:lnTo>
                <a:lnTo>
                  <a:pt x="2069382" y="2707557"/>
                </a:lnTo>
                <a:lnTo>
                  <a:pt x="2124236" y="2700096"/>
                </a:lnTo>
                <a:lnTo>
                  <a:pt x="2178427" y="2691557"/>
                </a:lnTo>
                <a:lnTo>
                  <a:pt x="2231925" y="2681961"/>
                </a:lnTo>
                <a:lnTo>
                  <a:pt x="2284699" y="2671325"/>
                </a:lnTo>
                <a:lnTo>
                  <a:pt x="2336719" y="2659669"/>
                </a:lnTo>
                <a:lnTo>
                  <a:pt x="2387955" y="2647011"/>
                </a:lnTo>
                <a:lnTo>
                  <a:pt x="2438377" y="2633371"/>
                </a:lnTo>
                <a:lnTo>
                  <a:pt x="2487954" y="2618767"/>
                </a:lnTo>
                <a:lnTo>
                  <a:pt x="2536656" y="2603219"/>
                </a:lnTo>
                <a:lnTo>
                  <a:pt x="2584453" y="2586745"/>
                </a:lnTo>
                <a:lnTo>
                  <a:pt x="2631315" y="2569364"/>
                </a:lnTo>
                <a:lnTo>
                  <a:pt x="2677211" y="2551095"/>
                </a:lnTo>
                <a:lnTo>
                  <a:pt x="2722112" y="2531957"/>
                </a:lnTo>
                <a:lnTo>
                  <a:pt x="2765986" y="2511969"/>
                </a:lnTo>
                <a:lnTo>
                  <a:pt x="2808804" y="2491149"/>
                </a:lnTo>
                <a:lnTo>
                  <a:pt x="2850535" y="2469518"/>
                </a:lnTo>
                <a:lnTo>
                  <a:pt x="2891150" y="2447093"/>
                </a:lnTo>
                <a:lnTo>
                  <a:pt x="2930617" y="2423893"/>
                </a:lnTo>
                <a:lnTo>
                  <a:pt x="2968907" y="2399938"/>
                </a:lnTo>
                <a:lnTo>
                  <a:pt x="3005990" y="2375247"/>
                </a:lnTo>
                <a:lnTo>
                  <a:pt x="3041835" y="2349837"/>
                </a:lnTo>
                <a:lnTo>
                  <a:pt x="3076411" y="2323729"/>
                </a:lnTo>
                <a:lnTo>
                  <a:pt x="3109690" y="2296941"/>
                </a:lnTo>
                <a:lnTo>
                  <a:pt x="3141640" y="2269492"/>
                </a:lnTo>
                <a:lnTo>
                  <a:pt x="3172231" y="2241401"/>
                </a:lnTo>
                <a:lnTo>
                  <a:pt x="3201433" y="2212687"/>
                </a:lnTo>
                <a:lnTo>
                  <a:pt x="3229216" y="2183368"/>
                </a:lnTo>
                <a:lnTo>
                  <a:pt x="3255549" y="2153464"/>
                </a:lnTo>
                <a:lnTo>
                  <a:pt x="3280403" y="2122994"/>
                </a:lnTo>
                <a:lnTo>
                  <a:pt x="3303747" y="2091976"/>
                </a:lnTo>
                <a:lnTo>
                  <a:pt x="3325550" y="2060430"/>
                </a:lnTo>
                <a:lnTo>
                  <a:pt x="3364416" y="1995827"/>
                </a:lnTo>
                <a:lnTo>
                  <a:pt x="3396757" y="1929337"/>
                </a:lnTo>
                <a:lnTo>
                  <a:pt x="3422333" y="1861111"/>
                </a:lnTo>
                <a:lnTo>
                  <a:pt x="3440900" y="1791299"/>
                </a:lnTo>
                <a:lnTo>
                  <a:pt x="3452219" y="1720055"/>
                </a:lnTo>
                <a:lnTo>
                  <a:pt x="3456045" y="1647528"/>
                </a:lnTo>
                <a:lnTo>
                  <a:pt x="3454989" y="1609393"/>
                </a:lnTo>
                <a:lnTo>
                  <a:pt x="3446646" y="1534152"/>
                </a:lnTo>
                <a:lnTo>
                  <a:pt x="3430228" y="1460425"/>
                </a:lnTo>
                <a:lnTo>
                  <a:pt x="3406013" y="1388387"/>
                </a:lnTo>
                <a:lnTo>
                  <a:pt x="3391069" y="1353054"/>
                </a:lnTo>
                <a:lnTo>
                  <a:pt x="3374280" y="1318208"/>
                </a:lnTo>
                <a:lnTo>
                  <a:pt x="3355682" y="1283870"/>
                </a:lnTo>
                <a:lnTo>
                  <a:pt x="3335308" y="1250062"/>
                </a:lnTo>
                <a:lnTo>
                  <a:pt x="3313195" y="1216805"/>
                </a:lnTo>
                <a:lnTo>
                  <a:pt x="3289376" y="1184121"/>
                </a:lnTo>
                <a:lnTo>
                  <a:pt x="3263887" y="1152032"/>
                </a:lnTo>
                <a:lnTo>
                  <a:pt x="3236762" y="1120558"/>
                </a:lnTo>
                <a:lnTo>
                  <a:pt x="3208037" y="1089722"/>
                </a:lnTo>
                <a:lnTo>
                  <a:pt x="3177746" y="1059544"/>
                </a:lnTo>
                <a:lnTo>
                  <a:pt x="3145925" y="1030048"/>
                </a:lnTo>
                <a:lnTo>
                  <a:pt x="3112607" y="1001253"/>
                </a:lnTo>
                <a:lnTo>
                  <a:pt x="3077828" y="973182"/>
                </a:lnTo>
                <a:lnTo>
                  <a:pt x="3041622" y="945857"/>
                </a:lnTo>
                <a:lnTo>
                  <a:pt x="3004025" y="919298"/>
                </a:lnTo>
                <a:lnTo>
                  <a:pt x="2965072" y="893528"/>
                </a:lnTo>
                <a:lnTo>
                  <a:pt x="2924796" y="868568"/>
                </a:lnTo>
                <a:lnTo>
                  <a:pt x="2883234" y="844439"/>
                </a:lnTo>
                <a:lnTo>
                  <a:pt x="2840420" y="821163"/>
                </a:lnTo>
                <a:lnTo>
                  <a:pt x="2796388" y="798762"/>
                </a:lnTo>
                <a:lnTo>
                  <a:pt x="2751174" y="777257"/>
                </a:lnTo>
                <a:lnTo>
                  <a:pt x="2704813" y="756670"/>
                </a:lnTo>
                <a:lnTo>
                  <a:pt x="2657339" y="737022"/>
                </a:lnTo>
                <a:lnTo>
                  <a:pt x="2608787" y="718334"/>
                </a:lnTo>
                <a:lnTo>
                  <a:pt x="2559192" y="700630"/>
                </a:lnTo>
                <a:lnTo>
                  <a:pt x="2508589" y="683929"/>
                </a:lnTo>
                <a:lnTo>
                  <a:pt x="2457013" y="668253"/>
                </a:lnTo>
                <a:lnTo>
                  <a:pt x="2404498" y="653625"/>
                </a:lnTo>
                <a:lnTo>
                  <a:pt x="2351080" y="640066"/>
                </a:lnTo>
                <a:lnTo>
                  <a:pt x="2296793" y="627596"/>
                </a:lnTo>
                <a:lnTo>
                  <a:pt x="2241673" y="616238"/>
                </a:lnTo>
                <a:lnTo>
                  <a:pt x="2185753" y="606014"/>
                </a:lnTo>
                <a:lnTo>
                  <a:pt x="2129070" y="596944"/>
                </a:lnTo>
                <a:lnTo>
                  <a:pt x="2071657" y="589051"/>
                </a:lnTo>
                <a:lnTo>
                  <a:pt x="2013550" y="582356"/>
                </a:lnTo>
                <a:lnTo>
                  <a:pt x="1954783" y="576880"/>
                </a:lnTo>
                <a:lnTo>
                  <a:pt x="1952973" y="567064"/>
                </a:lnTo>
                <a:lnTo>
                  <a:pt x="1744384" y="567064"/>
                </a:lnTo>
                <a:lnTo>
                  <a:pt x="1738871" y="567031"/>
                </a:lnTo>
                <a:lnTo>
                  <a:pt x="1733547" y="566409"/>
                </a:lnTo>
                <a:close/>
              </a:path>
              <a:path w="3456304" h="2729229">
                <a:moveTo>
                  <a:pt x="1848439" y="0"/>
                </a:moveTo>
                <a:lnTo>
                  <a:pt x="1744384" y="567064"/>
                </a:lnTo>
                <a:lnTo>
                  <a:pt x="1952973" y="567064"/>
                </a:lnTo>
                <a:lnTo>
                  <a:pt x="1848439" y="0"/>
                </a:lnTo>
                <a:close/>
              </a:path>
            </a:pathLst>
          </a:custGeom>
          <a:solidFill>
            <a:srgbClr val="78A7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829125" y="6199094"/>
            <a:ext cx="13881100" cy="33788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dirty="0">
                <a:solidFill>
                  <a:srgbClr val="0365C0"/>
                </a:solidFill>
                <a:latin typeface="Courier New"/>
                <a:cs typeface="Courier New"/>
              </a:rPr>
              <a:t>actionButton</a:t>
            </a:r>
            <a:r>
              <a:rPr sz="3700" dirty="0">
                <a:latin typeface="Courier New"/>
                <a:cs typeface="Courier New"/>
              </a:rPr>
              <a:t>(</a:t>
            </a:r>
            <a:r>
              <a:rPr sz="3700" dirty="0">
                <a:solidFill>
                  <a:srgbClr val="00882B"/>
                </a:solidFill>
                <a:latin typeface="Courier New"/>
                <a:cs typeface="Courier New"/>
              </a:rPr>
              <a:t>inputId</a:t>
            </a:r>
            <a:r>
              <a:rPr sz="3700" spc="5" dirty="0">
                <a:solidFill>
                  <a:srgbClr val="00882B"/>
                </a:solidFill>
                <a:latin typeface="Courier New"/>
                <a:cs typeface="Courier New"/>
              </a:rPr>
              <a:t> =</a:t>
            </a:r>
            <a:r>
              <a:rPr sz="3700" spc="10" dirty="0">
                <a:solidFill>
                  <a:srgbClr val="00882B"/>
                </a:solidFill>
                <a:latin typeface="Courier New"/>
                <a:cs typeface="Courier New"/>
              </a:rPr>
              <a:t> </a:t>
            </a:r>
            <a:r>
              <a:rPr sz="3700" spc="5" dirty="0">
                <a:solidFill>
                  <a:srgbClr val="00882B"/>
                </a:solidFill>
                <a:latin typeface="Courier New"/>
                <a:cs typeface="Courier New"/>
              </a:rPr>
              <a:t>"go"</a:t>
            </a:r>
            <a:r>
              <a:rPr sz="3700" spc="5" dirty="0">
                <a:latin typeface="Courier New"/>
                <a:cs typeface="Courier New"/>
              </a:rPr>
              <a:t>,</a:t>
            </a:r>
            <a:r>
              <a:rPr sz="3700" spc="10" dirty="0">
                <a:latin typeface="Courier New"/>
                <a:cs typeface="Courier New"/>
              </a:rPr>
              <a:t> </a:t>
            </a:r>
            <a:r>
              <a:rPr sz="3700" dirty="0">
                <a:solidFill>
                  <a:srgbClr val="773F9B"/>
                </a:solidFill>
                <a:latin typeface="Courier New"/>
                <a:cs typeface="Courier New"/>
              </a:rPr>
              <a:t>label</a:t>
            </a:r>
            <a:r>
              <a:rPr sz="3700" spc="5" dirty="0">
                <a:solidFill>
                  <a:srgbClr val="773F9B"/>
                </a:solidFill>
                <a:latin typeface="Courier New"/>
                <a:cs typeface="Courier New"/>
              </a:rPr>
              <a:t> =</a:t>
            </a:r>
            <a:r>
              <a:rPr sz="3700" spc="10" dirty="0">
                <a:solidFill>
                  <a:srgbClr val="773F9B"/>
                </a:solidFill>
                <a:latin typeface="Courier New"/>
                <a:cs typeface="Courier New"/>
              </a:rPr>
              <a:t> </a:t>
            </a:r>
            <a:r>
              <a:rPr sz="3700" dirty="0">
                <a:solidFill>
                  <a:srgbClr val="773F9B"/>
                </a:solidFill>
                <a:latin typeface="Courier New"/>
                <a:cs typeface="Courier New"/>
              </a:rPr>
              <a:t>"Click</a:t>
            </a:r>
            <a:r>
              <a:rPr sz="3700" spc="10" dirty="0">
                <a:solidFill>
                  <a:srgbClr val="773F9B"/>
                </a:solidFill>
                <a:latin typeface="Courier New"/>
                <a:cs typeface="Courier New"/>
              </a:rPr>
              <a:t> </a:t>
            </a:r>
            <a:r>
              <a:rPr sz="3700" spc="5" dirty="0">
                <a:solidFill>
                  <a:srgbClr val="773F9B"/>
                </a:solidFill>
                <a:latin typeface="Courier New"/>
                <a:cs typeface="Courier New"/>
              </a:rPr>
              <a:t>Me!"</a:t>
            </a:r>
            <a:r>
              <a:rPr sz="3700" spc="5" dirty="0">
                <a:latin typeface="Courier New"/>
                <a:cs typeface="Courier New"/>
              </a:rPr>
              <a:t>)</a:t>
            </a:r>
            <a:endParaRPr sz="37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4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5000">
              <a:latin typeface="Courier New"/>
              <a:cs typeface="Courier New"/>
            </a:endParaRPr>
          </a:p>
          <a:p>
            <a:pPr marL="2741295" marR="8893175" indent="184785">
              <a:lnSpc>
                <a:spcPct val="100000"/>
              </a:lnSpc>
            </a:pPr>
            <a:r>
              <a:rPr sz="4600" spc="55" dirty="0">
                <a:solidFill>
                  <a:srgbClr val="FFFFFF"/>
                </a:solidFill>
                <a:latin typeface="Arial"/>
                <a:cs typeface="Arial"/>
              </a:rPr>
              <a:t>Notice: </a:t>
            </a:r>
            <a:r>
              <a:rPr sz="46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45" dirty="0">
                <a:solidFill>
                  <a:srgbClr val="FFFFFF"/>
                </a:solidFill>
                <a:latin typeface="Arial"/>
                <a:cs typeface="Arial"/>
              </a:rPr>
              <a:t>Id</a:t>
            </a:r>
            <a:r>
              <a:rPr sz="4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90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4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-80" dirty="0">
                <a:solidFill>
                  <a:srgbClr val="FFFFFF"/>
                </a:solidFill>
                <a:latin typeface="Arial"/>
                <a:cs typeface="Arial"/>
              </a:rPr>
              <a:t>ID</a:t>
            </a:r>
            <a:endParaRPr sz="4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716420" y="60386"/>
            <a:ext cx="7234555" cy="603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800" spc="-5" dirty="0">
                <a:solidFill>
                  <a:srgbClr val="53585F"/>
                </a:solidFill>
                <a:latin typeface="Arial"/>
                <a:cs typeface="Arial"/>
              </a:rPr>
              <a:t>Slides</a:t>
            </a:r>
            <a:r>
              <a:rPr sz="3800" spc="-4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800" spc="20" dirty="0">
                <a:solidFill>
                  <a:srgbClr val="53585F"/>
                </a:solidFill>
                <a:latin typeface="Arial"/>
                <a:cs typeface="Arial"/>
              </a:rPr>
              <a:t>at:</a:t>
            </a:r>
            <a:r>
              <a:rPr sz="3800" spc="-4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800" u="sng" spc="55" dirty="0">
                <a:solidFill>
                  <a:srgbClr val="53585F"/>
                </a:solidFill>
                <a:uFill>
                  <a:solidFill>
                    <a:srgbClr val="53585F"/>
                  </a:solidFill>
                </a:uFill>
                <a:latin typeface="Arial"/>
                <a:cs typeface="Arial"/>
              </a:rPr>
              <a:t>bit.ly/shiny-quickstart-1</a:t>
            </a:r>
            <a:endParaRPr sz="3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722430" y="3476333"/>
            <a:ext cx="14659610" cy="7508240"/>
            <a:chOff x="2722430" y="3476333"/>
            <a:chExt cx="14659610" cy="7508240"/>
          </a:xfrm>
        </p:grpSpPr>
        <p:sp>
          <p:nvSpPr>
            <p:cNvPr id="8" name="object 8"/>
            <p:cNvSpPr/>
            <p:nvPr/>
          </p:nvSpPr>
          <p:spPr>
            <a:xfrm>
              <a:off x="2722422" y="3717168"/>
              <a:ext cx="14397990" cy="7266940"/>
            </a:xfrm>
            <a:custGeom>
              <a:avLst/>
              <a:gdLst/>
              <a:ahLst/>
              <a:cxnLst/>
              <a:rect l="l" t="t" r="r" b="b"/>
              <a:pathLst>
                <a:path w="14397990" h="7266940">
                  <a:moveTo>
                    <a:pt x="14397469" y="0"/>
                  </a:moveTo>
                  <a:lnTo>
                    <a:pt x="0" y="0"/>
                  </a:lnTo>
                  <a:lnTo>
                    <a:pt x="0" y="7025970"/>
                  </a:lnTo>
                  <a:lnTo>
                    <a:pt x="0" y="7266800"/>
                  </a:lnTo>
                  <a:lnTo>
                    <a:pt x="14397469" y="7266800"/>
                  </a:lnTo>
                  <a:lnTo>
                    <a:pt x="14397469" y="7025970"/>
                  </a:lnTo>
                  <a:lnTo>
                    <a:pt x="14397469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84202" y="3476333"/>
              <a:ext cx="14397990" cy="7266940"/>
            </a:xfrm>
            <a:custGeom>
              <a:avLst/>
              <a:gdLst/>
              <a:ahLst/>
              <a:cxnLst/>
              <a:rect l="l" t="t" r="r" b="b"/>
              <a:pathLst>
                <a:path w="14397990" h="7266940">
                  <a:moveTo>
                    <a:pt x="0" y="0"/>
                  </a:moveTo>
                  <a:lnTo>
                    <a:pt x="14397467" y="0"/>
                  </a:lnTo>
                  <a:lnTo>
                    <a:pt x="14397467" y="7266794"/>
                  </a:lnTo>
                  <a:lnTo>
                    <a:pt x="0" y="7266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260955" y="3878332"/>
            <a:ext cx="10417175" cy="5428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495290">
              <a:lnSpc>
                <a:spcPct val="155500"/>
              </a:lnSpc>
              <a:spcBef>
                <a:spcPts val="100"/>
              </a:spcBef>
            </a:pPr>
            <a:r>
              <a:rPr sz="3800" spc="-5" dirty="0">
                <a:solidFill>
                  <a:srgbClr val="A6AAA9"/>
                </a:solidFill>
                <a:latin typeface="Courier New"/>
                <a:cs typeface="Courier New"/>
              </a:rPr>
              <a:t>library(shiny) </a:t>
            </a:r>
            <a:r>
              <a:rPr sz="3800" spc="3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800" spc="-10" dirty="0">
                <a:latin typeface="Courier New"/>
                <a:cs typeface="Courier New"/>
              </a:rPr>
              <a:t>ui</a:t>
            </a:r>
            <a:r>
              <a:rPr sz="3800" spc="-50" dirty="0">
                <a:latin typeface="Courier New"/>
                <a:cs typeface="Courier New"/>
              </a:rPr>
              <a:t> </a:t>
            </a:r>
            <a:r>
              <a:rPr sz="3800" spc="-10" dirty="0">
                <a:latin typeface="Courier New"/>
                <a:cs typeface="Courier New"/>
              </a:rPr>
              <a:t>&lt;-</a:t>
            </a:r>
            <a:r>
              <a:rPr sz="3800" spc="-45" dirty="0">
                <a:latin typeface="Courier New"/>
                <a:cs typeface="Courier New"/>
              </a:rPr>
              <a:t> </a:t>
            </a:r>
            <a:r>
              <a:rPr sz="3800" spc="-5" dirty="0">
                <a:latin typeface="Courier New"/>
                <a:cs typeface="Courier New"/>
              </a:rPr>
              <a:t>fluidPage()</a:t>
            </a:r>
            <a:endParaRPr sz="3800">
              <a:latin typeface="Courier New"/>
              <a:cs typeface="Courier New"/>
            </a:endParaRPr>
          </a:p>
          <a:p>
            <a:pPr marR="5080">
              <a:lnSpc>
                <a:spcPct val="311000"/>
              </a:lnSpc>
            </a:pPr>
            <a:r>
              <a:rPr sz="3800" spc="-10" dirty="0">
                <a:latin typeface="Courier New"/>
                <a:cs typeface="Courier New"/>
              </a:rPr>
              <a:t>server &lt;- function(input, output) </a:t>
            </a:r>
            <a:r>
              <a:rPr sz="3800" spc="-5" dirty="0">
                <a:latin typeface="Courier New"/>
                <a:cs typeface="Courier New"/>
              </a:rPr>
              <a:t>{} </a:t>
            </a:r>
            <a:r>
              <a:rPr sz="3800" spc="-2270" dirty="0">
                <a:latin typeface="Courier New"/>
                <a:cs typeface="Courier New"/>
              </a:rPr>
              <a:t> </a:t>
            </a:r>
            <a:r>
              <a:rPr sz="3800" spc="-10" dirty="0">
                <a:latin typeface="Courier New"/>
                <a:cs typeface="Courier New"/>
              </a:rPr>
              <a:t>shinyApp(ui</a:t>
            </a:r>
            <a:r>
              <a:rPr sz="3800" spc="-15" dirty="0">
                <a:latin typeface="Courier New"/>
                <a:cs typeface="Courier New"/>
              </a:rPr>
              <a:t> </a:t>
            </a:r>
            <a:r>
              <a:rPr sz="3800" spc="-5" dirty="0">
                <a:latin typeface="Courier New"/>
                <a:cs typeface="Courier New"/>
              </a:rPr>
              <a:t>=</a:t>
            </a:r>
            <a:r>
              <a:rPr sz="3800" spc="-15" dirty="0">
                <a:latin typeface="Courier New"/>
                <a:cs typeface="Courier New"/>
              </a:rPr>
              <a:t> </a:t>
            </a:r>
            <a:r>
              <a:rPr sz="3800" spc="-10" dirty="0">
                <a:latin typeface="Courier New"/>
                <a:cs typeface="Courier New"/>
              </a:rPr>
              <a:t>ui,</a:t>
            </a:r>
            <a:r>
              <a:rPr sz="3800" spc="-15" dirty="0">
                <a:latin typeface="Courier New"/>
                <a:cs typeface="Courier New"/>
              </a:rPr>
              <a:t> </a:t>
            </a:r>
            <a:r>
              <a:rPr sz="3800" spc="-10" dirty="0">
                <a:latin typeface="Courier New"/>
                <a:cs typeface="Courier New"/>
              </a:rPr>
              <a:t>server</a:t>
            </a:r>
            <a:r>
              <a:rPr sz="3800" spc="-15" dirty="0">
                <a:latin typeface="Courier New"/>
                <a:cs typeface="Courier New"/>
              </a:rPr>
              <a:t> </a:t>
            </a:r>
            <a:r>
              <a:rPr sz="3800" spc="-5" dirty="0">
                <a:latin typeface="Courier New"/>
                <a:cs typeface="Courier New"/>
              </a:rPr>
              <a:t>=</a:t>
            </a:r>
            <a:r>
              <a:rPr sz="3800" spc="-15" dirty="0">
                <a:latin typeface="Courier New"/>
                <a:cs typeface="Courier New"/>
              </a:rPr>
              <a:t> </a:t>
            </a:r>
            <a:r>
              <a:rPr sz="3800" spc="-5" dirty="0">
                <a:latin typeface="Courier New"/>
                <a:cs typeface="Courier New"/>
              </a:rPr>
              <a:t>server)</a:t>
            </a:r>
            <a:endParaRPr sz="38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182273" y="936799"/>
            <a:ext cx="7967345" cy="22345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56515" algn="ctr">
              <a:lnSpc>
                <a:spcPct val="100000"/>
              </a:lnSpc>
              <a:spcBef>
                <a:spcPts val="125"/>
              </a:spcBef>
            </a:pPr>
            <a:r>
              <a:rPr sz="9700" u="none" spc="190" dirty="0">
                <a:solidFill>
                  <a:srgbClr val="000000"/>
                </a:solidFill>
              </a:rPr>
              <a:t>App</a:t>
            </a:r>
            <a:r>
              <a:rPr sz="9700" u="none" spc="-25" dirty="0">
                <a:solidFill>
                  <a:srgbClr val="000000"/>
                </a:solidFill>
              </a:rPr>
              <a:t> </a:t>
            </a:r>
            <a:r>
              <a:rPr sz="9700" u="none" spc="100" dirty="0">
                <a:solidFill>
                  <a:srgbClr val="000000"/>
                </a:solidFill>
              </a:rPr>
              <a:t>template</a:t>
            </a:r>
            <a:endParaRPr sz="9700"/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4750" u="none" spc="-75" dirty="0">
                <a:solidFill>
                  <a:srgbClr val="000000"/>
                </a:solidFill>
              </a:rPr>
              <a:t>The</a:t>
            </a:r>
            <a:r>
              <a:rPr sz="4750" u="none" dirty="0">
                <a:solidFill>
                  <a:srgbClr val="000000"/>
                </a:solidFill>
              </a:rPr>
              <a:t> </a:t>
            </a:r>
            <a:r>
              <a:rPr sz="4750" u="none" spc="55" dirty="0">
                <a:solidFill>
                  <a:srgbClr val="000000"/>
                </a:solidFill>
              </a:rPr>
              <a:t>shortest</a:t>
            </a:r>
            <a:r>
              <a:rPr sz="4750" u="none" dirty="0">
                <a:solidFill>
                  <a:srgbClr val="000000"/>
                </a:solidFill>
              </a:rPr>
              <a:t> </a:t>
            </a:r>
            <a:r>
              <a:rPr sz="4750" u="none" spc="10" dirty="0">
                <a:solidFill>
                  <a:srgbClr val="000000"/>
                </a:solidFill>
              </a:rPr>
              <a:t>viable</a:t>
            </a:r>
            <a:r>
              <a:rPr sz="4750" u="none" dirty="0">
                <a:solidFill>
                  <a:srgbClr val="000000"/>
                </a:solidFill>
              </a:rPr>
              <a:t> </a:t>
            </a:r>
            <a:r>
              <a:rPr sz="4750" u="none" spc="10" dirty="0">
                <a:solidFill>
                  <a:srgbClr val="000000"/>
                </a:solidFill>
              </a:rPr>
              <a:t>shiny</a:t>
            </a:r>
            <a:r>
              <a:rPr sz="4750" u="none" spc="5" dirty="0">
                <a:solidFill>
                  <a:srgbClr val="000000"/>
                </a:solidFill>
              </a:rPr>
              <a:t> </a:t>
            </a:r>
            <a:r>
              <a:rPr sz="4750" u="none" spc="100" dirty="0">
                <a:solidFill>
                  <a:srgbClr val="000000"/>
                </a:solidFill>
              </a:rPr>
              <a:t>app</a:t>
            </a:r>
            <a:endParaRPr sz="475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87614" y="0"/>
            <a:ext cx="8816485" cy="1130855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25650" y="335068"/>
            <a:ext cx="10010775" cy="10732770"/>
            <a:chOff x="125650" y="335068"/>
            <a:chExt cx="10010775" cy="10732770"/>
          </a:xfrm>
        </p:grpSpPr>
        <p:sp>
          <p:nvSpPr>
            <p:cNvPr id="4" name="object 4"/>
            <p:cNvSpPr/>
            <p:nvPr/>
          </p:nvSpPr>
          <p:spPr>
            <a:xfrm>
              <a:off x="125641" y="586377"/>
              <a:ext cx="9748520" cy="10481945"/>
            </a:xfrm>
            <a:custGeom>
              <a:avLst/>
              <a:gdLst/>
              <a:ahLst/>
              <a:cxnLst/>
              <a:rect l="l" t="t" r="r" b="b"/>
              <a:pathLst>
                <a:path w="9748520" h="10481945">
                  <a:moveTo>
                    <a:pt x="9748393" y="0"/>
                  </a:moveTo>
                  <a:lnTo>
                    <a:pt x="0" y="0"/>
                  </a:lnTo>
                  <a:lnTo>
                    <a:pt x="0" y="10230053"/>
                  </a:lnTo>
                  <a:lnTo>
                    <a:pt x="0" y="10481348"/>
                  </a:lnTo>
                  <a:lnTo>
                    <a:pt x="9748393" y="10481348"/>
                  </a:lnTo>
                  <a:lnTo>
                    <a:pt x="9748393" y="10230053"/>
                  </a:lnTo>
                  <a:lnTo>
                    <a:pt x="9748393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7422" y="335068"/>
              <a:ext cx="9748520" cy="10481945"/>
            </a:xfrm>
            <a:custGeom>
              <a:avLst/>
              <a:gdLst/>
              <a:ahLst/>
              <a:cxnLst/>
              <a:rect l="l" t="t" r="r" b="b"/>
              <a:pathLst>
                <a:path w="9748520" h="10481945">
                  <a:moveTo>
                    <a:pt x="0" y="0"/>
                  </a:moveTo>
                  <a:lnTo>
                    <a:pt x="9748394" y="0"/>
                  </a:lnTo>
                  <a:lnTo>
                    <a:pt x="9748394" y="10481356"/>
                  </a:lnTo>
                  <a:lnTo>
                    <a:pt x="0" y="104813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22056" y="559870"/>
            <a:ext cx="419227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3200" u="none" spc="15" dirty="0">
                <a:solidFill>
                  <a:srgbClr val="A6AAA9"/>
                </a:solidFill>
                <a:latin typeface="Courier New"/>
                <a:cs typeface="Courier New"/>
              </a:rPr>
              <a:t>#</a:t>
            </a:r>
            <a:r>
              <a:rPr sz="3200" u="none" spc="-7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200" u="none" spc="15" dirty="0">
                <a:solidFill>
                  <a:srgbClr val="A6AAA9"/>
                </a:solidFill>
                <a:latin typeface="Courier New"/>
                <a:cs typeface="Courier New"/>
              </a:rPr>
              <a:t>05-actionButton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22056" y="1795434"/>
            <a:ext cx="8618220" cy="483997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library(shiny)</a:t>
            </a:r>
            <a:endParaRPr sz="3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51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ui</a:t>
            </a:r>
            <a:r>
              <a:rPr sz="3200" spc="-2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&lt;-</a:t>
            </a:r>
            <a:r>
              <a:rPr sz="3200" spc="-2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fluidPage(</a:t>
            </a:r>
            <a:endParaRPr sz="3200">
              <a:latin typeface="Courier New"/>
              <a:cs typeface="Courier New"/>
            </a:endParaRPr>
          </a:p>
          <a:p>
            <a:pPr marL="982980" marR="250825" indent="-492125">
              <a:lnSpc>
                <a:spcPct val="126699"/>
              </a:lnSpc>
            </a:pPr>
            <a:r>
              <a:rPr sz="3200" b="1" spc="15" dirty="0">
                <a:solidFill>
                  <a:srgbClr val="00882B"/>
                </a:solidFill>
                <a:latin typeface="Courier New"/>
                <a:cs typeface="Courier New"/>
              </a:rPr>
              <a:t>actionButton(inputId</a:t>
            </a:r>
            <a:r>
              <a:rPr sz="3200" b="1" spc="-30" dirty="0">
                <a:solidFill>
                  <a:srgbClr val="00882B"/>
                </a:solidFill>
                <a:latin typeface="Courier New"/>
                <a:cs typeface="Courier New"/>
              </a:rPr>
              <a:t> </a:t>
            </a:r>
            <a:r>
              <a:rPr sz="3200" b="1" spc="15" dirty="0">
                <a:solidFill>
                  <a:srgbClr val="00882B"/>
                </a:solidFill>
                <a:latin typeface="Courier New"/>
                <a:cs typeface="Courier New"/>
              </a:rPr>
              <a:t>=</a:t>
            </a:r>
            <a:r>
              <a:rPr sz="3200" b="1" spc="-25" dirty="0">
                <a:solidFill>
                  <a:srgbClr val="00882B"/>
                </a:solidFill>
                <a:latin typeface="Courier New"/>
                <a:cs typeface="Courier New"/>
              </a:rPr>
              <a:t> </a:t>
            </a:r>
            <a:r>
              <a:rPr sz="3200" b="1" spc="15" dirty="0">
                <a:solidFill>
                  <a:srgbClr val="00882B"/>
                </a:solidFill>
                <a:latin typeface="Courier New"/>
                <a:cs typeface="Courier New"/>
              </a:rPr>
              <a:t>"clicks", </a:t>
            </a:r>
            <a:r>
              <a:rPr sz="3200" b="1" spc="-1905" dirty="0">
                <a:solidFill>
                  <a:srgbClr val="00882B"/>
                </a:solidFill>
                <a:latin typeface="Courier New"/>
                <a:cs typeface="Courier New"/>
              </a:rPr>
              <a:t> </a:t>
            </a:r>
            <a:r>
              <a:rPr sz="3200" b="1" spc="15" dirty="0">
                <a:solidFill>
                  <a:srgbClr val="00882B"/>
                </a:solidFill>
                <a:latin typeface="Courier New"/>
                <a:cs typeface="Courier New"/>
              </a:rPr>
              <a:t>label</a:t>
            </a:r>
            <a:r>
              <a:rPr sz="3200" b="1" spc="5" dirty="0">
                <a:solidFill>
                  <a:srgbClr val="00882B"/>
                </a:solidFill>
                <a:latin typeface="Courier New"/>
                <a:cs typeface="Courier New"/>
              </a:rPr>
              <a:t> </a:t>
            </a:r>
            <a:r>
              <a:rPr sz="3200" b="1" spc="15" dirty="0">
                <a:solidFill>
                  <a:srgbClr val="00882B"/>
                </a:solidFill>
                <a:latin typeface="Courier New"/>
                <a:cs typeface="Courier New"/>
              </a:rPr>
              <a:t>=</a:t>
            </a:r>
            <a:r>
              <a:rPr sz="3200" b="1" spc="10" dirty="0">
                <a:solidFill>
                  <a:srgbClr val="00882B"/>
                </a:solidFill>
                <a:latin typeface="Courier New"/>
                <a:cs typeface="Courier New"/>
              </a:rPr>
              <a:t> </a:t>
            </a:r>
            <a:r>
              <a:rPr sz="3200" b="1" spc="15" dirty="0">
                <a:solidFill>
                  <a:srgbClr val="00882B"/>
                </a:solidFill>
                <a:latin typeface="Courier New"/>
                <a:cs typeface="Courier New"/>
              </a:rPr>
              <a:t>"Click</a:t>
            </a:r>
            <a:r>
              <a:rPr sz="3200" b="1" spc="10" dirty="0">
                <a:solidFill>
                  <a:srgbClr val="00882B"/>
                </a:solidFill>
                <a:latin typeface="Courier New"/>
                <a:cs typeface="Courier New"/>
              </a:rPr>
              <a:t> </a:t>
            </a:r>
            <a:r>
              <a:rPr sz="3200" b="1" spc="15" dirty="0">
                <a:solidFill>
                  <a:srgbClr val="00882B"/>
                </a:solidFill>
                <a:latin typeface="Courier New"/>
                <a:cs typeface="Courier New"/>
              </a:rPr>
              <a:t>me")</a:t>
            </a:r>
            <a:endParaRPr sz="3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19"/>
              </a:spcBef>
            </a:pP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)</a:t>
            </a:r>
            <a:endParaRPr sz="3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5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server</a:t>
            </a:r>
            <a:r>
              <a:rPr sz="3200" spc="-1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&lt;-</a:t>
            </a:r>
            <a:r>
              <a:rPr sz="320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function(input,</a:t>
            </a:r>
            <a:r>
              <a:rPr sz="320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output)</a:t>
            </a:r>
            <a:r>
              <a:rPr sz="320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{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2056" y="8591039"/>
            <a:ext cx="8372475" cy="175133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}</a:t>
            </a:r>
            <a:endParaRPr sz="3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51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shinyApp(ui</a:t>
            </a:r>
            <a:r>
              <a:rPr sz="320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=</a:t>
            </a:r>
            <a:r>
              <a:rPr sz="320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ui,</a:t>
            </a:r>
            <a:r>
              <a:rPr sz="320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server</a:t>
            </a:r>
            <a:r>
              <a:rPr sz="320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=</a:t>
            </a:r>
            <a:r>
              <a:rPr sz="320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3200" spc="15" dirty="0">
                <a:solidFill>
                  <a:srgbClr val="A6AAA9"/>
                </a:solidFill>
                <a:latin typeface="Courier New"/>
                <a:cs typeface="Courier New"/>
              </a:rPr>
              <a:t>server)</a:t>
            </a:r>
            <a:endParaRPr sz="3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847075" y="19948"/>
            <a:ext cx="817435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solidFill>
                  <a:srgbClr val="53585F"/>
                </a:solidFill>
                <a:latin typeface="Arial"/>
                <a:cs typeface="Arial"/>
              </a:rPr>
              <a:t>Slides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spc="35" dirty="0">
                <a:solidFill>
                  <a:srgbClr val="53585F"/>
                </a:solidFill>
                <a:latin typeface="Arial"/>
                <a:cs typeface="Arial"/>
              </a:rPr>
              <a:t>at: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u="sng" spc="80" dirty="0">
                <a:solidFill>
                  <a:srgbClr val="53585F"/>
                </a:solidFill>
                <a:uFill>
                  <a:solidFill>
                    <a:srgbClr val="53585F"/>
                  </a:solidFill>
                </a:uFill>
                <a:latin typeface="Arial"/>
                <a:cs typeface="Arial"/>
              </a:rPr>
              <a:t>bit.ly/shiny-quickstart-2</a:t>
            </a:r>
            <a:endParaRPr sz="425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020880" y="3601984"/>
            <a:ext cx="15968344" cy="1319530"/>
            <a:chOff x="2020880" y="3601984"/>
            <a:chExt cx="15968344" cy="1319530"/>
          </a:xfrm>
        </p:grpSpPr>
        <p:sp>
          <p:nvSpPr>
            <p:cNvPr id="8" name="object 8"/>
            <p:cNvSpPr/>
            <p:nvPr/>
          </p:nvSpPr>
          <p:spPr>
            <a:xfrm>
              <a:off x="2020874" y="3863765"/>
              <a:ext cx="15706725" cy="1057910"/>
            </a:xfrm>
            <a:custGeom>
              <a:avLst/>
              <a:gdLst/>
              <a:ahLst/>
              <a:cxnLst/>
              <a:rect l="l" t="t" r="r" b="b"/>
              <a:pathLst>
                <a:path w="15706725" h="1057910">
                  <a:moveTo>
                    <a:pt x="15706332" y="0"/>
                  </a:moveTo>
                  <a:lnTo>
                    <a:pt x="0" y="0"/>
                  </a:lnTo>
                  <a:lnTo>
                    <a:pt x="0" y="848144"/>
                  </a:lnTo>
                  <a:lnTo>
                    <a:pt x="0" y="1057554"/>
                  </a:lnTo>
                  <a:lnTo>
                    <a:pt x="15706332" y="1057554"/>
                  </a:lnTo>
                  <a:lnTo>
                    <a:pt x="15706332" y="848144"/>
                  </a:lnTo>
                  <a:lnTo>
                    <a:pt x="15706332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82653" y="3601984"/>
              <a:ext cx="15706725" cy="1109980"/>
            </a:xfrm>
            <a:custGeom>
              <a:avLst/>
              <a:gdLst/>
              <a:ahLst/>
              <a:cxnLst/>
              <a:rect l="l" t="t" r="r" b="b"/>
              <a:pathLst>
                <a:path w="15706725" h="1109979">
                  <a:moveTo>
                    <a:pt x="0" y="0"/>
                  </a:moveTo>
                  <a:lnTo>
                    <a:pt x="15706328" y="0"/>
                  </a:lnTo>
                  <a:lnTo>
                    <a:pt x="15706328" y="1109913"/>
                  </a:lnTo>
                  <a:lnTo>
                    <a:pt x="0" y="11099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282652" y="3863756"/>
            <a:ext cx="15706725" cy="848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9855">
              <a:lnSpc>
                <a:spcPts val="4070"/>
              </a:lnSpc>
            </a:pPr>
            <a:r>
              <a:rPr sz="4000" dirty="0">
                <a:solidFill>
                  <a:srgbClr val="002452"/>
                </a:solidFill>
                <a:latin typeface="Courier New"/>
                <a:cs typeface="Courier New"/>
              </a:rPr>
              <a:t>observeEvent(</a:t>
            </a:r>
            <a:r>
              <a:rPr sz="4000" dirty="0">
                <a:solidFill>
                  <a:srgbClr val="164F86"/>
                </a:solidFill>
                <a:latin typeface="Courier New"/>
                <a:cs typeface="Courier New"/>
              </a:rPr>
              <a:t>input$clicks</a:t>
            </a:r>
            <a:r>
              <a:rPr sz="4000" dirty="0">
                <a:latin typeface="Courier New"/>
                <a:cs typeface="Courier New"/>
              </a:rPr>
              <a:t>,</a:t>
            </a:r>
            <a:r>
              <a:rPr sz="4000" spc="25" dirty="0">
                <a:latin typeface="Courier New"/>
                <a:cs typeface="Courier New"/>
              </a:rPr>
              <a:t> </a:t>
            </a:r>
            <a:r>
              <a:rPr sz="4000" dirty="0">
                <a:solidFill>
                  <a:srgbClr val="0365C0"/>
                </a:solidFill>
                <a:latin typeface="Courier New"/>
                <a:cs typeface="Courier New"/>
              </a:rPr>
              <a:t>{</a:t>
            </a:r>
            <a:r>
              <a:rPr sz="4000" spc="3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000" spc="-5" dirty="0">
                <a:solidFill>
                  <a:srgbClr val="0365C0"/>
                </a:solidFill>
                <a:latin typeface="Courier New"/>
                <a:cs typeface="Courier New"/>
              </a:rPr>
              <a:t>print(input$clicks)</a:t>
            </a:r>
            <a:r>
              <a:rPr sz="4000" spc="3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000" spc="5" dirty="0">
                <a:solidFill>
                  <a:srgbClr val="0365C0"/>
                </a:solidFill>
                <a:latin typeface="Courier New"/>
                <a:cs typeface="Courier New"/>
              </a:rPr>
              <a:t>}</a:t>
            </a:r>
            <a:r>
              <a:rPr sz="4000" spc="5" dirty="0">
                <a:solidFill>
                  <a:srgbClr val="002452"/>
                </a:solidFill>
                <a:latin typeface="Courier New"/>
                <a:cs typeface="Courier New"/>
              </a:rPr>
              <a:t>)</a:t>
            </a:r>
            <a:endParaRPr sz="4000" dirty="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578198" y="1247343"/>
            <a:ext cx="694817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u="none" spc="-105" dirty="0">
                <a:solidFill>
                  <a:srgbClr val="000000"/>
                </a:solidFill>
              </a:rPr>
              <a:t>observeEvent()</a:t>
            </a:r>
            <a:endParaRPr sz="8250"/>
          </a:p>
        </p:txBody>
      </p:sp>
      <p:sp>
        <p:nvSpPr>
          <p:cNvPr id="12" name="object 12"/>
          <p:cNvSpPr/>
          <p:nvPr/>
        </p:nvSpPr>
        <p:spPr>
          <a:xfrm>
            <a:off x="6418652" y="4541504"/>
            <a:ext cx="7863840" cy="3678554"/>
          </a:xfrm>
          <a:custGeom>
            <a:avLst/>
            <a:gdLst/>
            <a:ahLst/>
            <a:cxnLst/>
            <a:rect l="l" t="t" r="r" b="b"/>
            <a:pathLst>
              <a:path w="7863840" h="3678554">
                <a:moveTo>
                  <a:pt x="7693797" y="1510667"/>
                </a:moveTo>
                <a:lnTo>
                  <a:pt x="167195" y="1510667"/>
                </a:lnTo>
                <a:lnTo>
                  <a:pt x="123052" y="1516925"/>
                </a:lnTo>
                <a:lnTo>
                  <a:pt x="83197" y="1534476"/>
                </a:lnTo>
                <a:lnTo>
                  <a:pt x="49298" y="1561485"/>
                </a:lnTo>
                <a:lnTo>
                  <a:pt x="23021" y="1596117"/>
                </a:lnTo>
                <a:lnTo>
                  <a:pt x="6033" y="1636534"/>
                </a:lnTo>
                <a:lnTo>
                  <a:pt x="0" y="1680903"/>
                </a:lnTo>
                <a:lnTo>
                  <a:pt x="0" y="3511999"/>
                </a:lnTo>
                <a:lnTo>
                  <a:pt x="6033" y="3556065"/>
                </a:lnTo>
                <a:lnTo>
                  <a:pt x="23021" y="3595724"/>
                </a:lnTo>
                <a:lnTo>
                  <a:pt x="49298" y="3629369"/>
                </a:lnTo>
                <a:lnTo>
                  <a:pt x="83197" y="3655392"/>
                </a:lnTo>
                <a:lnTo>
                  <a:pt x="123052" y="3672185"/>
                </a:lnTo>
                <a:lnTo>
                  <a:pt x="167195" y="3678140"/>
                </a:lnTo>
                <a:lnTo>
                  <a:pt x="7693797" y="3678140"/>
                </a:lnTo>
                <a:lnTo>
                  <a:pt x="7738135" y="3672185"/>
                </a:lnTo>
                <a:lnTo>
                  <a:pt x="7778479" y="3655392"/>
                </a:lnTo>
                <a:lnTo>
                  <a:pt x="7813014" y="3629369"/>
                </a:lnTo>
                <a:lnTo>
                  <a:pt x="7839928" y="3595724"/>
                </a:lnTo>
                <a:lnTo>
                  <a:pt x="7857405" y="3556065"/>
                </a:lnTo>
                <a:lnTo>
                  <a:pt x="7863634" y="3511999"/>
                </a:lnTo>
                <a:lnTo>
                  <a:pt x="7863634" y="1680903"/>
                </a:lnTo>
                <a:lnTo>
                  <a:pt x="7857405" y="1636534"/>
                </a:lnTo>
                <a:lnTo>
                  <a:pt x="7839928" y="1596117"/>
                </a:lnTo>
                <a:lnTo>
                  <a:pt x="7813014" y="1561485"/>
                </a:lnTo>
                <a:lnTo>
                  <a:pt x="7778479" y="1534476"/>
                </a:lnTo>
                <a:lnTo>
                  <a:pt x="7738135" y="1516925"/>
                </a:lnTo>
                <a:lnTo>
                  <a:pt x="7693797" y="1510667"/>
                </a:lnTo>
                <a:close/>
              </a:path>
              <a:path w="7863840" h="3678554">
                <a:moveTo>
                  <a:pt x="5977556" y="0"/>
                </a:moveTo>
                <a:lnTo>
                  <a:pt x="5872847" y="1510667"/>
                </a:lnTo>
                <a:lnTo>
                  <a:pt x="6082265" y="1510667"/>
                </a:lnTo>
                <a:lnTo>
                  <a:pt x="5977556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687471" y="6397164"/>
            <a:ext cx="7323455" cy="14306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723900" marR="5080" indent="-711835">
              <a:lnSpc>
                <a:spcPct val="100000"/>
              </a:lnSpc>
              <a:spcBef>
                <a:spcPts val="114"/>
              </a:spcBef>
            </a:pPr>
            <a:r>
              <a:rPr sz="4600" spc="90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r>
              <a:rPr sz="4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110" dirty="0">
                <a:solidFill>
                  <a:srgbClr val="FFFFFF"/>
                </a:solidFill>
                <a:latin typeface="Arial"/>
                <a:cs typeface="Arial"/>
              </a:rPr>
              <a:t>block</a:t>
            </a:r>
            <a:r>
              <a:rPr sz="4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13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4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5" dirty="0">
                <a:solidFill>
                  <a:srgbClr val="FFFFFF"/>
                </a:solidFill>
                <a:latin typeface="Arial"/>
                <a:cs typeface="Arial"/>
              </a:rPr>
              <a:t>run</a:t>
            </a:r>
            <a:r>
              <a:rPr sz="4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-5" dirty="0">
                <a:solidFill>
                  <a:srgbClr val="FFFFFF"/>
                </a:solidFill>
                <a:latin typeface="Arial"/>
                <a:cs typeface="Arial"/>
              </a:rPr>
              <a:t>whenever </a:t>
            </a:r>
            <a:r>
              <a:rPr sz="4600" spc="-12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15" dirty="0">
                <a:solidFill>
                  <a:srgbClr val="FFFFFF"/>
                </a:solidFill>
                <a:latin typeface="Arial"/>
                <a:cs typeface="Arial"/>
              </a:rPr>
              <a:t>observer</a:t>
            </a:r>
            <a:r>
              <a:rPr sz="4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5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4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25" dirty="0">
                <a:solidFill>
                  <a:srgbClr val="FFFFFF"/>
                </a:solidFill>
                <a:latin typeface="Arial"/>
                <a:cs typeface="Arial"/>
              </a:rPr>
              <a:t>invalidated</a:t>
            </a:r>
            <a:endParaRPr sz="4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26243" y="2670984"/>
            <a:ext cx="7451725" cy="7169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500" spc="-145" dirty="0">
                <a:latin typeface="Arial"/>
                <a:cs typeface="Arial"/>
              </a:rPr>
              <a:t>Triggers</a:t>
            </a:r>
            <a:r>
              <a:rPr sz="4500" dirty="0">
                <a:latin typeface="Arial"/>
                <a:cs typeface="Arial"/>
              </a:rPr>
              <a:t> </a:t>
            </a:r>
            <a:r>
              <a:rPr sz="4500" spc="15" dirty="0">
                <a:latin typeface="Arial"/>
                <a:cs typeface="Arial"/>
              </a:rPr>
              <a:t>code</a:t>
            </a:r>
            <a:r>
              <a:rPr sz="4500" dirty="0">
                <a:latin typeface="Arial"/>
                <a:cs typeface="Arial"/>
              </a:rPr>
              <a:t> </a:t>
            </a:r>
            <a:r>
              <a:rPr sz="4500" spc="55" dirty="0">
                <a:latin typeface="Arial"/>
                <a:cs typeface="Arial"/>
              </a:rPr>
              <a:t>to</a:t>
            </a:r>
            <a:r>
              <a:rPr sz="4500" dirty="0">
                <a:latin typeface="Arial"/>
                <a:cs typeface="Arial"/>
              </a:rPr>
              <a:t> </a:t>
            </a:r>
            <a:r>
              <a:rPr sz="4500" spc="-70" dirty="0">
                <a:latin typeface="Arial"/>
                <a:cs typeface="Arial"/>
              </a:rPr>
              <a:t>run</a:t>
            </a:r>
            <a:r>
              <a:rPr sz="4500" dirty="0">
                <a:latin typeface="Arial"/>
                <a:cs typeface="Arial"/>
              </a:rPr>
              <a:t> </a:t>
            </a:r>
            <a:r>
              <a:rPr sz="4500" spc="-25" dirty="0">
                <a:latin typeface="Arial"/>
                <a:cs typeface="Arial"/>
              </a:rPr>
              <a:t>on</a:t>
            </a:r>
            <a:r>
              <a:rPr sz="4500" dirty="0">
                <a:latin typeface="Arial"/>
                <a:cs typeface="Arial"/>
              </a:rPr>
              <a:t> </a:t>
            </a:r>
            <a:r>
              <a:rPr sz="4500" spc="-110" dirty="0">
                <a:latin typeface="Arial"/>
                <a:cs typeface="Arial"/>
              </a:rPr>
              <a:t>server</a:t>
            </a:r>
            <a:endParaRPr sz="45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4565000" y="4541463"/>
            <a:ext cx="5340350" cy="3678554"/>
          </a:xfrm>
          <a:custGeom>
            <a:avLst/>
            <a:gdLst/>
            <a:ahLst/>
            <a:cxnLst/>
            <a:rect l="l" t="t" r="r" b="b"/>
            <a:pathLst>
              <a:path w="5340350" h="3678554">
                <a:moveTo>
                  <a:pt x="5169591" y="1521178"/>
                </a:moveTo>
                <a:lnTo>
                  <a:pt x="162214" y="1521178"/>
                </a:lnTo>
                <a:lnTo>
                  <a:pt x="118440" y="1526876"/>
                </a:lnTo>
                <a:lnTo>
                  <a:pt x="79508" y="1543027"/>
                </a:lnTo>
                <a:lnTo>
                  <a:pt x="46808" y="1568214"/>
                </a:lnTo>
                <a:lnTo>
                  <a:pt x="21730" y="1601024"/>
                </a:lnTo>
                <a:lnTo>
                  <a:pt x="5664" y="1640040"/>
                </a:lnTo>
                <a:lnTo>
                  <a:pt x="0" y="1683849"/>
                </a:lnTo>
                <a:lnTo>
                  <a:pt x="0" y="3514945"/>
                </a:lnTo>
                <a:lnTo>
                  <a:pt x="5664" y="3558795"/>
                </a:lnTo>
                <a:lnTo>
                  <a:pt x="21730" y="3597916"/>
                </a:lnTo>
                <a:lnTo>
                  <a:pt x="46808" y="3630862"/>
                </a:lnTo>
                <a:lnTo>
                  <a:pt x="79508" y="3656186"/>
                </a:lnTo>
                <a:lnTo>
                  <a:pt x="118440" y="3672441"/>
                </a:lnTo>
                <a:lnTo>
                  <a:pt x="162214" y="3678181"/>
                </a:lnTo>
                <a:lnTo>
                  <a:pt x="5169591" y="3678181"/>
                </a:lnTo>
                <a:lnTo>
                  <a:pt x="5213983" y="3672441"/>
                </a:lnTo>
                <a:lnTo>
                  <a:pt x="5254460" y="3656186"/>
                </a:lnTo>
                <a:lnTo>
                  <a:pt x="5289170" y="3630862"/>
                </a:lnTo>
                <a:lnTo>
                  <a:pt x="5316257" y="3597916"/>
                </a:lnTo>
                <a:lnTo>
                  <a:pt x="5333869" y="3558795"/>
                </a:lnTo>
                <a:lnTo>
                  <a:pt x="5340151" y="3514945"/>
                </a:lnTo>
                <a:lnTo>
                  <a:pt x="5340151" y="1683849"/>
                </a:lnTo>
                <a:lnTo>
                  <a:pt x="5333869" y="1640040"/>
                </a:lnTo>
                <a:lnTo>
                  <a:pt x="5316257" y="1601024"/>
                </a:lnTo>
                <a:lnTo>
                  <a:pt x="5289170" y="1568214"/>
                </a:lnTo>
                <a:lnTo>
                  <a:pt x="5254460" y="1543027"/>
                </a:lnTo>
                <a:lnTo>
                  <a:pt x="5213983" y="1526876"/>
                </a:lnTo>
                <a:lnTo>
                  <a:pt x="5169591" y="1521178"/>
                </a:lnTo>
                <a:close/>
              </a:path>
              <a:path w="5340350" h="3678554">
                <a:moveTo>
                  <a:pt x="539166" y="0"/>
                </a:moveTo>
                <a:lnTo>
                  <a:pt x="434457" y="1521178"/>
                </a:lnTo>
                <a:lnTo>
                  <a:pt x="643875" y="1521178"/>
                </a:lnTo>
                <a:lnTo>
                  <a:pt x="539166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4949211" y="6385071"/>
            <a:ext cx="4563745" cy="147891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 algn="ctr">
              <a:lnSpc>
                <a:spcPts val="3790"/>
              </a:lnSpc>
              <a:spcBef>
                <a:spcPts val="270"/>
              </a:spcBef>
            </a:pPr>
            <a:r>
              <a:rPr sz="3200" spc="25" dirty="0">
                <a:solidFill>
                  <a:srgbClr val="FFFFFF"/>
                </a:solidFill>
                <a:latin typeface="Arial"/>
                <a:cs typeface="Arial"/>
              </a:rPr>
              <a:t>note: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FFFFFF"/>
                </a:solidFill>
                <a:latin typeface="Arial"/>
                <a:cs typeface="Arial"/>
              </a:rPr>
              <a:t>observer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FFFFFF"/>
                </a:solidFill>
                <a:latin typeface="Arial"/>
                <a:cs typeface="Arial"/>
              </a:rPr>
              <a:t>treats</a:t>
            </a:r>
            <a:r>
              <a:rPr sz="32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35" dirty="0">
                <a:solidFill>
                  <a:srgbClr val="FFFFFF"/>
                </a:solidFill>
                <a:latin typeface="Arial"/>
                <a:cs typeface="Arial"/>
              </a:rPr>
              <a:t>this </a:t>
            </a:r>
            <a:r>
              <a:rPr sz="3200" spc="-8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65" dirty="0">
                <a:solidFill>
                  <a:srgbClr val="FFFFFF"/>
                </a:solidFill>
                <a:latin typeface="Arial"/>
                <a:cs typeface="Arial"/>
              </a:rPr>
              <a:t>code 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as </a:t>
            </a:r>
            <a:r>
              <a:rPr sz="3200" spc="30" dirty="0">
                <a:solidFill>
                  <a:srgbClr val="FFFFFF"/>
                </a:solidFill>
                <a:latin typeface="Arial"/>
                <a:cs typeface="Arial"/>
              </a:rPr>
              <a:t>if </a:t>
            </a:r>
            <a:r>
              <a:rPr sz="3200" spc="60" dirty="0">
                <a:solidFill>
                  <a:srgbClr val="FFFFFF"/>
                </a:solidFill>
                <a:latin typeface="Arial"/>
                <a:cs typeface="Arial"/>
              </a:rPr>
              <a:t>it 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has </a:t>
            </a:r>
            <a:r>
              <a:rPr sz="3200" spc="5" dirty="0">
                <a:solidFill>
                  <a:srgbClr val="FFFFFF"/>
                </a:solidFill>
                <a:latin typeface="Arial"/>
                <a:cs typeface="Arial"/>
              </a:rPr>
              <a:t>been </a:t>
            </a:r>
            <a:r>
              <a:rPr sz="32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FFFFFF"/>
                </a:solidFill>
                <a:latin typeface="Arial"/>
                <a:cs typeface="Arial"/>
              </a:rPr>
              <a:t>isolated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6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isolate()</a:t>
            </a:r>
            <a:endParaRPr sz="32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93184" y="4594513"/>
            <a:ext cx="7533005" cy="3625215"/>
          </a:xfrm>
          <a:custGeom>
            <a:avLst/>
            <a:gdLst/>
            <a:ahLst/>
            <a:cxnLst/>
            <a:rect l="l" t="t" r="r" b="b"/>
            <a:pathLst>
              <a:path w="7533005" h="3625215">
                <a:moveTo>
                  <a:pt x="5677895" y="1457658"/>
                </a:moveTo>
                <a:lnTo>
                  <a:pt x="169555" y="1457658"/>
                </a:lnTo>
                <a:lnTo>
                  <a:pt x="125237" y="1463916"/>
                </a:lnTo>
                <a:lnTo>
                  <a:pt x="84945" y="1481468"/>
                </a:lnTo>
                <a:lnTo>
                  <a:pt x="50478" y="1508477"/>
                </a:lnTo>
                <a:lnTo>
                  <a:pt x="23633" y="1543108"/>
                </a:lnTo>
                <a:lnTo>
                  <a:pt x="6207" y="1583526"/>
                </a:lnTo>
                <a:lnTo>
                  <a:pt x="0" y="1627894"/>
                </a:lnTo>
                <a:lnTo>
                  <a:pt x="0" y="3458991"/>
                </a:lnTo>
                <a:lnTo>
                  <a:pt x="6207" y="3503056"/>
                </a:lnTo>
                <a:lnTo>
                  <a:pt x="23633" y="3542715"/>
                </a:lnTo>
                <a:lnTo>
                  <a:pt x="50478" y="3576360"/>
                </a:lnTo>
                <a:lnTo>
                  <a:pt x="84945" y="3602383"/>
                </a:lnTo>
                <a:lnTo>
                  <a:pt x="125237" y="3619176"/>
                </a:lnTo>
                <a:lnTo>
                  <a:pt x="169555" y="3625131"/>
                </a:lnTo>
                <a:lnTo>
                  <a:pt x="5677895" y="3625131"/>
                </a:lnTo>
                <a:lnTo>
                  <a:pt x="5721865" y="3619176"/>
                </a:lnTo>
                <a:lnTo>
                  <a:pt x="5761287" y="3602383"/>
                </a:lnTo>
                <a:lnTo>
                  <a:pt x="5794624" y="3576360"/>
                </a:lnTo>
                <a:lnTo>
                  <a:pt x="5820338" y="3542715"/>
                </a:lnTo>
                <a:lnTo>
                  <a:pt x="5836894" y="3503056"/>
                </a:lnTo>
                <a:lnTo>
                  <a:pt x="5842754" y="3458991"/>
                </a:lnTo>
                <a:lnTo>
                  <a:pt x="5842754" y="1626773"/>
                </a:lnTo>
                <a:lnTo>
                  <a:pt x="5843161" y="1625738"/>
                </a:lnTo>
                <a:lnTo>
                  <a:pt x="5843139" y="1624622"/>
                </a:lnTo>
                <a:lnTo>
                  <a:pt x="6009560" y="1464615"/>
                </a:lnTo>
                <a:lnTo>
                  <a:pt x="5702436" y="1464615"/>
                </a:lnTo>
                <a:lnTo>
                  <a:pt x="5696380" y="1463018"/>
                </a:lnTo>
                <a:lnTo>
                  <a:pt x="5690292" y="1460683"/>
                </a:lnTo>
                <a:lnTo>
                  <a:pt x="5684140" y="1458575"/>
                </a:lnTo>
                <a:lnTo>
                  <a:pt x="5677895" y="1457658"/>
                </a:lnTo>
                <a:close/>
              </a:path>
              <a:path w="7533005" h="3625215">
                <a:moveTo>
                  <a:pt x="7532878" y="0"/>
                </a:moveTo>
                <a:lnTo>
                  <a:pt x="5702436" y="1464615"/>
                </a:lnTo>
                <a:lnTo>
                  <a:pt x="6009560" y="1464615"/>
                </a:lnTo>
                <a:lnTo>
                  <a:pt x="7532878" y="0"/>
                </a:lnTo>
                <a:close/>
              </a:path>
            </a:pathLst>
          </a:custGeom>
          <a:solidFill>
            <a:srgbClr val="164F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66378" y="6397164"/>
            <a:ext cx="4901565" cy="14306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032510" marR="5080" indent="-1020444">
              <a:lnSpc>
                <a:spcPct val="100000"/>
              </a:lnSpc>
              <a:spcBef>
                <a:spcPts val="114"/>
              </a:spcBef>
            </a:pPr>
            <a:r>
              <a:rPr sz="4600" spc="5" dirty="0">
                <a:solidFill>
                  <a:srgbClr val="FFFFFF"/>
                </a:solidFill>
                <a:latin typeface="Arial"/>
                <a:cs typeface="Arial"/>
              </a:rPr>
              <a:t>reactive</a:t>
            </a:r>
            <a:r>
              <a:rPr sz="4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-105" dirty="0">
                <a:solidFill>
                  <a:srgbClr val="FFFFFF"/>
                </a:solidFill>
                <a:latin typeface="Arial"/>
                <a:cs typeface="Arial"/>
              </a:rPr>
              <a:t>value(s)</a:t>
            </a:r>
            <a:r>
              <a:rPr sz="4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13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4600" spc="-1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40" dirty="0">
                <a:solidFill>
                  <a:srgbClr val="FFFFFF"/>
                </a:solidFill>
                <a:latin typeface="Arial"/>
                <a:cs typeface="Arial"/>
              </a:rPr>
              <a:t>respond</a:t>
            </a:r>
            <a:r>
              <a:rPr sz="4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13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endParaRPr sz="46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608206" y="8475089"/>
            <a:ext cx="5067935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9070" marR="5080" indent="-167005">
              <a:lnSpc>
                <a:spcPct val="100000"/>
              </a:lnSpc>
              <a:spcBef>
                <a:spcPts val="95"/>
              </a:spcBef>
            </a:pPr>
            <a:r>
              <a:rPr sz="3300" spc="-25" dirty="0">
                <a:solidFill>
                  <a:srgbClr val="002452"/>
                </a:solidFill>
                <a:latin typeface="Arial"/>
                <a:cs typeface="Arial"/>
              </a:rPr>
              <a:t>(observer </a:t>
            </a:r>
            <a:r>
              <a:rPr sz="3300" dirty="0">
                <a:solidFill>
                  <a:srgbClr val="002452"/>
                </a:solidFill>
                <a:latin typeface="Arial"/>
                <a:cs typeface="Arial"/>
              </a:rPr>
              <a:t>invalidates </a:t>
            </a:r>
            <a:r>
              <a:rPr sz="3300" spc="-125" dirty="0">
                <a:solidFill>
                  <a:srgbClr val="002452"/>
                </a:solidFill>
                <a:latin typeface="Arial"/>
                <a:cs typeface="Arial"/>
              </a:rPr>
              <a:t>ONLY </a:t>
            </a:r>
            <a:r>
              <a:rPr sz="3300" spc="-905" dirty="0">
                <a:solidFill>
                  <a:srgbClr val="002452"/>
                </a:solidFill>
                <a:latin typeface="Arial"/>
                <a:cs typeface="Arial"/>
              </a:rPr>
              <a:t> </a:t>
            </a:r>
            <a:r>
              <a:rPr sz="3300" spc="10" dirty="0">
                <a:solidFill>
                  <a:srgbClr val="002452"/>
                </a:solidFill>
                <a:latin typeface="Arial"/>
                <a:cs typeface="Arial"/>
              </a:rPr>
              <a:t>when</a:t>
            </a:r>
            <a:r>
              <a:rPr sz="3300" spc="-15" dirty="0">
                <a:solidFill>
                  <a:srgbClr val="002452"/>
                </a:solidFill>
                <a:latin typeface="Arial"/>
                <a:cs typeface="Arial"/>
              </a:rPr>
              <a:t> </a:t>
            </a:r>
            <a:r>
              <a:rPr sz="3300" spc="25" dirty="0">
                <a:solidFill>
                  <a:srgbClr val="002452"/>
                </a:solidFill>
                <a:latin typeface="Arial"/>
                <a:cs typeface="Arial"/>
              </a:rPr>
              <a:t>this</a:t>
            </a:r>
            <a:r>
              <a:rPr sz="3300" spc="-10" dirty="0">
                <a:solidFill>
                  <a:srgbClr val="002452"/>
                </a:solidFill>
                <a:latin typeface="Arial"/>
                <a:cs typeface="Arial"/>
              </a:rPr>
              <a:t> </a:t>
            </a:r>
            <a:r>
              <a:rPr sz="3300" spc="-30" dirty="0">
                <a:solidFill>
                  <a:srgbClr val="002452"/>
                </a:solidFill>
                <a:latin typeface="Arial"/>
                <a:cs typeface="Arial"/>
              </a:rPr>
              <a:t>value</a:t>
            </a:r>
            <a:r>
              <a:rPr sz="3300" spc="-15" dirty="0">
                <a:solidFill>
                  <a:srgbClr val="002452"/>
                </a:solidFill>
                <a:latin typeface="Arial"/>
                <a:cs typeface="Arial"/>
              </a:rPr>
              <a:t> </a:t>
            </a:r>
            <a:r>
              <a:rPr sz="3300" spc="-25" dirty="0">
                <a:solidFill>
                  <a:srgbClr val="002452"/>
                </a:solidFill>
                <a:latin typeface="Arial"/>
                <a:cs typeface="Arial"/>
              </a:rPr>
              <a:t>changes)</a:t>
            </a:r>
            <a:endParaRPr sz="3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68779" y="5582472"/>
            <a:ext cx="6408420" cy="3789045"/>
          </a:xfrm>
          <a:custGeom>
            <a:avLst/>
            <a:gdLst/>
            <a:ahLst/>
            <a:cxnLst/>
            <a:rect l="l" t="t" r="r" b="b"/>
            <a:pathLst>
              <a:path w="6408419" h="3789045">
                <a:moveTo>
                  <a:pt x="6245589" y="553466"/>
                </a:moveTo>
                <a:lnTo>
                  <a:pt x="160696" y="553466"/>
                </a:lnTo>
                <a:lnTo>
                  <a:pt x="117035" y="559078"/>
                </a:lnTo>
                <a:lnTo>
                  <a:pt x="78384" y="575011"/>
                </a:lnTo>
                <a:lnTo>
                  <a:pt x="46049" y="599916"/>
                </a:lnTo>
                <a:lnTo>
                  <a:pt x="21336" y="632444"/>
                </a:lnTo>
                <a:lnTo>
                  <a:pt x="5551" y="671244"/>
                </a:lnTo>
                <a:lnTo>
                  <a:pt x="0" y="714965"/>
                </a:lnTo>
                <a:lnTo>
                  <a:pt x="0" y="3619981"/>
                </a:lnTo>
                <a:lnTo>
                  <a:pt x="5551" y="3664258"/>
                </a:lnTo>
                <a:lnTo>
                  <a:pt x="21336" y="3704445"/>
                </a:lnTo>
                <a:lnTo>
                  <a:pt x="46049" y="3738775"/>
                </a:lnTo>
                <a:lnTo>
                  <a:pt x="78384" y="3765484"/>
                </a:lnTo>
                <a:lnTo>
                  <a:pt x="117035" y="3782804"/>
                </a:lnTo>
                <a:lnTo>
                  <a:pt x="160696" y="3788970"/>
                </a:lnTo>
                <a:lnTo>
                  <a:pt x="6245589" y="3788970"/>
                </a:lnTo>
                <a:lnTo>
                  <a:pt x="6289395" y="3782804"/>
                </a:lnTo>
                <a:lnTo>
                  <a:pt x="6328398" y="3765484"/>
                </a:lnTo>
                <a:lnTo>
                  <a:pt x="6361188" y="3738775"/>
                </a:lnTo>
                <a:lnTo>
                  <a:pt x="6386355" y="3704445"/>
                </a:lnTo>
                <a:lnTo>
                  <a:pt x="6402490" y="3664258"/>
                </a:lnTo>
                <a:lnTo>
                  <a:pt x="6408181" y="3619981"/>
                </a:lnTo>
                <a:lnTo>
                  <a:pt x="6408181" y="714965"/>
                </a:lnTo>
                <a:lnTo>
                  <a:pt x="6402490" y="671244"/>
                </a:lnTo>
                <a:lnTo>
                  <a:pt x="6386355" y="632444"/>
                </a:lnTo>
                <a:lnTo>
                  <a:pt x="6361188" y="599916"/>
                </a:lnTo>
                <a:lnTo>
                  <a:pt x="6328398" y="575011"/>
                </a:lnTo>
                <a:lnTo>
                  <a:pt x="6289395" y="559078"/>
                </a:lnTo>
                <a:lnTo>
                  <a:pt x="6245589" y="553466"/>
                </a:lnTo>
                <a:close/>
              </a:path>
              <a:path w="6408419" h="3789045">
                <a:moveTo>
                  <a:pt x="1992452" y="0"/>
                </a:moveTo>
                <a:lnTo>
                  <a:pt x="1887743" y="553466"/>
                </a:lnTo>
                <a:lnTo>
                  <a:pt x="2097161" y="553466"/>
                </a:lnTo>
                <a:lnTo>
                  <a:pt x="1992452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274212" y="6663429"/>
            <a:ext cx="5595620" cy="213233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14"/>
              </a:spcBef>
            </a:pPr>
            <a:r>
              <a:rPr sz="4600" spc="90" dirty="0">
                <a:solidFill>
                  <a:srgbClr val="FFFFFF"/>
                </a:solidFill>
                <a:latin typeface="Arial"/>
                <a:cs typeface="Arial"/>
              </a:rPr>
              <a:t>code </a:t>
            </a:r>
            <a:r>
              <a:rPr sz="4600" spc="110" dirty="0">
                <a:solidFill>
                  <a:srgbClr val="FFFFFF"/>
                </a:solidFill>
                <a:latin typeface="Arial"/>
                <a:cs typeface="Arial"/>
              </a:rPr>
              <a:t>block </a:t>
            </a:r>
            <a:r>
              <a:rPr sz="4600" spc="13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4600" spc="5" dirty="0">
                <a:solidFill>
                  <a:srgbClr val="FFFFFF"/>
                </a:solidFill>
                <a:latin typeface="Arial"/>
                <a:cs typeface="Arial"/>
              </a:rPr>
              <a:t>run </a:t>
            </a:r>
            <a:r>
              <a:rPr sz="46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-5" dirty="0">
                <a:solidFill>
                  <a:srgbClr val="FFFFFF"/>
                </a:solidFill>
                <a:latin typeface="Arial"/>
                <a:cs typeface="Arial"/>
              </a:rPr>
              <a:t>whenever</a:t>
            </a:r>
            <a:r>
              <a:rPr sz="46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15" dirty="0">
                <a:solidFill>
                  <a:srgbClr val="FFFFFF"/>
                </a:solidFill>
                <a:latin typeface="Arial"/>
                <a:cs typeface="Arial"/>
              </a:rPr>
              <a:t>observer</a:t>
            </a:r>
            <a:r>
              <a:rPr sz="46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5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4600" spc="-12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25" dirty="0">
                <a:solidFill>
                  <a:srgbClr val="FFFFFF"/>
                </a:solidFill>
                <a:latin typeface="Arial"/>
                <a:cs typeface="Arial"/>
              </a:rPr>
              <a:t>invalidated</a:t>
            </a:r>
            <a:endParaRPr sz="46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1847075" y="19948"/>
            <a:ext cx="817435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solidFill>
                  <a:srgbClr val="53585F"/>
                </a:solidFill>
                <a:latin typeface="Arial"/>
                <a:cs typeface="Arial"/>
              </a:rPr>
              <a:t>Slides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spc="35" dirty="0">
                <a:solidFill>
                  <a:srgbClr val="53585F"/>
                </a:solidFill>
                <a:latin typeface="Arial"/>
                <a:cs typeface="Arial"/>
              </a:rPr>
              <a:t>at: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u="sng" spc="80" dirty="0">
                <a:solidFill>
                  <a:srgbClr val="53585F"/>
                </a:solidFill>
                <a:uFill>
                  <a:solidFill>
                    <a:srgbClr val="53585F"/>
                  </a:solidFill>
                </a:uFill>
                <a:latin typeface="Arial"/>
                <a:cs typeface="Arial"/>
              </a:rPr>
              <a:t>bit.ly/shiny-quickstart-2</a:t>
            </a:r>
            <a:endParaRPr sz="425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062764" y="4062703"/>
            <a:ext cx="15979140" cy="1309370"/>
            <a:chOff x="2062764" y="4062703"/>
            <a:chExt cx="15979140" cy="1309370"/>
          </a:xfrm>
        </p:grpSpPr>
        <p:sp>
          <p:nvSpPr>
            <p:cNvPr id="10" name="object 10"/>
            <p:cNvSpPr/>
            <p:nvPr/>
          </p:nvSpPr>
          <p:spPr>
            <a:xfrm>
              <a:off x="2062759" y="4314005"/>
              <a:ext cx="15706725" cy="1057910"/>
            </a:xfrm>
            <a:custGeom>
              <a:avLst/>
              <a:gdLst/>
              <a:ahLst/>
              <a:cxnLst/>
              <a:rect l="l" t="t" r="r" b="b"/>
              <a:pathLst>
                <a:path w="15706725" h="1057910">
                  <a:moveTo>
                    <a:pt x="15706332" y="0"/>
                  </a:moveTo>
                  <a:lnTo>
                    <a:pt x="0" y="0"/>
                  </a:lnTo>
                  <a:lnTo>
                    <a:pt x="0" y="848144"/>
                  </a:lnTo>
                  <a:lnTo>
                    <a:pt x="0" y="1057567"/>
                  </a:lnTo>
                  <a:lnTo>
                    <a:pt x="15706332" y="1057567"/>
                  </a:lnTo>
                  <a:lnTo>
                    <a:pt x="15706332" y="848144"/>
                  </a:lnTo>
                  <a:lnTo>
                    <a:pt x="15706332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35007" y="4062703"/>
              <a:ext cx="15706725" cy="1099820"/>
            </a:xfrm>
            <a:custGeom>
              <a:avLst/>
              <a:gdLst/>
              <a:ahLst/>
              <a:cxnLst/>
              <a:rect l="l" t="t" r="r" b="b"/>
              <a:pathLst>
                <a:path w="15706725" h="1099820">
                  <a:moveTo>
                    <a:pt x="0" y="0"/>
                  </a:moveTo>
                  <a:lnTo>
                    <a:pt x="15706328" y="0"/>
                  </a:lnTo>
                  <a:lnTo>
                    <a:pt x="15706328" y="1099442"/>
                  </a:lnTo>
                  <a:lnTo>
                    <a:pt x="0" y="1099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335007" y="4314004"/>
            <a:ext cx="15706725" cy="848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06575">
              <a:lnSpc>
                <a:spcPts val="4410"/>
              </a:lnSpc>
            </a:pPr>
            <a:r>
              <a:rPr sz="4950" spc="-5" dirty="0">
                <a:solidFill>
                  <a:srgbClr val="002452"/>
                </a:solidFill>
                <a:latin typeface="Courier New"/>
                <a:cs typeface="Courier New"/>
              </a:rPr>
              <a:t>observe(</a:t>
            </a:r>
            <a:r>
              <a:rPr sz="4950" spc="-5" dirty="0">
                <a:solidFill>
                  <a:srgbClr val="0365C0"/>
                </a:solidFill>
                <a:latin typeface="Courier New"/>
                <a:cs typeface="Courier New"/>
              </a:rPr>
              <a:t>{</a:t>
            </a:r>
            <a:r>
              <a:rPr sz="4950" spc="-10" dirty="0">
                <a:solidFill>
                  <a:srgbClr val="0365C0"/>
                </a:solidFill>
                <a:latin typeface="Courier New"/>
                <a:cs typeface="Courier New"/>
              </a:rPr>
              <a:t> print(input$clicks) </a:t>
            </a:r>
            <a:r>
              <a:rPr sz="4950" dirty="0">
                <a:solidFill>
                  <a:srgbClr val="0365C0"/>
                </a:solidFill>
                <a:latin typeface="Courier New"/>
                <a:cs typeface="Courier New"/>
              </a:rPr>
              <a:t>}</a:t>
            </a:r>
            <a:r>
              <a:rPr sz="4950" dirty="0">
                <a:solidFill>
                  <a:srgbClr val="002452"/>
                </a:solidFill>
                <a:latin typeface="Courier New"/>
                <a:cs typeface="Courier New"/>
              </a:rPr>
              <a:t>)</a:t>
            </a:r>
            <a:endParaRPr sz="4950" dirty="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897007" y="1247343"/>
            <a:ext cx="431038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u="none" spc="-125" dirty="0">
                <a:solidFill>
                  <a:srgbClr val="000000"/>
                </a:solidFill>
              </a:rPr>
              <a:t>observe()</a:t>
            </a:r>
            <a:endParaRPr sz="8250"/>
          </a:p>
        </p:txBody>
      </p:sp>
      <p:sp>
        <p:nvSpPr>
          <p:cNvPr id="14" name="object 14"/>
          <p:cNvSpPr txBox="1"/>
          <p:nvPr/>
        </p:nvSpPr>
        <p:spPr>
          <a:xfrm>
            <a:off x="4664591" y="2541439"/>
            <a:ext cx="10775315" cy="124396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9"/>
              </a:spcBef>
            </a:pPr>
            <a:r>
              <a:rPr sz="3650" spc="-75" dirty="0">
                <a:latin typeface="Arial"/>
                <a:cs typeface="Arial"/>
              </a:rPr>
              <a:t>Also</a:t>
            </a:r>
            <a:r>
              <a:rPr sz="3650" dirty="0">
                <a:latin typeface="Arial"/>
                <a:cs typeface="Arial"/>
              </a:rPr>
              <a:t> </a:t>
            </a:r>
            <a:r>
              <a:rPr sz="3650" spc="-45" dirty="0">
                <a:latin typeface="Arial"/>
                <a:cs typeface="Arial"/>
              </a:rPr>
              <a:t>triggers</a:t>
            </a:r>
            <a:r>
              <a:rPr sz="3650" spc="5" dirty="0">
                <a:latin typeface="Arial"/>
                <a:cs typeface="Arial"/>
              </a:rPr>
              <a:t> </a:t>
            </a:r>
            <a:r>
              <a:rPr sz="3650" spc="10" dirty="0">
                <a:latin typeface="Arial"/>
                <a:cs typeface="Arial"/>
              </a:rPr>
              <a:t>code</a:t>
            </a:r>
            <a:r>
              <a:rPr sz="3650" dirty="0">
                <a:latin typeface="Arial"/>
                <a:cs typeface="Arial"/>
              </a:rPr>
              <a:t> </a:t>
            </a:r>
            <a:r>
              <a:rPr sz="3650" spc="40" dirty="0">
                <a:latin typeface="Arial"/>
                <a:cs typeface="Arial"/>
              </a:rPr>
              <a:t>to</a:t>
            </a:r>
            <a:r>
              <a:rPr sz="3650" spc="5" dirty="0">
                <a:latin typeface="Arial"/>
                <a:cs typeface="Arial"/>
              </a:rPr>
              <a:t> </a:t>
            </a:r>
            <a:r>
              <a:rPr sz="3650" spc="-60" dirty="0">
                <a:latin typeface="Arial"/>
                <a:cs typeface="Arial"/>
              </a:rPr>
              <a:t>run</a:t>
            </a:r>
            <a:r>
              <a:rPr sz="3650" dirty="0">
                <a:latin typeface="Arial"/>
                <a:cs typeface="Arial"/>
              </a:rPr>
              <a:t> </a:t>
            </a:r>
            <a:r>
              <a:rPr sz="3650" spc="-25" dirty="0">
                <a:latin typeface="Arial"/>
                <a:cs typeface="Arial"/>
              </a:rPr>
              <a:t>on</a:t>
            </a:r>
            <a:r>
              <a:rPr sz="3650" spc="5" dirty="0">
                <a:latin typeface="Arial"/>
                <a:cs typeface="Arial"/>
              </a:rPr>
              <a:t> </a:t>
            </a:r>
            <a:r>
              <a:rPr sz="3650" spc="-130" dirty="0">
                <a:latin typeface="Arial"/>
                <a:cs typeface="Arial"/>
              </a:rPr>
              <a:t>server.</a:t>
            </a:r>
            <a:endParaRPr sz="36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15"/>
              </a:spcBef>
            </a:pPr>
            <a:r>
              <a:rPr sz="3650" spc="-90" dirty="0">
                <a:latin typeface="Arial"/>
                <a:cs typeface="Arial"/>
              </a:rPr>
              <a:t>Uses</a:t>
            </a:r>
            <a:r>
              <a:rPr sz="3650" dirty="0">
                <a:latin typeface="Arial"/>
                <a:cs typeface="Arial"/>
              </a:rPr>
              <a:t> </a:t>
            </a:r>
            <a:r>
              <a:rPr sz="3650" spc="-75" dirty="0">
                <a:latin typeface="Arial"/>
                <a:cs typeface="Arial"/>
              </a:rPr>
              <a:t>same</a:t>
            </a:r>
            <a:r>
              <a:rPr sz="3650" dirty="0">
                <a:latin typeface="Arial"/>
                <a:cs typeface="Arial"/>
              </a:rPr>
              <a:t> </a:t>
            </a:r>
            <a:r>
              <a:rPr sz="3650" spc="-60" dirty="0">
                <a:latin typeface="Arial"/>
                <a:cs typeface="Arial"/>
              </a:rPr>
              <a:t>syntax</a:t>
            </a:r>
            <a:r>
              <a:rPr sz="3650" spc="5" dirty="0">
                <a:latin typeface="Arial"/>
                <a:cs typeface="Arial"/>
              </a:rPr>
              <a:t> </a:t>
            </a:r>
            <a:r>
              <a:rPr sz="3650" spc="-95" dirty="0">
                <a:latin typeface="Arial"/>
                <a:cs typeface="Arial"/>
              </a:rPr>
              <a:t>as</a:t>
            </a:r>
            <a:r>
              <a:rPr sz="3650" dirty="0">
                <a:latin typeface="Arial"/>
                <a:cs typeface="Arial"/>
              </a:rPr>
              <a:t> </a:t>
            </a:r>
            <a:r>
              <a:rPr sz="3650" spc="-120" dirty="0">
                <a:latin typeface="Arial"/>
                <a:cs typeface="Arial"/>
              </a:rPr>
              <a:t>render*(),</a:t>
            </a:r>
            <a:r>
              <a:rPr sz="3650" dirty="0">
                <a:latin typeface="Arial"/>
                <a:cs typeface="Arial"/>
              </a:rPr>
              <a:t> </a:t>
            </a:r>
            <a:r>
              <a:rPr sz="3650" spc="-114" dirty="0">
                <a:latin typeface="Arial"/>
                <a:cs typeface="Arial"/>
              </a:rPr>
              <a:t>reactive(),</a:t>
            </a:r>
            <a:r>
              <a:rPr sz="3650" spc="5" dirty="0">
                <a:latin typeface="Arial"/>
                <a:cs typeface="Arial"/>
              </a:rPr>
              <a:t> </a:t>
            </a:r>
            <a:r>
              <a:rPr sz="3650" spc="-35" dirty="0">
                <a:latin typeface="Arial"/>
                <a:cs typeface="Arial"/>
              </a:rPr>
              <a:t>and</a:t>
            </a:r>
            <a:r>
              <a:rPr sz="3650" dirty="0">
                <a:latin typeface="Arial"/>
                <a:cs typeface="Arial"/>
              </a:rPr>
              <a:t> </a:t>
            </a:r>
            <a:r>
              <a:rPr sz="3650" spc="-130" dirty="0">
                <a:latin typeface="Arial"/>
                <a:cs typeface="Arial"/>
              </a:rPr>
              <a:t>isolate()</a:t>
            </a:r>
            <a:endParaRPr sz="36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235503" y="5570856"/>
            <a:ext cx="7413625" cy="3769360"/>
          </a:xfrm>
          <a:custGeom>
            <a:avLst/>
            <a:gdLst/>
            <a:ahLst/>
            <a:cxnLst/>
            <a:rect l="l" t="t" r="r" b="b"/>
            <a:pathLst>
              <a:path w="7413625" h="3769359">
                <a:moveTo>
                  <a:pt x="7243538" y="586024"/>
                </a:moveTo>
                <a:lnTo>
                  <a:pt x="164564" y="586024"/>
                </a:lnTo>
                <a:lnTo>
                  <a:pt x="120615" y="591889"/>
                </a:lnTo>
                <a:lnTo>
                  <a:pt x="81248" y="608459"/>
                </a:lnTo>
                <a:lnTo>
                  <a:pt x="47982" y="634191"/>
                </a:lnTo>
                <a:lnTo>
                  <a:pt x="22339" y="667546"/>
                </a:lnTo>
                <a:lnTo>
                  <a:pt x="5838" y="706982"/>
                </a:lnTo>
                <a:lnTo>
                  <a:pt x="0" y="750958"/>
                </a:lnTo>
                <a:lnTo>
                  <a:pt x="0" y="3607220"/>
                </a:lnTo>
                <a:lnTo>
                  <a:pt x="5838" y="3650974"/>
                </a:lnTo>
                <a:lnTo>
                  <a:pt x="22339" y="3689858"/>
                </a:lnTo>
                <a:lnTo>
                  <a:pt x="47982" y="3722495"/>
                </a:lnTo>
                <a:lnTo>
                  <a:pt x="81248" y="3747510"/>
                </a:lnTo>
                <a:lnTo>
                  <a:pt x="120615" y="3763528"/>
                </a:lnTo>
                <a:lnTo>
                  <a:pt x="164564" y="3769173"/>
                </a:lnTo>
                <a:lnTo>
                  <a:pt x="7243538" y="3769173"/>
                </a:lnTo>
                <a:lnTo>
                  <a:pt x="7287878" y="3763528"/>
                </a:lnTo>
                <a:lnTo>
                  <a:pt x="7328223" y="3747510"/>
                </a:lnTo>
                <a:lnTo>
                  <a:pt x="7362761" y="3722495"/>
                </a:lnTo>
                <a:lnTo>
                  <a:pt x="7389677" y="3689858"/>
                </a:lnTo>
                <a:lnTo>
                  <a:pt x="7407157" y="3650974"/>
                </a:lnTo>
                <a:lnTo>
                  <a:pt x="7413386" y="3607220"/>
                </a:lnTo>
                <a:lnTo>
                  <a:pt x="7413386" y="750958"/>
                </a:lnTo>
                <a:lnTo>
                  <a:pt x="7407157" y="706982"/>
                </a:lnTo>
                <a:lnTo>
                  <a:pt x="7389677" y="667546"/>
                </a:lnTo>
                <a:lnTo>
                  <a:pt x="7362761" y="634191"/>
                </a:lnTo>
                <a:lnTo>
                  <a:pt x="7328223" y="608459"/>
                </a:lnTo>
                <a:lnTo>
                  <a:pt x="7287878" y="591889"/>
                </a:lnTo>
                <a:lnTo>
                  <a:pt x="7243538" y="586024"/>
                </a:lnTo>
                <a:close/>
              </a:path>
              <a:path w="7413625" h="3769359">
                <a:moveTo>
                  <a:pt x="5791684" y="0"/>
                </a:moveTo>
                <a:lnTo>
                  <a:pt x="5687302" y="586024"/>
                </a:lnTo>
                <a:lnTo>
                  <a:pt x="5896393" y="586024"/>
                </a:lnTo>
                <a:lnTo>
                  <a:pt x="5791684" y="0"/>
                </a:lnTo>
                <a:close/>
              </a:path>
            </a:pathLst>
          </a:custGeom>
          <a:solidFill>
            <a:srgbClr val="164F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571355" y="6643296"/>
            <a:ext cx="6736715" cy="215328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 algn="ctr">
              <a:lnSpc>
                <a:spcPct val="101600"/>
              </a:lnSpc>
              <a:spcBef>
                <a:spcPts val="25"/>
              </a:spcBef>
            </a:pPr>
            <a:r>
              <a:rPr sz="4600" spc="15" dirty="0">
                <a:solidFill>
                  <a:srgbClr val="FFFFFF"/>
                </a:solidFill>
                <a:latin typeface="Arial"/>
                <a:cs typeface="Arial"/>
              </a:rPr>
              <a:t>observer </a:t>
            </a:r>
            <a:r>
              <a:rPr sz="4600" spc="45" dirty="0">
                <a:solidFill>
                  <a:srgbClr val="FFFFFF"/>
                </a:solidFill>
                <a:latin typeface="Arial"/>
                <a:cs typeface="Arial"/>
              </a:rPr>
              <a:t>will </a:t>
            </a:r>
            <a:r>
              <a:rPr sz="4600" spc="40" dirty="0">
                <a:solidFill>
                  <a:srgbClr val="FFFFFF"/>
                </a:solidFill>
                <a:latin typeface="Arial"/>
                <a:cs typeface="Arial"/>
              </a:rPr>
              <a:t>respond </a:t>
            </a:r>
            <a:r>
              <a:rPr sz="4600" spc="13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4600" spc="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i="1" spc="-65" dirty="0">
                <a:solidFill>
                  <a:srgbClr val="FFFFFF"/>
                </a:solidFill>
                <a:latin typeface="Arial"/>
                <a:cs typeface="Arial"/>
              </a:rPr>
              <a:t>every</a:t>
            </a:r>
            <a:r>
              <a:rPr sz="4600" i="1" spc="-15" dirty="0">
                <a:solidFill>
                  <a:srgbClr val="FFFFFF"/>
                </a:solidFill>
                <a:latin typeface="Arial"/>
                <a:cs typeface="Arial"/>
              </a:rPr>
              <a:t> reactive</a:t>
            </a:r>
            <a:r>
              <a:rPr sz="4600" i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i="1" spc="-65" dirty="0">
                <a:solidFill>
                  <a:srgbClr val="FFFFFF"/>
                </a:solidFill>
                <a:latin typeface="Arial"/>
                <a:cs typeface="Arial"/>
              </a:rPr>
              <a:t>value</a:t>
            </a:r>
            <a:r>
              <a:rPr sz="4600" i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i="1" spc="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4600" i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i="1" spc="3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4600" i="1" spc="-1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i="1" spc="90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endParaRPr sz="46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774588" y="1438785"/>
            <a:ext cx="1055497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619500" algn="l"/>
              </a:tabLst>
            </a:pPr>
            <a:r>
              <a:rPr sz="8250" spc="-5" dirty="0">
                <a:latin typeface="Arial"/>
                <a:cs typeface="Arial"/>
              </a:rPr>
              <a:t>Recap:	</a:t>
            </a:r>
            <a:r>
              <a:rPr sz="8250" spc="-105" dirty="0">
                <a:latin typeface="Arial"/>
                <a:cs typeface="Arial"/>
              </a:rPr>
              <a:t>observeEvent()</a:t>
            </a:r>
            <a:endParaRPr sz="82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1776710">
              <a:lnSpc>
                <a:spcPct val="100000"/>
              </a:lnSpc>
              <a:spcBef>
                <a:spcPts val="135"/>
              </a:spcBef>
            </a:pPr>
            <a:r>
              <a:rPr u="none" spc="15" dirty="0"/>
              <a:t>Slides</a:t>
            </a:r>
            <a:r>
              <a:rPr u="none" spc="-10" dirty="0"/>
              <a:t> </a:t>
            </a:r>
            <a:r>
              <a:rPr u="none" spc="35" dirty="0"/>
              <a:t>at:</a:t>
            </a:r>
            <a:r>
              <a:rPr u="none" spc="-10" dirty="0"/>
              <a:t> </a:t>
            </a:r>
            <a:r>
              <a:rPr spc="80" dirty="0"/>
              <a:t>bit.ly/shiny-quickstart-2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4973670" y="3683995"/>
            <a:ext cx="1354455" cy="1541145"/>
            <a:chOff x="4973670" y="3683995"/>
            <a:chExt cx="1354455" cy="1541145"/>
          </a:xfrm>
        </p:grpSpPr>
        <p:sp>
          <p:nvSpPr>
            <p:cNvPr id="9" name="object 9"/>
            <p:cNvSpPr/>
            <p:nvPr/>
          </p:nvSpPr>
          <p:spPr>
            <a:xfrm>
              <a:off x="5643807" y="5088850"/>
              <a:ext cx="684530" cy="135255"/>
            </a:xfrm>
            <a:custGeom>
              <a:avLst/>
              <a:gdLst/>
              <a:ahLst/>
              <a:cxnLst/>
              <a:rect l="l" t="t" r="r" b="b"/>
              <a:pathLst>
                <a:path w="684529" h="135254">
                  <a:moveTo>
                    <a:pt x="684125" y="0"/>
                  </a:moveTo>
                  <a:lnTo>
                    <a:pt x="0" y="0"/>
                  </a:lnTo>
                  <a:lnTo>
                    <a:pt x="0" y="135120"/>
                  </a:lnTo>
                  <a:lnTo>
                    <a:pt x="684125" y="0"/>
                  </a:lnTo>
                  <a:close/>
                </a:path>
              </a:pathLst>
            </a:custGeom>
            <a:solidFill>
              <a:srgbClr val="D6D6D6">
                <a:alpha val="6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546801" y="3683996"/>
              <a:ext cx="323850" cy="1540510"/>
            </a:xfrm>
            <a:custGeom>
              <a:avLst/>
              <a:gdLst/>
              <a:ahLst/>
              <a:cxnLst/>
              <a:rect l="l" t="t" r="r" b="b"/>
              <a:pathLst>
                <a:path w="323850" h="1540510">
                  <a:moveTo>
                    <a:pt x="323545" y="326364"/>
                  </a:moveTo>
                  <a:lnTo>
                    <a:pt x="149352" y="0"/>
                  </a:lnTo>
                  <a:lnTo>
                    <a:pt x="149352" y="315887"/>
                  </a:lnTo>
                  <a:lnTo>
                    <a:pt x="8978" y="315887"/>
                  </a:lnTo>
                  <a:lnTo>
                    <a:pt x="2755" y="319544"/>
                  </a:lnTo>
                  <a:lnTo>
                    <a:pt x="2755" y="330619"/>
                  </a:lnTo>
                  <a:lnTo>
                    <a:pt x="0" y="1471904"/>
                  </a:lnTo>
                  <a:lnTo>
                    <a:pt x="1574" y="1479181"/>
                  </a:lnTo>
                  <a:lnTo>
                    <a:pt x="5880" y="1484414"/>
                  </a:lnTo>
                  <a:lnTo>
                    <a:pt x="12255" y="1487576"/>
                  </a:lnTo>
                  <a:lnTo>
                    <a:pt x="20066" y="1488630"/>
                  </a:lnTo>
                  <a:lnTo>
                    <a:pt x="159829" y="1488630"/>
                  </a:lnTo>
                  <a:lnTo>
                    <a:pt x="159829" y="1539976"/>
                  </a:lnTo>
                  <a:lnTo>
                    <a:pt x="320344" y="1488630"/>
                  </a:lnTo>
                  <a:lnTo>
                    <a:pt x="311365" y="1488630"/>
                  </a:lnTo>
                  <a:lnTo>
                    <a:pt x="316890" y="1482979"/>
                  </a:lnTo>
                  <a:lnTo>
                    <a:pt x="316890" y="326364"/>
                  </a:lnTo>
                  <a:lnTo>
                    <a:pt x="323545" y="326364"/>
                  </a:lnTo>
                  <a:close/>
                </a:path>
              </a:pathLst>
            </a:custGeom>
            <a:solidFill>
              <a:srgbClr val="23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973670" y="3685751"/>
              <a:ext cx="733425" cy="1539240"/>
            </a:xfrm>
            <a:custGeom>
              <a:avLst/>
              <a:gdLst/>
              <a:ahLst/>
              <a:cxnLst/>
              <a:rect l="l" t="t" r="r" b="b"/>
              <a:pathLst>
                <a:path w="733425" h="1539239">
                  <a:moveTo>
                    <a:pt x="0" y="0"/>
                  </a:moveTo>
                  <a:lnTo>
                    <a:pt x="732961" y="0"/>
                  </a:lnTo>
                  <a:lnTo>
                    <a:pt x="732961" y="1539220"/>
                  </a:lnTo>
                  <a:lnTo>
                    <a:pt x="0" y="1539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031062" y="4020819"/>
              <a:ext cx="580390" cy="20955"/>
            </a:xfrm>
            <a:custGeom>
              <a:avLst/>
              <a:gdLst/>
              <a:ahLst/>
              <a:cxnLst/>
              <a:rect l="l" t="t" r="r" b="b"/>
              <a:pathLst>
                <a:path w="580389" h="20954">
                  <a:moveTo>
                    <a:pt x="573365" y="0"/>
                  </a:moveTo>
                  <a:lnTo>
                    <a:pt x="6450" y="0"/>
                  </a:lnTo>
                  <a:lnTo>
                    <a:pt x="0" y="2593"/>
                  </a:lnTo>
                  <a:lnTo>
                    <a:pt x="0" y="18507"/>
                  </a:lnTo>
                  <a:lnTo>
                    <a:pt x="6450" y="20941"/>
                  </a:lnTo>
                  <a:lnTo>
                    <a:pt x="573365" y="20941"/>
                  </a:lnTo>
                  <a:lnTo>
                    <a:pt x="579815" y="18507"/>
                  </a:lnTo>
                  <a:lnTo>
                    <a:pt x="579815" y="2593"/>
                  </a:lnTo>
                  <a:lnTo>
                    <a:pt x="573365" y="0"/>
                  </a:lnTo>
                  <a:close/>
                </a:path>
              </a:pathLst>
            </a:custGeom>
            <a:solidFill>
              <a:srgbClr val="2323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000669" y="3784748"/>
            <a:ext cx="10206355" cy="128460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70"/>
              </a:spcBef>
            </a:pPr>
            <a:r>
              <a:rPr sz="4100" spc="-40" dirty="0">
                <a:latin typeface="Arial"/>
                <a:cs typeface="Arial"/>
              </a:rPr>
              <a:t>observeEvent()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b="1" spc="5" dirty="0">
                <a:solidFill>
                  <a:srgbClr val="164F86"/>
                </a:solidFill>
                <a:latin typeface="Arial"/>
                <a:cs typeface="Arial"/>
              </a:rPr>
              <a:t>triggers</a:t>
            </a:r>
            <a:r>
              <a:rPr sz="4100" b="1" dirty="0">
                <a:solidFill>
                  <a:srgbClr val="164F86"/>
                </a:solidFill>
                <a:latin typeface="Arial"/>
                <a:cs typeface="Arial"/>
              </a:rPr>
              <a:t> </a:t>
            </a:r>
            <a:r>
              <a:rPr sz="4100" b="1" spc="50" dirty="0">
                <a:solidFill>
                  <a:srgbClr val="164F86"/>
                </a:solidFill>
                <a:latin typeface="Arial"/>
                <a:cs typeface="Arial"/>
              </a:rPr>
              <a:t>code</a:t>
            </a:r>
            <a:r>
              <a:rPr sz="4100" b="1" dirty="0">
                <a:solidFill>
                  <a:srgbClr val="164F86"/>
                </a:solidFill>
                <a:latin typeface="Arial"/>
                <a:cs typeface="Arial"/>
              </a:rPr>
              <a:t> </a:t>
            </a:r>
            <a:r>
              <a:rPr sz="4100" b="1" spc="50" dirty="0">
                <a:solidFill>
                  <a:srgbClr val="164F86"/>
                </a:solidFill>
                <a:latin typeface="Arial"/>
                <a:cs typeface="Arial"/>
              </a:rPr>
              <a:t>to</a:t>
            </a:r>
            <a:r>
              <a:rPr sz="4100" b="1" spc="5" dirty="0">
                <a:solidFill>
                  <a:srgbClr val="164F86"/>
                </a:solidFill>
                <a:latin typeface="Arial"/>
                <a:cs typeface="Arial"/>
              </a:rPr>
              <a:t> </a:t>
            </a:r>
            <a:r>
              <a:rPr sz="4100" b="1" spc="-40" dirty="0">
                <a:solidFill>
                  <a:srgbClr val="164F86"/>
                </a:solidFill>
                <a:latin typeface="Arial"/>
                <a:cs typeface="Arial"/>
              </a:rPr>
              <a:t>run</a:t>
            </a:r>
            <a:r>
              <a:rPr sz="4100" b="1" dirty="0">
                <a:solidFill>
                  <a:srgbClr val="164F86"/>
                </a:solidFill>
                <a:latin typeface="Arial"/>
                <a:cs typeface="Arial"/>
              </a:rPr>
              <a:t> </a:t>
            </a:r>
            <a:r>
              <a:rPr sz="4100" spc="45" dirty="0">
                <a:latin typeface="Arial"/>
                <a:cs typeface="Arial"/>
              </a:rPr>
              <a:t>on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30" dirty="0">
                <a:latin typeface="Arial"/>
                <a:cs typeface="Arial"/>
              </a:rPr>
              <a:t>the </a:t>
            </a:r>
            <a:r>
              <a:rPr sz="4100" spc="-1125" dirty="0">
                <a:latin typeface="Arial"/>
                <a:cs typeface="Arial"/>
              </a:rPr>
              <a:t> </a:t>
            </a:r>
            <a:r>
              <a:rPr sz="4100" spc="-20" dirty="0">
                <a:latin typeface="Arial"/>
                <a:cs typeface="Arial"/>
              </a:rPr>
              <a:t>server</a:t>
            </a:r>
            <a:endParaRPr sz="4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00669" y="6003618"/>
            <a:ext cx="9293225" cy="128460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70"/>
              </a:spcBef>
            </a:pPr>
            <a:r>
              <a:rPr sz="4100" spc="40" dirty="0">
                <a:latin typeface="Arial"/>
                <a:cs typeface="Arial"/>
              </a:rPr>
              <a:t>Specify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b="1" spc="-20" dirty="0">
                <a:solidFill>
                  <a:srgbClr val="53585F"/>
                </a:solidFill>
                <a:latin typeface="Arial"/>
                <a:cs typeface="Arial"/>
              </a:rPr>
              <a:t>precisely</a:t>
            </a:r>
            <a:r>
              <a:rPr sz="4100" b="1" spc="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100" spc="70" dirty="0">
                <a:latin typeface="Arial"/>
                <a:cs typeface="Arial"/>
              </a:rPr>
              <a:t>which</a:t>
            </a:r>
            <a:r>
              <a:rPr sz="4100" spc="5" dirty="0">
                <a:latin typeface="Arial"/>
                <a:cs typeface="Arial"/>
              </a:rPr>
              <a:t> reactive </a:t>
            </a:r>
            <a:r>
              <a:rPr sz="4100" spc="-20" dirty="0">
                <a:latin typeface="Arial"/>
                <a:cs typeface="Arial"/>
              </a:rPr>
              <a:t>values </a:t>
            </a:r>
            <a:r>
              <a:rPr sz="4100" spc="-1120" dirty="0">
                <a:latin typeface="Arial"/>
                <a:cs typeface="Arial"/>
              </a:rPr>
              <a:t> </a:t>
            </a:r>
            <a:r>
              <a:rPr sz="4100" spc="45" dirty="0">
                <a:latin typeface="Arial"/>
                <a:cs typeface="Arial"/>
              </a:rPr>
              <a:t>should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15" dirty="0">
                <a:latin typeface="Arial"/>
                <a:cs typeface="Arial"/>
              </a:rPr>
              <a:t>invalidate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30" dirty="0">
                <a:latin typeface="Arial"/>
                <a:cs typeface="Arial"/>
              </a:rPr>
              <a:t>the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15" dirty="0">
                <a:latin typeface="Arial"/>
                <a:cs typeface="Arial"/>
              </a:rPr>
              <a:t>observer</a:t>
            </a:r>
            <a:endParaRPr sz="41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088911" y="6261589"/>
            <a:ext cx="3225165" cy="293370"/>
            <a:chOff x="3088911" y="6261589"/>
            <a:chExt cx="3225165" cy="293370"/>
          </a:xfrm>
        </p:grpSpPr>
        <p:sp>
          <p:nvSpPr>
            <p:cNvPr id="16" name="object 16"/>
            <p:cNvSpPr/>
            <p:nvPr/>
          </p:nvSpPr>
          <p:spPr>
            <a:xfrm>
              <a:off x="3088906" y="6313950"/>
              <a:ext cx="3173095" cy="241300"/>
            </a:xfrm>
            <a:custGeom>
              <a:avLst/>
              <a:gdLst/>
              <a:ahLst/>
              <a:cxnLst/>
              <a:rect l="l" t="t" r="r" b="b"/>
              <a:pathLst>
                <a:path w="3173095" h="241300">
                  <a:moveTo>
                    <a:pt x="3172676" y="0"/>
                  </a:moveTo>
                  <a:lnTo>
                    <a:pt x="0" y="0"/>
                  </a:lnTo>
                  <a:lnTo>
                    <a:pt x="0" y="198945"/>
                  </a:lnTo>
                  <a:lnTo>
                    <a:pt x="0" y="240830"/>
                  </a:lnTo>
                  <a:lnTo>
                    <a:pt x="3172676" y="240830"/>
                  </a:lnTo>
                  <a:lnTo>
                    <a:pt x="3172676" y="198945"/>
                  </a:lnTo>
                  <a:lnTo>
                    <a:pt x="3172676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141265" y="6261589"/>
              <a:ext cx="3173095" cy="251460"/>
            </a:xfrm>
            <a:custGeom>
              <a:avLst/>
              <a:gdLst/>
              <a:ahLst/>
              <a:cxnLst/>
              <a:rect l="l" t="t" r="r" b="b"/>
              <a:pathLst>
                <a:path w="3173095" h="251459">
                  <a:moveTo>
                    <a:pt x="0" y="0"/>
                  </a:moveTo>
                  <a:lnTo>
                    <a:pt x="3172678" y="0"/>
                  </a:lnTo>
                  <a:lnTo>
                    <a:pt x="3172678" y="251301"/>
                  </a:lnTo>
                  <a:lnTo>
                    <a:pt x="0" y="251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202702" y="6325397"/>
            <a:ext cx="3037840" cy="1435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50" spc="15" dirty="0">
                <a:solidFill>
                  <a:srgbClr val="002452"/>
                </a:solidFill>
                <a:latin typeface="Courier New"/>
                <a:cs typeface="Courier New"/>
              </a:rPr>
              <a:t>observeEvent(</a:t>
            </a:r>
            <a:r>
              <a:rPr sz="750" spc="15" dirty="0">
                <a:solidFill>
                  <a:srgbClr val="164F86"/>
                </a:solidFill>
                <a:latin typeface="Courier New"/>
                <a:cs typeface="Courier New"/>
              </a:rPr>
              <a:t>input$clicks</a:t>
            </a:r>
            <a:r>
              <a:rPr sz="750" spc="15" dirty="0">
                <a:latin typeface="Courier New"/>
                <a:cs typeface="Courier New"/>
              </a:rPr>
              <a:t>,</a:t>
            </a:r>
            <a:r>
              <a:rPr sz="750" spc="-15" dirty="0">
                <a:latin typeface="Courier New"/>
                <a:cs typeface="Courier New"/>
              </a:rPr>
              <a:t> </a:t>
            </a:r>
            <a:r>
              <a:rPr sz="750" spc="15" dirty="0">
                <a:solidFill>
                  <a:srgbClr val="0365C0"/>
                </a:solidFill>
                <a:latin typeface="Courier New"/>
                <a:cs typeface="Courier New"/>
              </a:rPr>
              <a:t>{</a:t>
            </a:r>
            <a:r>
              <a:rPr sz="750" spc="-2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750" spc="10" dirty="0">
                <a:solidFill>
                  <a:srgbClr val="0365C0"/>
                </a:solidFill>
                <a:latin typeface="Courier New"/>
                <a:cs typeface="Courier New"/>
              </a:rPr>
              <a:t>print(input$clicks)</a:t>
            </a:r>
            <a:r>
              <a:rPr sz="750" spc="-1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750" spc="15" dirty="0">
                <a:solidFill>
                  <a:srgbClr val="0365C0"/>
                </a:solidFill>
                <a:latin typeface="Courier New"/>
                <a:cs typeface="Courier New"/>
              </a:rPr>
              <a:t>}</a:t>
            </a:r>
            <a:r>
              <a:rPr sz="750" spc="15" dirty="0">
                <a:solidFill>
                  <a:srgbClr val="002452"/>
                </a:solidFill>
                <a:latin typeface="Courier New"/>
                <a:cs typeface="Courier New"/>
              </a:rPr>
              <a:t>)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827139" y="6477001"/>
            <a:ext cx="1371600" cy="580390"/>
          </a:xfrm>
          <a:custGeom>
            <a:avLst/>
            <a:gdLst/>
            <a:ahLst/>
            <a:cxnLst/>
            <a:rect l="l" t="t" r="r" b="b"/>
            <a:pathLst>
              <a:path w="1371600" h="580390">
                <a:moveTo>
                  <a:pt x="1143909" y="140597"/>
                </a:moveTo>
                <a:lnTo>
                  <a:pt x="29835" y="140597"/>
                </a:lnTo>
                <a:lnTo>
                  <a:pt x="17384" y="143846"/>
                </a:lnTo>
                <a:lnTo>
                  <a:pt x="7993" y="152377"/>
                </a:lnTo>
                <a:lnTo>
                  <a:pt x="2065" y="164370"/>
                </a:lnTo>
                <a:lnTo>
                  <a:pt x="0" y="178005"/>
                </a:lnTo>
                <a:lnTo>
                  <a:pt x="0" y="547758"/>
                </a:lnTo>
                <a:lnTo>
                  <a:pt x="2065" y="560644"/>
                </a:lnTo>
                <a:lnTo>
                  <a:pt x="7993" y="570990"/>
                </a:lnTo>
                <a:lnTo>
                  <a:pt x="17384" y="577875"/>
                </a:lnTo>
                <a:lnTo>
                  <a:pt x="29835" y="580374"/>
                </a:lnTo>
                <a:lnTo>
                  <a:pt x="1141712" y="580374"/>
                </a:lnTo>
                <a:lnTo>
                  <a:pt x="1154349" y="577875"/>
                </a:lnTo>
                <a:lnTo>
                  <a:pt x="1164149" y="570990"/>
                </a:lnTo>
                <a:lnTo>
                  <a:pt x="1170487" y="560644"/>
                </a:lnTo>
                <a:lnTo>
                  <a:pt x="1172739" y="547758"/>
                </a:lnTo>
                <a:lnTo>
                  <a:pt x="1172739" y="179641"/>
                </a:lnTo>
                <a:lnTo>
                  <a:pt x="1209953" y="145937"/>
                </a:lnTo>
                <a:lnTo>
                  <a:pt x="1147929" y="145937"/>
                </a:lnTo>
                <a:lnTo>
                  <a:pt x="1145850" y="145533"/>
                </a:lnTo>
                <a:lnTo>
                  <a:pt x="1143909" y="140597"/>
                </a:lnTo>
                <a:close/>
              </a:path>
              <a:path w="1371600" h="580390">
                <a:moveTo>
                  <a:pt x="1371090" y="0"/>
                </a:moveTo>
                <a:lnTo>
                  <a:pt x="1147929" y="145937"/>
                </a:lnTo>
                <a:lnTo>
                  <a:pt x="1209953" y="145937"/>
                </a:lnTo>
                <a:lnTo>
                  <a:pt x="1371090" y="0"/>
                </a:lnTo>
                <a:close/>
              </a:path>
            </a:pathLst>
          </a:custGeom>
          <a:solidFill>
            <a:srgbClr val="164F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913801" y="6655967"/>
            <a:ext cx="998855" cy="34607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90170" marR="5080" indent="-78105">
              <a:lnSpc>
                <a:spcPts val="1240"/>
              </a:lnSpc>
              <a:spcBef>
                <a:spcPts val="180"/>
              </a:spcBef>
            </a:pPr>
            <a:r>
              <a:rPr sz="1050" spc="5" dirty="0">
                <a:solidFill>
                  <a:srgbClr val="FFFFFF"/>
                </a:solidFill>
                <a:latin typeface="Arial"/>
                <a:cs typeface="Arial"/>
              </a:rPr>
              <a:t>reactive</a:t>
            </a:r>
            <a:r>
              <a:rPr sz="10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0" spc="-20" dirty="0">
                <a:solidFill>
                  <a:srgbClr val="FFFFFF"/>
                </a:solidFill>
                <a:latin typeface="Arial"/>
                <a:cs typeface="Arial"/>
              </a:rPr>
              <a:t>value(s) </a:t>
            </a:r>
            <a:r>
              <a:rPr sz="1050" spc="-2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0" spc="3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0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0" spc="15" dirty="0">
                <a:solidFill>
                  <a:srgbClr val="FFFFFF"/>
                </a:solidFill>
                <a:latin typeface="Arial"/>
                <a:cs typeface="Arial"/>
              </a:rPr>
              <a:t>respond</a:t>
            </a:r>
            <a:r>
              <a:rPr sz="10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0" spc="3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endParaRPr sz="105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000669" y="8458312"/>
            <a:ext cx="943165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5" dirty="0">
                <a:latin typeface="Arial"/>
                <a:cs typeface="Arial"/>
              </a:rPr>
              <a:t>Use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b="1" spc="-35" dirty="0">
                <a:solidFill>
                  <a:srgbClr val="53585F"/>
                </a:solidFill>
                <a:latin typeface="Arial"/>
                <a:cs typeface="Arial"/>
              </a:rPr>
              <a:t>observe()</a:t>
            </a:r>
            <a:r>
              <a:rPr sz="4100" b="1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100" spc="55" dirty="0">
                <a:latin typeface="Arial"/>
                <a:cs typeface="Arial"/>
              </a:rPr>
              <a:t>for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-70" dirty="0">
                <a:latin typeface="Arial"/>
                <a:cs typeface="Arial"/>
              </a:rPr>
              <a:t>a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10" dirty="0">
                <a:latin typeface="Arial"/>
                <a:cs typeface="Arial"/>
              </a:rPr>
              <a:t>more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75" dirty="0">
                <a:latin typeface="Arial"/>
                <a:cs typeface="Arial"/>
              </a:rPr>
              <a:t>implicit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35" dirty="0">
                <a:latin typeface="Arial"/>
                <a:cs typeface="Arial"/>
              </a:rPr>
              <a:t>syntax</a:t>
            </a:r>
            <a:endParaRPr sz="41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83218" y="8506435"/>
            <a:ext cx="201485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260" dirty="0">
                <a:solidFill>
                  <a:srgbClr val="164F86"/>
                </a:solidFill>
                <a:latin typeface="Courier New"/>
                <a:cs typeface="Courier New"/>
              </a:rPr>
              <a:t>observe()</a:t>
            </a:r>
            <a:endParaRPr sz="33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9814" y="3414707"/>
            <a:ext cx="15264765" cy="389762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ts val="18135"/>
              </a:lnSpc>
              <a:spcBef>
                <a:spcPts val="125"/>
              </a:spcBef>
            </a:pPr>
            <a:r>
              <a:rPr sz="15900" u="none" spc="-175" dirty="0">
                <a:solidFill>
                  <a:srgbClr val="FFFFFF"/>
                </a:solidFill>
                <a:latin typeface="Verdana"/>
                <a:cs typeface="Verdana"/>
              </a:rPr>
              <a:t>Delay</a:t>
            </a:r>
            <a:r>
              <a:rPr sz="15900" u="none" spc="-16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900" u="none" spc="-100" dirty="0">
                <a:solidFill>
                  <a:srgbClr val="FFFFFF"/>
                </a:solidFill>
                <a:latin typeface="Verdana"/>
                <a:cs typeface="Verdana"/>
              </a:rPr>
              <a:t>reactions</a:t>
            </a:r>
            <a:endParaRPr sz="15900">
              <a:latin typeface="Verdana"/>
              <a:cs typeface="Verdana"/>
            </a:endParaRPr>
          </a:p>
          <a:p>
            <a:pPr algn="ctr">
              <a:lnSpc>
                <a:spcPts val="12315"/>
              </a:lnSpc>
            </a:pPr>
            <a:r>
              <a:rPr sz="11050" u="none" spc="305" dirty="0">
                <a:solidFill>
                  <a:srgbClr val="C0C0C0"/>
                </a:solidFill>
                <a:latin typeface="Verdana"/>
                <a:cs typeface="Verdana"/>
              </a:rPr>
              <a:t>with</a:t>
            </a:r>
            <a:r>
              <a:rPr sz="11050" u="none" spc="-1120" dirty="0">
                <a:solidFill>
                  <a:srgbClr val="C0C0C0"/>
                </a:solidFill>
                <a:latin typeface="Verdana"/>
                <a:cs typeface="Verdana"/>
              </a:rPr>
              <a:t> </a:t>
            </a:r>
            <a:r>
              <a:rPr sz="11050" u="none" spc="-170" dirty="0">
                <a:solidFill>
                  <a:srgbClr val="C0C0C0"/>
                </a:solidFill>
                <a:latin typeface="Verdana"/>
                <a:cs typeface="Verdana"/>
              </a:rPr>
              <a:t>eventReactive()</a:t>
            </a:r>
            <a:endParaRPr sz="110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86065" y="0"/>
            <a:ext cx="8753660" cy="1130855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25650" y="335068"/>
            <a:ext cx="10010775" cy="10732770"/>
            <a:chOff x="125650" y="335068"/>
            <a:chExt cx="10010775" cy="10732770"/>
          </a:xfrm>
        </p:grpSpPr>
        <p:sp>
          <p:nvSpPr>
            <p:cNvPr id="4" name="object 4"/>
            <p:cNvSpPr/>
            <p:nvPr/>
          </p:nvSpPr>
          <p:spPr>
            <a:xfrm>
              <a:off x="125641" y="586377"/>
              <a:ext cx="9748520" cy="10481945"/>
            </a:xfrm>
            <a:custGeom>
              <a:avLst/>
              <a:gdLst/>
              <a:ahLst/>
              <a:cxnLst/>
              <a:rect l="l" t="t" r="r" b="b"/>
              <a:pathLst>
                <a:path w="9748520" h="10481945">
                  <a:moveTo>
                    <a:pt x="9748393" y="0"/>
                  </a:moveTo>
                  <a:lnTo>
                    <a:pt x="0" y="0"/>
                  </a:lnTo>
                  <a:lnTo>
                    <a:pt x="0" y="10230053"/>
                  </a:lnTo>
                  <a:lnTo>
                    <a:pt x="0" y="10481348"/>
                  </a:lnTo>
                  <a:lnTo>
                    <a:pt x="9748393" y="10481348"/>
                  </a:lnTo>
                  <a:lnTo>
                    <a:pt x="9748393" y="10230053"/>
                  </a:lnTo>
                  <a:lnTo>
                    <a:pt x="9748393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7422" y="335068"/>
              <a:ext cx="9748520" cy="10481945"/>
            </a:xfrm>
            <a:custGeom>
              <a:avLst/>
              <a:gdLst/>
              <a:ahLst/>
              <a:cxnLst/>
              <a:rect l="l" t="t" r="r" b="b"/>
              <a:pathLst>
                <a:path w="9748520" h="10481945">
                  <a:moveTo>
                    <a:pt x="0" y="0"/>
                  </a:moveTo>
                  <a:lnTo>
                    <a:pt x="9748394" y="0"/>
                  </a:lnTo>
                  <a:lnTo>
                    <a:pt x="9748394" y="10481356"/>
                  </a:lnTo>
                  <a:lnTo>
                    <a:pt x="0" y="104813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22056" y="569348"/>
            <a:ext cx="5942965" cy="3240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#</a:t>
            </a:r>
            <a:r>
              <a:rPr sz="2150" spc="-4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07-eventReactive</a:t>
            </a:r>
            <a:endParaRPr sz="2150">
              <a:latin typeface="Courier New"/>
              <a:cs typeface="Courier New"/>
            </a:endParaRPr>
          </a:p>
          <a:p>
            <a:pPr marR="3299460">
              <a:lnSpc>
                <a:spcPct val="251700"/>
              </a:lnSpc>
            </a:pP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library(shiny) </a:t>
            </a:r>
            <a:r>
              <a:rPr sz="2150" spc="1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ui</a:t>
            </a:r>
            <a:r>
              <a:rPr sz="2150" spc="-3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&lt;-</a:t>
            </a:r>
            <a:r>
              <a:rPr sz="2150" spc="-3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fluidPage(</a:t>
            </a:r>
            <a:endParaRPr sz="2150">
              <a:latin typeface="Courier New"/>
              <a:cs typeface="Courier New"/>
            </a:endParaRPr>
          </a:p>
          <a:p>
            <a:pPr marL="658495" marR="993140" indent="-329565">
              <a:lnSpc>
                <a:spcPct val="125800"/>
              </a:lnSpc>
            </a:pP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sliderInput(inputId</a:t>
            </a:r>
            <a:r>
              <a:rPr sz="2150" spc="-2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=</a:t>
            </a:r>
            <a:r>
              <a:rPr sz="2150" spc="-2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"num", </a:t>
            </a:r>
            <a:r>
              <a:rPr sz="2150" spc="-127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label</a:t>
            </a:r>
            <a:r>
              <a:rPr sz="2150" spc="-1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=</a:t>
            </a:r>
            <a:r>
              <a:rPr sz="2150" spc="-1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"Choose</a:t>
            </a:r>
            <a:r>
              <a:rPr sz="2150" spc="-1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a</a:t>
            </a:r>
            <a:r>
              <a:rPr sz="2150" spc="-1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number",</a:t>
            </a:r>
            <a:endParaRPr sz="2150">
              <a:latin typeface="Courier New"/>
              <a:cs typeface="Courier New"/>
            </a:endParaRPr>
          </a:p>
          <a:p>
            <a:pPr marL="658495">
              <a:lnSpc>
                <a:spcPct val="100000"/>
              </a:lnSpc>
              <a:spcBef>
                <a:spcPts val="665"/>
              </a:spcBef>
            </a:pP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value</a:t>
            </a:r>
            <a:r>
              <a:rPr sz="215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=</a:t>
            </a:r>
            <a:r>
              <a:rPr sz="215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25,</a:t>
            </a:r>
            <a:r>
              <a:rPr sz="215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min</a:t>
            </a:r>
            <a:r>
              <a:rPr sz="215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=</a:t>
            </a:r>
            <a:r>
              <a:rPr sz="215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1,</a:t>
            </a:r>
            <a:r>
              <a:rPr sz="215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max</a:t>
            </a:r>
            <a:r>
              <a:rPr sz="215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=</a:t>
            </a:r>
            <a:r>
              <a:rPr sz="215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100),</a:t>
            </a:r>
            <a:endParaRPr sz="21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22056" y="4608765"/>
            <a:ext cx="5778500" cy="1675130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328930">
              <a:lnSpc>
                <a:spcPct val="100000"/>
              </a:lnSpc>
              <a:spcBef>
                <a:spcPts val="765"/>
              </a:spcBef>
            </a:pP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plotOutput("hist")</a:t>
            </a:r>
            <a:endParaRPr sz="21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665"/>
              </a:spcBef>
            </a:pP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)</a:t>
            </a:r>
            <a:endParaRPr sz="21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4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server</a:t>
            </a:r>
            <a:r>
              <a:rPr sz="2150" spc="-1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&lt;-</a:t>
            </a:r>
            <a:r>
              <a:rPr sz="215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function(input,</a:t>
            </a:r>
            <a:r>
              <a:rPr sz="215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output)</a:t>
            </a:r>
            <a:r>
              <a:rPr sz="215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{</a:t>
            </a:r>
            <a:endParaRPr sz="21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2056" y="7495169"/>
            <a:ext cx="5613400" cy="2499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8495" marR="828675" indent="-329565">
              <a:lnSpc>
                <a:spcPct val="125800"/>
              </a:lnSpc>
              <a:spcBef>
                <a:spcPts val="100"/>
              </a:spcBef>
            </a:pP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output$hist</a:t>
            </a:r>
            <a:r>
              <a:rPr sz="2150" spc="-2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&lt;-</a:t>
            </a:r>
            <a:r>
              <a:rPr sz="2150" spc="-2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renderPlot({ </a:t>
            </a:r>
            <a:r>
              <a:rPr sz="2150" spc="-127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hist(rnorm(input$num))</a:t>
            </a:r>
            <a:endParaRPr sz="2150">
              <a:latin typeface="Courier New"/>
              <a:cs typeface="Courier New"/>
            </a:endParaRPr>
          </a:p>
          <a:p>
            <a:pPr marL="328930">
              <a:lnSpc>
                <a:spcPct val="100000"/>
              </a:lnSpc>
              <a:spcBef>
                <a:spcPts val="665"/>
              </a:spcBef>
            </a:pP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})</a:t>
            </a:r>
            <a:endParaRPr sz="21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665"/>
              </a:spcBef>
            </a:pP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}</a:t>
            </a:r>
            <a:endParaRPr sz="21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4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shinyApp(ui</a:t>
            </a:r>
            <a:r>
              <a:rPr sz="215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=</a:t>
            </a:r>
            <a:r>
              <a:rPr sz="215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ui,</a:t>
            </a:r>
            <a:r>
              <a:rPr sz="215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server</a:t>
            </a:r>
            <a:r>
              <a:rPr sz="215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=</a:t>
            </a:r>
            <a:r>
              <a:rPr sz="215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server)</a:t>
            </a:r>
            <a:endParaRPr sz="21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5650" y="0"/>
            <a:ext cx="19214465" cy="11308715"/>
            <a:chOff x="125650" y="0"/>
            <a:chExt cx="19214465" cy="11308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86064" y="0"/>
              <a:ext cx="8753660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5641" y="586377"/>
              <a:ext cx="9748520" cy="10481945"/>
            </a:xfrm>
            <a:custGeom>
              <a:avLst/>
              <a:gdLst/>
              <a:ahLst/>
              <a:cxnLst/>
              <a:rect l="l" t="t" r="r" b="b"/>
              <a:pathLst>
                <a:path w="9748520" h="10481945">
                  <a:moveTo>
                    <a:pt x="9748393" y="0"/>
                  </a:moveTo>
                  <a:lnTo>
                    <a:pt x="0" y="0"/>
                  </a:lnTo>
                  <a:lnTo>
                    <a:pt x="0" y="10230053"/>
                  </a:lnTo>
                  <a:lnTo>
                    <a:pt x="0" y="10481348"/>
                  </a:lnTo>
                  <a:lnTo>
                    <a:pt x="9748393" y="10481348"/>
                  </a:lnTo>
                  <a:lnTo>
                    <a:pt x="9748393" y="10230053"/>
                  </a:lnTo>
                  <a:lnTo>
                    <a:pt x="9748393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7422" y="335068"/>
              <a:ext cx="9748520" cy="10481945"/>
            </a:xfrm>
            <a:custGeom>
              <a:avLst/>
              <a:gdLst/>
              <a:ahLst/>
              <a:cxnLst/>
              <a:rect l="l" t="t" r="r" b="b"/>
              <a:pathLst>
                <a:path w="9748520" h="10481945">
                  <a:moveTo>
                    <a:pt x="0" y="0"/>
                  </a:moveTo>
                  <a:lnTo>
                    <a:pt x="9748394" y="0"/>
                  </a:lnTo>
                  <a:lnTo>
                    <a:pt x="9748394" y="10481356"/>
                  </a:lnTo>
                  <a:lnTo>
                    <a:pt x="0" y="104813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09356" y="569348"/>
            <a:ext cx="2990850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#</a:t>
            </a:r>
            <a:r>
              <a:rPr sz="2150" spc="-6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07-eventReactive</a:t>
            </a:r>
            <a:endParaRPr sz="21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9356" y="1394036"/>
            <a:ext cx="2331720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library(shiny)</a:t>
            </a:r>
            <a:endParaRPr sz="21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9356" y="2134705"/>
            <a:ext cx="5955665" cy="2912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1630" marR="993140" indent="-329565">
              <a:lnSpc>
                <a:spcPct val="125800"/>
              </a:lnSpc>
              <a:spcBef>
                <a:spcPts val="100"/>
              </a:spcBef>
            </a:pP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ui &lt;- fluidPage( </a:t>
            </a:r>
            <a:r>
              <a:rPr sz="2150" spc="1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sliderInput(inputId</a:t>
            </a:r>
            <a:r>
              <a:rPr sz="2150" spc="-2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=</a:t>
            </a:r>
            <a:r>
              <a:rPr sz="2150" spc="-2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"num",</a:t>
            </a:r>
            <a:endParaRPr sz="2150">
              <a:latin typeface="Courier New"/>
              <a:cs typeface="Courier New"/>
            </a:endParaRPr>
          </a:p>
          <a:p>
            <a:pPr marL="671195">
              <a:lnSpc>
                <a:spcPct val="100000"/>
              </a:lnSpc>
              <a:spcBef>
                <a:spcPts val="665"/>
              </a:spcBef>
            </a:pP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label</a:t>
            </a:r>
            <a:r>
              <a:rPr sz="2150" spc="-1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=</a:t>
            </a:r>
            <a:r>
              <a:rPr sz="2150" spc="-1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"Choose</a:t>
            </a:r>
            <a:r>
              <a:rPr sz="2150" spc="-1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a</a:t>
            </a:r>
            <a:r>
              <a:rPr sz="2150" spc="-1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number",</a:t>
            </a:r>
            <a:endParaRPr sz="2150">
              <a:latin typeface="Courier New"/>
              <a:cs typeface="Courier New"/>
            </a:endParaRPr>
          </a:p>
          <a:p>
            <a:pPr marL="671195">
              <a:lnSpc>
                <a:spcPct val="100000"/>
              </a:lnSpc>
              <a:spcBef>
                <a:spcPts val="665"/>
              </a:spcBef>
            </a:pP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value</a:t>
            </a:r>
            <a:r>
              <a:rPr sz="215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=</a:t>
            </a:r>
            <a:r>
              <a:rPr sz="215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25,</a:t>
            </a:r>
            <a:r>
              <a:rPr sz="215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min</a:t>
            </a:r>
            <a:r>
              <a:rPr sz="215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=</a:t>
            </a:r>
            <a:r>
              <a:rPr sz="215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1,</a:t>
            </a:r>
            <a:r>
              <a:rPr sz="215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max</a:t>
            </a:r>
            <a:r>
              <a:rPr sz="215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=</a:t>
            </a:r>
            <a:r>
              <a:rPr sz="215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100),</a:t>
            </a:r>
            <a:endParaRPr sz="2150">
              <a:latin typeface="Courier New"/>
              <a:cs typeface="Courier New"/>
            </a:endParaRPr>
          </a:p>
          <a:p>
            <a:pPr marL="671195" marR="993140" indent="-329565">
              <a:lnSpc>
                <a:spcPct val="125800"/>
              </a:lnSpc>
              <a:spcBef>
                <a:spcPts val="5"/>
              </a:spcBef>
            </a:pPr>
            <a:r>
              <a:rPr sz="2150" b="1" spc="5" dirty="0">
                <a:solidFill>
                  <a:srgbClr val="00882B"/>
                </a:solidFill>
                <a:latin typeface="Courier New"/>
                <a:cs typeface="Courier New"/>
              </a:rPr>
              <a:t>actionButton(inputId</a:t>
            </a:r>
            <a:r>
              <a:rPr sz="2150" b="1" spc="-25" dirty="0">
                <a:solidFill>
                  <a:srgbClr val="00882B"/>
                </a:solidFill>
                <a:latin typeface="Courier New"/>
                <a:cs typeface="Courier New"/>
              </a:rPr>
              <a:t> </a:t>
            </a:r>
            <a:r>
              <a:rPr sz="2150" b="1" spc="5" dirty="0">
                <a:solidFill>
                  <a:srgbClr val="00882B"/>
                </a:solidFill>
                <a:latin typeface="Courier New"/>
                <a:cs typeface="Courier New"/>
              </a:rPr>
              <a:t>=</a:t>
            </a:r>
            <a:r>
              <a:rPr sz="2150" b="1" spc="-25" dirty="0">
                <a:solidFill>
                  <a:srgbClr val="00882B"/>
                </a:solidFill>
                <a:latin typeface="Courier New"/>
                <a:cs typeface="Courier New"/>
              </a:rPr>
              <a:t> </a:t>
            </a:r>
            <a:r>
              <a:rPr sz="2150" b="1" spc="5" dirty="0">
                <a:solidFill>
                  <a:srgbClr val="00882B"/>
                </a:solidFill>
                <a:latin typeface="Courier New"/>
                <a:cs typeface="Courier New"/>
              </a:rPr>
              <a:t>"go", </a:t>
            </a:r>
            <a:r>
              <a:rPr sz="2150" b="1" spc="-1275" dirty="0">
                <a:solidFill>
                  <a:srgbClr val="00882B"/>
                </a:solidFill>
                <a:latin typeface="Courier New"/>
                <a:cs typeface="Courier New"/>
              </a:rPr>
              <a:t> </a:t>
            </a:r>
            <a:r>
              <a:rPr sz="2150" b="1" spc="5" dirty="0">
                <a:solidFill>
                  <a:srgbClr val="00882B"/>
                </a:solidFill>
                <a:latin typeface="Courier New"/>
                <a:cs typeface="Courier New"/>
              </a:rPr>
              <a:t>label</a:t>
            </a:r>
            <a:r>
              <a:rPr sz="2150" b="1" spc="-5" dirty="0">
                <a:solidFill>
                  <a:srgbClr val="00882B"/>
                </a:solidFill>
                <a:latin typeface="Courier New"/>
                <a:cs typeface="Courier New"/>
              </a:rPr>
              <a:t> </a:t>
            </a:r>
            <a:r>
              <a:rPr sz="2150" b="1" spc="5" dirty="0">
                <a:solidFill>
                  <a:srgbClr val="00882B"/>
                </a:solidFill>
                <a:latin typeface="Courier New"/>
                <a:cs typeface="Courier New"/>
              </a:rPr>
              <a:t>=</a:t>
            </a:r>
            <a:r>
              <a:rPr sz="2150" b="1" spc="-5" dirty="0">
                <a:solidFill>
                  <a:srgbClr val="00882B"/>
                </a:solidFill>
                <a:latin typeface="Courier New"/>
                <a:cs typeface="Courier New"/>
              </a:rPr>
              <a:t> </a:t>
            </a:r>
            <a:r>
              <a:rPr sz="2150" b="1" spc="5" dirty="0">
                <a:solidFill>
                  <a:srgbClr val="00882B"/>
                </a:solidFill>
                <a:latin typeface="Courier New"/>
                <a:cs typeface="Courier New"/>
              </a:rPr>
              <a:t>"Update")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,</a:t>
            </a:r>
            <a:endParaRPr sz="2150">
              <a:latin typeface="Courier New"/>
              <a:cs typeface="Courier New"/>
            </a:endParaRPr>
          </a:p>
          <a:p>
            <a:pPr marL="341630">
              <a:lnSpc>
                <a:spcPct val="100000"/>
              </a:lnSpc>
              <a:spcBef>
                <a:spcPts val="665"/>
              </a:spcBef>
            </a:pP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plotOutput("hist")</a:t>
            </a:r>
            <a:endParaRPr sz="21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9356" y="5105127"/>
            <a:ext cx="5791200" cy="11785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)</a:t>
            </a:r>
            <a:endParaRPr sz="21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3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server</a:t>
            </a:r>
            <a:r>
              <a:rPr sz="2150" spc="-1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&lt;-</a:t>
            </a:r>
            <a:r>
              <a:rPr sz="215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function(input,</a:t>
            </a:r>
            <a:r>
              <a:rPr sz="215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output)</a:t>
            </a:r>
            <a:r>
              <a:rPr sz="215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{</a:t>
            </a:r>
            <a:endParaRPr sz="21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9356" y="7495169"/>
            <a:ext cx="5626100" cy="2499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1195" marR="828675" indent="-329565">
              <a:lnSpc>
                <a:spcPct val="125800"/>
              </a:lnSpc>
              <a:spcBef>
                <a:spcPts val="100"/>
              </a:spcBef>
            </a:pP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output$hist</a:t>
            </a:r>
            <a:r>
              <a:rPr sz="2150" spc="-2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&lt;-</a:t>
            </a:r>
            <a:r>
              <a:rPr sz="2150" spc="-2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renderPlot({ </a:t>
            </a:r>
            <a:r>
              <a:rPr sz="2150" spc="-127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hist(rnorm(input$num))</a:t>
            </a:r>
            <a:endParaRPr sz="2150">
              <a:latin typeface="Courier New"/>
              <a:cs typeface="Courier New"/>
            </a:endParaRPr>
          </a:p>
          <a:p>
            <a:pPr marL="341630">
              <a:lnSpc>
                <a:spcPct val="100000"/>
              </a:lnSpc>
              <a:spcBef>
                <a:spcPts val="665"/>
              </a:spcBef>
            </a:pP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})</a:t>
            </a:r>
            <a:endParaRPr sz="21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}</a:t>
            </a:r>
            <a:endParaRPr sz="21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shinyApp(ui</a:t>
            </a:r>
            <a:r>
              <a:rPr sz="215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=</a:t>
            </a:r>
            <a:r>
              <a:rPr sz="215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ui,</a:t>
            </a:r>
            <a:r>
              <a:rPr sz="215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server</a:t>
            </a:r>
            <a:r>
              <a:rPr sz="215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=</a:t>
            </a:r>
            <a:r>
              <a:rPr sz="215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server)</a:t>
            </a:r>
            <a:endParaRPr sz="21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484393" y="372422"/>
            <a:ext cx="4961890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200" b="1" u="none" spc="25" dirty="0">
                <a:solidFill>
                  <a:srgbClr val="000000"/>
                </a:solidFill>
                <a:latin typeface="Arial"/>
                <a:cs typeface="Arial"/>
              </a:rPr>
              <a:t>Can</a:t>
            </a:r>
            <a:r>
              <a:rPr sz="4200" b="1" u="none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200" b="1" u="none" spc="114" dirty="0">
                <a:solidFill>
                  <a:srgbClr val="000000"/>
                </a:solidFill>
                <a:latin typeface="Arial"/>
                <a:cs typeface="Arial"/>
              </a:rPr>
              <a:t>we</a:t>
            </a:r>
            <a:r>
              <a:rPr sz="4200" b="1" u="none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200" b="1" u="none" spc="-10" dirty="0">
                <a:solidFill>
                  <a:srgbClr val="000000"/>
                </a:solidFill>
                <a:latin typeface="Arial"/>
                <a:cs typeface="Arial"/>
              </a:rPr>
              <a:t>prevent</a:t>
            </a:r>
            <a:r>
              <a:rPr sz="4200" b="1" u="none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200" b="1" u="none" spc="25" dirty="0">
                <a:solidFill>
                  <a:srgbClr val="000000"/>
                </a:solidFill>
                <a:latin typeface="Arial"/>
                <a:cs typeface="Arial"/>
              </a:rPr>
              <a:t>the</a:t>
            </a:r>
            <a:endParaRPr sz="4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47151" y="1021617"/>
            <a:ext cx="523684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200" b="1" dirty="0">
                <a:latin typeface="Arial"/>
                <a:cs typeface="Arial"/>
              </a:rPr>
              <a:t>graph</a:t>
            </a:r>
            <a:r>
              <a:rPr sz="4200" b="1" spc="-30" dirty="0">
                <a:latin typeface="Arial"/>
                <a:cs typeface="Arial"/>
              </a:rPr>
              <a:t> </a:t>
            </a:r>
            <a:r>
              <a:rPr sz="4200" b="1" dirty="0">
                <a:latin typeface="Arial"/>
                <a:cs typeface="Arial"/>
              </a:rPr>
              <a:t>from</a:t>
            </a:r>
            <a:r>
              <a:rPr sz="4200" b="1" spc="-30" dirty="0">
                <a:latin typeface="Arial"/>
                <a:cs typeface="Arial"/>
              </a:rPr>
              <a:t> </a:t>
            </a:r>
            <a:r>
              <a:rPr sz="4200" b="1" spc="-10" dirty="0">
                <a:latin typeface="Arial"/>
                <a:cs typeface="Arial"/>
              </a:rPr>
              <a:t>updating</a:t>
            </a:r>
            <a:endParaRPr sz="4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30480" y="1670812"/>
            <a:ext cx="5869940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200" b="1" spc="-50" dirty="0">
                <a:latin typeface="Arial"/>
                <a:cs typeface="Arial"/>
              </a:rPr>
              <a:t>until</a:t>
            </a:r>
            <a:r>
              <a:rPr sz="4200" b="1" spc="-15" dirty="0">
                <a:latin typeface="Arial"/>
                <a:cs typeface="Arial"/>
              </a:rPr>
              <a:t> </a:t>
            </a:r>
            <a:r>
              <a:rPr sz="4200" b="1" spc="114" dirty="0">
                <a:latin typeface="Arial"/>
                <a:cs typeface="Arial"/>
              </a:rPr>
              <a:t>we</a:t>
            </a:r>
            <a:r>
              <a:rPr sz="4200" b="1" spc="-10" dirty="0">
                <a:latin typeface="Arial"/>
                <a:cs typeface="Arial"/>
              </a:rPr>
              <a:t> </a:t>
            </a:r>
            <a:r>
              <a:rPr sz="4200" b="1" spc="-25" dirty="0">
                <a:latin typeface="Arial"/>
                <a:cs typeface="Arial"/>
              </a:rPr>
              <a:t>hit</a:t>
            </a:r>
            <a:r>
              <a:rPr sz="4200" b="1" spc="-15" dirty="0">
                <a:latin typeface="Arial"/>
                <a:cs typeface="Arial"/>
              </a:rPr>
              <a:t> </a:t>
            </a:r>
            <a:r>
              <a:rPr sz="4200" b="1" spc="25" dirty="0">
                <a:latin typeface="Arial"/>
                <a:cs typeface="Arial"/>
              </a:rPr>
              <a:t>the</a:t>
            </a:r>
            <a:r>
              <a:rPr sz="4200" b="1" spc="-10" dirty="0">
                <a:latin typeface="Arial"/>
                <a:cs typeface="Arial"/>
              </a:rPr>
              <a:t> </a:t>
            </a:r>
            <a:r>
              <a:rPr sz="4200" b="1" spc="-30" dirty="0">
                <a:latin typeface="Arial"/>
                <a:cs typeface="Arial"/>
              </a:rPr>
              <a:t>button?</a:t>
            </a:r>
            <a:endParaRPr sz="42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084218" y="2562771"/>
            <a:ext cx="3460115" cy="1214755"/>
            <a:chOff x="8084218" y="2562771"/>
            <a:chExt cx="3460115" cy="1214755"/>
          </a:xfrm>
        </p:grpSpPr>
        <p:sp>
          <p:nvSpPr>
            <p:cNvPr id="15" name="object 15"/>
            <p:cNvSpPr/>
            <p:nvPr/>
          </p:nvSpPr>
          <p:spPr>
            <a:xfrm>
              <a:off x="8136573" y="2795352"/>
              <a:ext cx="2874010" cy="929640"/>
            </a:xfrm>
            <a:custGeom>
              <a:avLst/>
              <a:gdLst/>
              <a:ahLst/>
              <a:cxnLst/>
              <a:rect l="l" t="t" r="r" b="b"/>
              <a:pathLst>
                <a:path w="2874009" h="929639">
                  <a:moveTo>
                    <a:pt x="0" y="0"/>
                  </a:moveTo>
                  <a:lnTo>
                    <a:pt x="186" y="48454"/>
                  </a:lnTo>
                  <a:lnTo>
                    <a:pt x="2885" y="96321"/>
                  </a:lnTo>
                  <a:lnTo>
                    <a:pt x="8035" y="143535"/>
                  </a:lnTo>
                  <a:lnTo>
                    <a:pt x="15577" y="190029"/>
                  </a:lnTo>
                  <a:lnTo>
                    <a:pt x="25447" y="235736"/>
                  </a:lnTo>
                  <a:lnTo>
                    <a:pt x="37586" y="280590"/>
                  </a:lnTo>
                  <a:lnTo>
                    <a:pt x="51933" y="324524"/>
                  </a:lnTo>
                  <a:lnTo>
                    <a:pt x="68425" y="367471"/>
                  </a:lnTo>
                  <a:lnTo>
                    <a:pt x="87003" y="409365"/>
                  </a:lnTo>
                  <a:lnTo>
                    <a:pt x="107605" y="450139"/>
                  </a:lnTo>
                  <a:lnTo>
                    <a:pt x="130169" y="489727"/>
                  </a:lnTo>
                  <a:lnTo>
                    <a:pt x="154636" y="528061"/>
                  </a:lnTo>
                  <a:lnTo>
                    <a:pt x="180943" y="565076"/>
                  </a:lnTo>
                  <a:lnTo>
                    <a:pt x="209031" y="600705"/>
                  </a:lnTo>
                  <a:lnTo>
                    <a:pt x="238836" y="634880"/>
                  </a:lnTo>
                  <a:lnTo>
                    <a:pt x="270300" y="667536"/>
                  </a:lnTo>
                  <a:lnTo>
                    <a:pt x="303360" y="698606"/>
                  </a:lnTo>
                  <a:lnTo>
                    <a:pt x="337955" y="728022"/>
                  </a:lnTo>
                  <a:lnTo>
                    <a:pt x="374025" y="755720"/>
                  </a:lnTo>
                  <a:lnTo>
                    <a:pt x="411507" y="781631"/>
                  </a:lnTo>
                  <a:lnTo>
                    <a:pt x="450342" y="805689"/>
                  </a:lnTo>
                  <a:lnTo>
                    <a:pt x="490468" y="827828"/>
                  </a:lnTo>
                  <a:lnTo>
                    <a:pt x="531825" y="847981"/>
                  </a:lnTo>
                  <a:lnTo>
                    <a:pt x="574350" y="866081"/>
                  </a:lnTo>
                  <a:lnTo>
                    <a:pt x="617982" y="882063"/>
                  </a:lnTo>
                  <a:lnTo>
                    <a:pt x="662662" y="895858"/>
                  </a:lnTo>
                  <a:lnTo>
                    <a:pt x="708327" y="907401"/>
                  </a:lnTo>
                  <a:lnTo>
                    <a:pt x="754917" y="916624"/>
                  </a:lnTo>
                  <a:lnTo>
                    <a:pt x="802370" y="923462"/>
                  </a:lnTo>
                  <a:lnTo>
                    <a:pt x="850626" y="927847"/>
                  </a:lnTo>
                  <a:lnTo>
                    <a:pt x="899448" y="929606"/>
                  </a:lnTo>
                  <a:lnTo>
                    <a:pt x="947999" y="928624"/>
                  </a:lnTo>
                  <a:lnTo>
                    <a:pt x="996219" y="924982"/>
                  </a:lnTo>
                  <a:lnTo>
                    <a:pt x="1044043" y="918761"/>
                  </a:lnTo>
                  <a:lnTo>
                    <a:pt x="1091411" y="910043"/>
                  </a:lnTo>
                  <a:lnTo>
                    <a:pt x="1138258" y="898908"/>
                  </a:lnTo>
                  <a:lnTo>
                    <a:pt x="1184522" y="885438"/>
                  </a:lnTo>
                  <a:lnTo>
                    <a:pt x="1230141" y="869713"/>
                  </a:lnTo>
                  <a:lnTo>
                    <a:pt x="1275052" y="851816"/>
                  </a:lnTo>
                  <a:lnTo>
                    <a:pt x="1319192" y="831826"/>
                  </a:lnTo>
                  <a:lnTo>
                    <a:pt x="1362499" y="809826"/>
                  </a:lnTo>
                  <a:lnTo>
                    <a:pt x="1404910" y="785895"/>
                  </a:lnTo>
                  <a:lnTo>
                    <a:pt x="1446363" y="760117"/>
                  </a:lnTo>
                  <a:lnTo>
                    <a:pt x="1486795" y="732570"/>
                  </a:lnTo>
                  <a:lnTo>
                    <a:pt x="1526143" y="703337"/>
                  </a:lnTo>
                  <a:lnTo>
                    <a:pt x="1565813" y="671337"/>
                  </a:lnTo>
                  <a:lnTo>
                    <a:pt x="1604323" y="638001"/>
                  </a:lnTo>
                  <a:lnTo>
                    <a:pt x="1641904" y="603596"/>
                  </a:lnTo>
                  <a:lnTo>
                    <a:pt x="1678786" y="568393"/>
                  </a:lnTo>
                  <a:lnTo>
                    <a:pt x="1715199" y="532658"/>
                  </a:lnTo>
                  <a:lnTo>
                    <a:pt x="1751374" y="496661"/>
                  </a:lnTo>
                  <a:lnTo>
                    <a:pt x="1787540" y="460670"/>
                  </a:lnTo>
                  <a:lnTo>
                    <a:pt x="1823927" y="424954"/>
                  </a:lnTo>
                  <a:lnTo>
                    <a:pt x="1860766" y="389780"/>
                  </a:lnTo>
                  <a:lnTo>
                    <a:pt x="1898288" y="355417"/>
                  </a:lnTo>
                  <a:lnTo>
                    <a:pt x="1936721" y="322135"/>
                  </a:lnTo>
                  <a:lnTo>
                    <a:pt x="1976296" y="290200"/>
                  </a:lnTo>
                  <a:lnTo>
                    <a:pt x="2017243" y="259882"/>
                  </a:lnTo>
                  <a:lnTo>
                    <a:pt x="2059235" y="231711"/>
                  </a:lnTo>
                  <a:lnTo>
                    <a:pt x="2102303" y="205650"/>
                  </a:lnTo>
                  <a:lnTo>
                    <a:pt x="2146371" y="181713"/>
                  </a:lnTo>
                  <a:lnTo>
                    <a:pt x="2191358" y="159916"/>
                  </a:lnTo>
                  <a:lnTo>
                    <a:pt x="2237187" y="140276"/>
                  </a:lnTo>
                  <a:lnTo>
                    <a:pt x="2283779" y="122807"/>
                  </a:lnTo>
                  <a:lnTo>
                    <a:pt x="2331055" y="107527"/>
                  </a:lnTo>
                  <a:lnTo>
                    <a:pt x="2378935" y="94450"/>
                  </a:lnTo>
                  <a:lnTo>
                    <a:pt x="2427343" y="83592"/>
                  </a:lnTo>
                  <a:lnTo>
                    <a:pt x="2476197" y="74969"/>
                  </a:lnTo>
                  <a:lnTo>
                    <a:pt x="2525421" y="68598"/>
                  </a:lnTo>
                  <a:lnTo>
                    <a:pt x="2574935" y="64492"/>
                  </a:lnTo>
                  <a:lnTo>
                    <a:pt x="2624660" y="62670"/>
                  </a:lnTo>
                  <a:lnTo>
                    <a:pt x="2674518" y="63145"/>
                  </a:lnTo>
                  <a:lnTo>
                    <a:pt x="2724430" y="65934"/>
                  </a:lnTo>
                  <a:lnTo>
                    <a:pt x="2774317" y="71053"/>
                  </a:lnTo>
                  <a:lnTo>
                    <a:pt x="2824101" y="78518"/>
                  </a:lnTo>
                  <a:lnTo>
                    <a:pt x="2873702" y="88343"/>
                  </a:lnTo>
                </a:path>
              </a:pathLst>
            </a:custGeom>
            <a:ln w="1047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952545" y="2562771"/>
              <a:ext cx="591820" cy="592455"/>
            </a:xfrm>
            <a:custGeom>
              <a:avLst/>
              <a:gdLst/>
              <a:ahLst/>
              <a:cxnLst/>
              <a:rect l="l" t="t" r="r" b="b"/>
              <a:pathLst>
                <a:path w="591820" h="592455">
                  <a:moveTo>
                    <a:pt x="0" y="0"/>
                  </a:moveTo>
                  <a:lnTo>
                    <a:pt x="0" y="592421"/>
                  </a:lnTo>
                  <a:lnTo>
                    <a:pt x="591678" y="2962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9777" y="3601984"/>
            <a:ext cx="19109690" cy="1309370"/>
            <a:chOff x="439777" y="3601984"/>
            <a:chExt cx="19109690" cy="1309370"/>
          </a:xfrm>
        </p:grpSpPr>
        <p:sp>
          <p:nvSpPr>
            <p:cNvPr id="3" name="object 3"/>
            <p:cNvSpPr/>
            <p:nvPr/>
          </p:nvSpPr>
          <p:spPr>
            <a:xfrm>
              <a:off x="439775" y="3853287"/>
              <a:ext cx="18848070" cy="1057910"/>
            </a:xfrm>
            <a:custGeom>
              <a:avLst/>
              <a:gdLst/>
              <a:ahLst/>
              <a:cxnLst/>
              <a:rect l="l" t="t" r="r" b="b"/>
              <a:pathLst>
                <a:path w="18848070" h="1057910">
                  <a:moveTo>
                    <a:pt x="18847588" y="0"/>
                  </a:moveTo>
                  <a:lnTo>
                    <a:pt x="0" y="0"/>
                  </a:lnTo>
                  <a:lnTo>
                    <a:pt x="0" y="848144"/>
                  </a:lnTo>
                  <a:lnTo>
                    <a:pt x="0" y="1057567"/>
                  </a:lnTo>
                  <a:lnTo>
                    <a:pt x="18847588" y="1057567"/>
                  </a:lnTo>
                  <a:lnTo>
                    <a:pt x="18847588" y="848144"/>
                  </a:lnTo>
                  <a:lnTo>
                    <a:pt x="18847588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01549" y="3601984"/>
              <a:ext cx="18848070" cy="1099820"/>
            </a:xfrm>
            <a:custGeom>
              <a:avLst/>
              <a:gdLst/>
              <a:ahLst/>
              <a:cxnLst/>
              <a:rect l="l" t="t" r="r" b="b"/>
              <a:pathLst>
                <a:path w="18848070" h="1099820">
                  <a:moveTo>
                    <a:pt x="0" y="0"/>
                  </a:moveTo>
                  <a:lnTo>
                    <a:pt x="18847593" y="0"/>
                  </a:lnTo>
                  <a:lnTo>
                    <a:pt x="18847593" y="1099442"/>
                  </a:lnTo>
                  <a:lnTo>
                    <a:pt x="0" y="1099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93658" y="2594446"/>
            <a:ext cx="18688050" cy="19494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996439">
              <a:lnSpc>
                <a:spcPct val="100000"/>
              </a:lnSpc>
              <a:spcBef>
                <a:spcPts val="135"/>
              </a:spcBef>
            </a:pPr>
            <a:r>
              <a:rPr sz="4500" spc="-145" dirty="0">
                <a:latin typeface="Arial"/>
                <a:cs typeface="Arial"/>
              </a:rPr>
              <a:t>A</a:t>
            </a:r>
            <a:r>
              <a:rPr sz="4500" spc="10" dirty="0">
                <a:latin typeface="Arial"/>
                <a:cs typeface="Arial"/>
              </a:rPr>
              <a:t> </a:t>
            </a:r>
            <a:r>
              <a:rPr sz="4500" spc="-90" dirty="0">
                <a:latin typeface="Arial"/>
                <a:cs typeface="Arial"/>
              </a:rPr>
              <a:t>reactive</a:t>
            </a:r>
            <a:r>
              <a:rPr sz="4500" spc="10" dirty="0">
                <a:latin typeface="Arial"/>
                <a:cs typeface="Arial"/>
              </a:rPr>
              <a:t> </a:t>
            </a:r>
            <a:r>
              <a:rPr sz="4500" spc="-80" dirty="0">
                <a:latin typeface="Arial"/>
                <a:cs typeface="Arial"/>
              </a:rPr>
              <a:t>expression</a:t>
            </a:r>
            <a:r>
              <a:rPr sz="4500" spc="10" dirty="0">
                <a:latin typeface="Arial"/>
                <a:cs typeface="Arial"/>
              </a:rPr>
              <a:t> </a:t>
            </a:r>
            <a:r>
              <a:rPr sz="4500" spc="-10" dirty="0">
                <a:latin typeface="Arial"/>
                <a:cs typeface="Arial"/>
              </a:rPr>
              <a:t>that</a:t>
            </a:r>
            <a:r>
              <a:rPr sz="4500" spc="10" dirty="0">
                <a:latin typeface="Arial"/>
                <a:cs typeface="Arial"/>
              </a:rPr>
              <a:t> </a:t>
            </a:r>
            <a:r>
              <a:rPr sz="4500" spc="-95" dirty="0">
                <a:latin typeface="Arial"/>
                <a:cs typeface="Arial"/>
              </a:rPr>
              <a:t>only</a:t>
            </a:r>
            <a:r>
              <a:rPr sz="4500" spc="10" dirty="0">
                <a:latin typeface="Arial"/>
                <a:cs typeface="Arial"/>
              </a:rPr>
              <a:t> </a:t>
            </a:r>
            <a:r>
              <a:rPr sz="4500" spc="-40" dirty="0">
                <a:latin typeface="Arial"/>
                <a:cs typeface="Arial"/>
              </a:rPr>
              <a:t>responds</a:t>
            </a:r>
            <a:r>
              <a:rPr sz="4500" spc="10" dirty="0">
                <a:latin typeface="Arial"/>
                <a:cs typeface="Arial"/>
              </a:rPr>
              <a:t> </a:t>
            </a:r>
            <a:r>
              <a:rPr sz="4500" spc="55" dirty="0">
                <a:latin typeface="Arial"/>
                <a:cs typeface="Arial"/>
              </a:rPr>
              <a:t>to</a:t>
            </a:r>
            <a:r>
              <a:rPr sz="4500" spc="10" dirty="0">
                <a:latin typeface="Arial"/>
                <a:cs typeface="Arial"/>
              </a:rPr>
              <a:t> </a:t>
            </a:r>
            <a:r>
              <a:rPr sz="4500" spc="-40" dirty="0">
                <a:latin typeface="Arial"/>
                <a:cs typeface="Arial"/>
              </a:rPr>
              <a:t>specific</a:t>
            </a:r>
            <a:r>
              <a:rPr sz="4500" spc="10" dirty="0">
                <a:latin typeface="Arial"/>
                <a:cs typeface="Arial"/>
              </a:rPr>
              <a:t> </a:t>
            </a:r>
            <a:r>
              <a:rPr sz="4500" spc="-125" dirty="0">
                <a:latin typeface="Arial"/>
                <a:cs typeface="Arial"/>
              </a:rPr>
              <a:t>values</a:t>
            </a:r>
            <a:endParaRPr sz="4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305"/>
              </a:spcBef>
              <a:tabLst>
                <a:tab pos="11416665" algn="l"/>
              </a:tabLst>
            </a:pPr>
            <a:r>
              <a:rPr sz="4500" spc="15" dirty="0">
                <a:latin typeface="Courier New"/>
                <a:cs typeface="Courier New"/>
              </a:rPr>
              <a:t>data</a:t>
            </a:r>
            <a:r>
              <a:rPr sz="4500" spc="25" dirty="0">
                <a:latin typeface="Courier New"/>
                <a:cs typeface="Courier New"/>
              </a:rPr>
              <a:t> </a:t>
            </a:r>
            <a:r>
              <a:rPr sz="4500" spc="15" dirty="0">
                <a:latin typeface="Courier New"/>
                <a:cs typeface="Courier New"/>
              </a:rPr>
              <a:t>&lt;-</a:t>
            </a:r>
            <a:r>
              <a:rPr sz="4500" spc="30" dirty="0">
                <a:latin typeface="Courier New"/>
                <a:cs typeface="Courier New"/>
              </a:rPr>
              <a:t> </a:t>
            </a:r>
            <a:r>
              <a:rPr sz="4500" spc="20" dirty="0">
                <a:solidFill>
                  <a:srgbClr val="002452"/>
                </a:solidFill>
                <a:latin typeface="Courier New"/>
                <a:cs typeface="Courier New"/>
              </a:rPr>
              <a:t>eventReactive(</a:t>
            </a:r>
            <a:r>
              <a:rPr sz="4500" spc="20" dirty="0">
                <a:solidFill>
                  <a:srgbClr val="164F86"/>
                </a:solidFill>
                <a:latin typeface="Courier New"/>
                <a:cs typeface="Courier New"/>
              </a:rPr>
              <a:t>input$go</a:t>
            </a:r>
            <a:r>
              <a:rPr sz="4500" spc="20" dirty="0">
                <a:solidFill>
                  <a:srgbClr val="002452"/>
                </a:solidFill>
                <a:latin typeface="Courier New"/>
                <a:cs typeface="Courier New"/>
              </a:rPr>
              <a:t>,	</a:t>
            </a:r>
            <a:r>
              <a:rPr sz="4500" spc="20" dirty="0">
                <a:solidFill>
                  <a:srgbClr val="0365C0"/>
                </a:solidFill>
                <a:latin typeface="Courier New"/>
                <a:cs typeface="Courier New"/>
              </a:rPr>
              <a:t>{</a:t>
            </a:r>
            <a:r>
              <a:rPr sz="4500" spc="-2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500" spc="15" dirty="0">
                <a:solidFill>
                  <a:srgbClr val="0365C0"/>
                </a:solidFill>
                <a:latin typeface="Courier New"/>
                <a:cs typeface="Courier New"/>
              </a:rPr>
              <a:t>rnorm(input$num)</a:t>
            </a:r>
            <a:r>
              <a:rPr sz="4500" spc="-1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500" spc="20" dirty="0">
                <a:solidFill>
                  <a:srgbClr val="0365C0"/>
                </a:solidFill>
                <a:latin typeface="Courier New"/>
                <a:cs typeface="Courier New"/>
              </a:rPr>
              <a:t>}</a:t>
            </a:r>
            <a:r>
              <a:rPr sz="4500" spc="20" dirty="0">
                <a:solidFill>
                  <a:srgbClr val="002452"/>
                </a:solidFill>
                <a:latin typeface="Courier New"/>
                <a:cs typeface="Courier New"/>
              </a:rPr>
              <a:t>)</a:t>
            </a:r>
            <a:endParaRPr sz="4500">
              <a:latin typeface="Courier New"/>
              <a:cs typeface="Courier New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847075" y="19948"/>
            <a:ext cx="817435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solidFill>
                  <a:srgbClr val="53585F"/>
                </a:solidFill>
                <a:latin typeface="Arial"/>
                <a:cs typeface="Arial"/>
              </a:rPr>
              <a:t>Slides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spc="35" dirty="0">
                <a:solidFill>
                  <a:srgbClr val="53585F"/>
                </a:solidFill>
                <a:latin typeface="Arial"/>
                <a:cs typeface="Arial"/>
              </a:rPr>
              <a:t>at: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u="sng" spc="80" dirty="0">
                <a:solidFill>
                  <a:srgbClr val="53585F"/>
                </a:solidFill>
                <a:uFill>
                  <a:solidFill>
                    <a:srgbClr val="53585F"/>
                  </a:solidFill>
                </a:uFill>
                <a:latin typeface="Arial"/>
                <a:cs typeface="Arial"/>
              </a:rPr>
              <a:t>bit.ly/shiny-quickstart-2</a:t>
            </a:r>
            <a:endParaRPr sz="425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461971" y="1247343"/>
            <a:ext cx="718058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u="none" spc="-100" dirty="0">
                <a:solidFill>
                  <a:srgbClr val="000000"/>
                </a:solidFill>
              </a:rPr>
              <a:t>eventReactive()</a:t>
            </a:r>
            <a:endParaRPr sz="8250"/>
          </a:p>
        </p:txBody>
      </p:sp>
      <p:sp>
        <p:nvSpPr>
          <p:cNvPr id="12" name="object 12"/>
          <p:cNvSpPr/>
          <p:nvPr/>
        </p:nvSpPr>
        <p:spPr>
          <a:xfrm>
            <a:off x="6418652" y="4635742"/>
            <a:ext cx="7863840" cy="3583940"/>
          </a:xfrm>
          <a:custGeom>
            <a:avLst/>
            <a:gdLst/>
            <a:ahLst/>
            <a:cxnLst/>
            <a:rect l="l" t="t" r="r" b="b"/>
            <a:pathLst>
              <a:path w="7863840" h="3583940">
                <a:moveTo>
                  <a:pt x="7693797" y="1416429"/>
                </a:moveTo>
                <a:lnTo>
                  <a:pt x="167195" y="1416429"/>
                </a:lnTo>
                <a:lnTo>
                  <a:pt x="123052" y="1422687"/>
                </a:lnTo>
                <a:lnTo>
                  <a:pt x="83197" y="1440238"/>
                </a:lnTo>
                <a:lnTo>
                  <a:pt x="49298" y="1467247"/>
                </a:lnTo>
                <a:lnTo>
                  <a:pt x="23021" y="1501879"/>
                </a:lnTo>
                <a:lnTo>
                  <a:pt x="6033" y="1542296"/>
                </a:lnTo>
                <a:lnTo>
                  <a:pt x="0" y="1586665"/>
                </a:lnTo>
                <a:lnTo>
                  <a:pt x="0" y="3417761"/>
                </a:lnTo>
                <a:lnTo>
                  <a:pt x="6033" y="3461827"/>
                </a:lnTo>
                <a:lnTo>
                  <a:pt x="23021" y="3501486"/>
                </a:lnTo>
                <a:lnTo>
                  <a:pt x="49298" y="3535131"/>
                </a:lnTo>
                <a:lnTo>
                  <a:pt x="83197" y="3561154"/>
                </a:lnTo>
                <a:lnTo>
                  <a:pt x="123052" y="3577947"/>
                </a:lnTo>
                <a:lnTo>
                  <a:pt x="167195" y="3583902"/>
                </a:lnTo>
                <a:lnTo>
                  <a:pt x="7693797" y="3583902"/>
                </a:lnTo>
                <a:lnTo>
                  <a:pt x="7738135" y="3577947"/>
                </a:lnTo>
                <a:lnTo>
                  <a:pt x="7778479" y="3561154"/>
                </a:lnTo>
                <a:lnTo>
                  <a:pt x="7813014" y="3535131"/>
                </a:lnTo>
                <a:lnTo>
                  <a:pt x="7839928" y="3501486"/>
                </a:lnTo>
                <a:lnTo>
                  <a:pt x="7857405" y="3461827"/>
                </a:lnTo>
                <a:lnTo>
                  <a:pt x="7863634" y="3417761"/>
                </a:lnTo>
                <a:lnTo>
                  <a:pt x="7863634" y="1586665"/>
                </a:lnTo>
                <a:lnTo>
                  <a:pt x="7857405" y="1542296"/>
                </a:lnTo>
                <a:lnTo>
                  <a:pt x="7839928" y="1501879"/>
                </a:lnTo>
                <a:lnTo>
                  <a:pt x="7813014" y="1467247"/>
                </a:lnTo>
                <a:lnTo>
                  <a:pt x="7778479" y="1440238"/>
                </a:lnTo>
                <a:lnTo>
                  <a:pt x="7738135" y="1422687"/>
                </a:lnTo>
                <a:lnTo>
                  <a:pt x="7693797" y="1416429"/>
                </a:lnTo>
                <a:close/>
              </a:path>
              <a:path w="7863840" h="3583940">
                <a:moveTo>
                  <a:pt x="6885245" y="0"/>
                </a:moveTo>
                <a:lnTo>
                  <a:pt x="6780536" y="1416429"/>
                </a:lnTo>
                <a:lnTo>
                  <a:pt x="6989954" y="1416429"/>
                </a:lnTo>
                <a:lnTo>
                  <a:pt x="6885245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240711" y="6397164"/>
            <a:ext cx="6217285" cy="14306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45235" marR="5080" indent="-1233170">
              <a:lnSpc>
                <a:spcPct val="100000"/>
              </a:lnSpc>
              <a:spcBef>
                <a:spcPts val="114"/>
              </a:spcBef>
            </a:pPr>
            <a:r>
              <a:rPr sz="4600" spc="90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r>
              <a:rPr sz="4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25" dirty="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r>
              <a:rPr sz="4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13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4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70" dirty="0">
                <a:solidFill>
                  <a:srgbClr val="FFFFFF"/>
                </a:solidFill>
                <a:latin typeface="Arial"/>
                <a:cs typeface="Arial"/>
              </a:rPr>
              <a:t>build</a:t>
            </a:r>
            <a:r>
              <a:rPr sz="4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-60" dirty="0">
                <a:solidFill>
                  <a:srgbClr val="FFFFFF"/>
                </a:solidFill>
                <a:latin typeface="Arial"/>
                <a:cs typeface="Arial"/>
              </a:rPr>
              <a:t>(and </a:t>
            </a:r>
            <a:r>
              <a:rPr sz="4600" spc="-12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-15" dirty="0">
                <a:solidFill>
                  <a:srgbClr val="FFFFFF"/>
                </a:solidFill>
                <a:latin typeface="Arial"/>
                <a:cs typeface="Arial"/>
              </a:rPr>
              <a:t>rebuild)</a:t>
            </a:r>
            <a:r>
              <a:rPr sz="4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90" dirty="0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endParaRPr sz="4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565000" y="4541463"/>
            <a:ext cx="5340350" cy="3678554"/>
          </a:xfrm>
          <a:custGeom>
            <a:avLst/>
            <a:gdLst/>
            <a:ahLst/>
            <a:cxnLst/>
            <a:rect l="l" t="t" r="r" b="b"/>
            <a:pathLst>
              <a:path w="5340350" h="3678554">
                <a:moveTo>
                  <a:pt x="5169591" y="1521178"/>
                </a:moveTo>
                <a:lnTo>
                  <a:pt x="162214" y="1521178"/>
                </a:lnTo>
                <a:lnTo>
                  <a:pt x="118440" y="1526876"/>
                </a:lnTo>
                <a:lnTo>
                  <a:pt x="79508" y="1543027"/>
                </a:lnTo>
                <a:lnTo>
                  <a:pt x="46808" y="1568214"/>
                </a:lnTo>
                <a:lnTo>
                  <a:pt x="21730" y="1601024"/>
                </a:lnTo>
                <a:lnTo>
                  <a:pt x="5664" y="1640040"/>
                </a:lnTo>
                <a:lnTo>
                  <a:pt x="0" y="1683849"/>
                </a:lnTo>
                <a:lnTo>
                  <a:pt x="0" y="3514945"/>
                </a:lnTo>
                <a:lnTo>
                  <a:pt x="5664" y="3558795"/>
                </a:lnTo>
                <a:lnTo>
                  <a:pt x="21730" y="3597916"/>
                </a:lnTo>
                <a:lnTo>
                  <a:pt x="46808" y="3630862"/>
                </a:lnTo>
                <a:lnTo>
                  <a:pt x="79508" y="3656186"/>
                </a:lnTo>
                <a:lnTo>
                  <a:pt x="118440" y="3672441"/>
                </a:lnTo>
                <a:lnTo>
                  <a:pt x="162214" y="3678181"/>
                </a:lnTo>
                <a:lnTo>
                  <a:pt x="5169591" y="3678181"/>
                </a:lnTo>
                <a:lnTo>
                  <a:pt x="5213983" y="3672441"/>
                </a:lnTo>
                <a:lnTo>
                  <a:pt x="5254460" y="3656186"/>
                </a:lnTo>
                <a:lnTo>
                  <a:pt x="5289170" y="3630862"/>
                </a:lnTo>
                <a:lnTo>
                  <a:pt x="5316257" y="3597916"/>
                </a:lnTo>
                <a:lnTo>
                  <a:pt x="5333869" y="3558795"/>
                </a:lnTo>
                <a:lnTo>
                  <a:pt x="5340151" y="3514945"/>
                </a:lnTo>
                <a:lnTo>
                  <a:pt x="5340151" y="1683849"/>
                </a:lnTo>
                <a:lnTo>
                  <a:pt x="5333869" y="1640040"/>
                </a:lnTo>
                <a:lnTo>
                  <a:pt x="5316257" y="1601024"/>
                </a:lnTo>
                <a:lnTo>
                  <a:pt x="5289170" y="1568214"/>
                </a:lnTo>
                <a:lnTo>
                  <a:pt x="5254460" y="1543027"/>
                </a:lnTo>
                <a:lnTo>
                  <a:pt x="5213983" y="1526876"/>
                </a:lnTo>
                <a:lnTo>
                  <a:pt x="5169591" y="1521178"/>
                </a:lnTo>
                <a:close/>
              </a:path>
              <a:path w="5340350" h="3678554">
                <a:moveTo>
                  <a:pt x="539166" y="0"/>
                </a:moveTo>
                <a:lnTo>
                  <a:pt x="434457" y="1521178"/>
                </a:lnTo>
                <a:lnTo>
                  <a:pt x="643875" y="1521178"/>
                </a:lnTo>
                <a:lnTo>
                  <a:pt x="539166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4756263" y="6385071"/>
            <a:ext cx="4949825" cy="147891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 algn="ctr">
              <a:lnSpc>
                <a:spcPts val="3790"/>
              </a:lnSpc>
              <a:spcBef>
                <a:spcPts val="270"/>
              </a:spcBef>
            </a:pPr>
            <a:r>
              <a:rPr sz="3200" spc="25" dirty="0">
                <a:solidFill>
                  <a:srgbClr val="FFFFFF"/>
                </a:solidFill>
                <a:latin typeface="Arial"/>
                <a:cs typeface="Arial"/>
              </a:rPr>
              <a:t>note: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10" dirty="0">
                <a:solidFill>
                  <a:srgbClr val="FFFFFF"/>
                </a:solidFill>
                <a:latin typeface="Arial"/>
                <a:cs typeface="Arial"/>
              </a:rPr>
              <a:t>expression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FFFFFF"/>
                </a:solidFill>
                <a:latin typeface="Arial"/>
                <a:cs typeface="Arial"/>
              </a:rPr>
              <a:t>treats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35" dirty="0">
                <a:solidFill>
                  <a:srgbClr val="FFFFFF"/>
                </a:solidFill>
                <a:latin typeface="Arial"/>
                <a:cs typeface="Arial"/>
              </a:rPr>
              <a:t>this </a:t>
            </a:r>
            <a:r>
              <a:rPr sz="3200" spc="-8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65" dirty="0">
                <a:solidFill>
                  <a:srgbClr val="FFFFFF"/>
                </a:solidFill>
                <a:latin typeface="Arial"/>
                <a:cs typeface="Arial"/>
              </a:rPr>
              <a:t>code </a:t>
            </a:r>
            <a:r>
              <a:rPr sz="3200" spc="-25" dirty="0">
                <a:solidFill>
                  <a:srgbClr val="FFFFFF"/>
                </a:solidFill>
                <a:latin typeface="Arial"/>
                <a:cs typeface="Arial"/>
              </a:rPr>
              <a:t>as </a:t>
            </a:r>
            <a:r>
              <a:rPr sz="3200" spc="30" dirty="0">
                <a:solidFill>
                  <a:srgbClr val="FFFFFF"/>
                </a:solidFill>
                <a:latin typeface="Arial"/>
                <a:cs typeface="Arial"/>
              </a:rPr>
              <a:t>if </a:t>
            </a:r>
            <a:r>
              <a:rPr sz="3200" spc="60" dirty="0">
                <a:solidFill>
                  <a:srgbClr val="FFFFFF"/>
                </a:solidFill>
                <a:latin typeface="Arial"/>
                <a:cs typeface="Arial"/>
              </a:rPr>
              <a:t>it 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has </a:t>
            </a:r>
            <a:r>
              <a:rPr sz="3200" spc="5" dirty="0">
                <a:solidFill>
                  <a:srgbClr val="FFFFFF"/>
                </a:solidFill>
                <a:latin typeface="Arial"/>
                <a:cs typeface="Arial"/>
              </a:rPr>
              <a:t>been </a:t>
            </a:r>
            <a:r>
              <a:rPr sz="32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25" dirty="0">
                <a:solidFill>
                  <a:srgbClr val="FFFFFF"/>
                </a:solidFill>
                <a:latin typeface="Arial"/>
                <a:cs typeface="Arial"/>
              </a:rPr>
              <a:t>isolated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6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32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45" dirty="0">
                <a:solidFill>
                  <a:srgbClr val="FFFFFF"/>
                </a:solidFill>
                <a:latin typeface="Arial"/>
                <a:cs typeface="Arial"/>
              </a:rPr>
              <a:t>isolate()</a:t>
            </a:r>
            <a:endParaRPr sz="32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93184" y="4594513"/>
            <a:ext cx="8938895" cy="3625215"/>
          </a:xfrm>
          <a:custGeom>
            <a:avLst/>
            <a:gdLst/>
            <a:ahLst/>
            <a:cxnLst/>
            <a:rect l="l" t="t" r="r" b="b"/>
            <a:pathLst>
              <a:path w="8938895" h="3625215">
                <a:moveTo>
                  <a:pt x="5677895" y="1457658"/>
                </a:moveTo>
                <a:lnTo>
                  <a:pt x="169555" y="1457658"/>
                </a:lnTo>
                <a:lnTo>
                  <a:pt x="125237" y="1463916"/>
                </a:lnTo>
                <a:lnTo>
                  <a:pt x="84945" y="1481468"/>
                </a:lnTo>
                <a:lnTo>
                  <a:pt x="50478" y="1508477"/>
                </a:lnTo>
                <a:lnTo>
                  <a:pt x="23633" y="1543108"/>
                </a:lnTo>
                <a:lnTo>
                  <a:pt x="6207" y="1583526"/>
                </a:lnTo>
                <a:lnTo>
                  <a:pt x="0" y="1627894"/>
                </a:lnTo>
                <a:lnTo>
                  <a:pt x="0" y="3458991"/>
                </a:lnTo>
                <a:lnTo>
                  <a:pt x="6207" y="3503056"/>
                </a:lnTo>
                <a:lnTo>
                  <a:pt x="23633" y="3542715"/>
                </a:lnTo>
                <a:lnTo>
                  <a:pt x="50478" y="3576360"/>
                </a:lnTo>
                <a:lnTo>
                  <a:pt x="84945" y="3602383"/>
                </a:lnTo>
                <a:lnTo>
                  <a:pt x="125237" y="3619176"/>
                </a:lnTo>
                <a:lnTo>
                  <a:pt x="169555" y="3625131"/>
                </a:lnTo>
                <a:lnTo>
                  <a:pt x="5677895" y="3625131"/>
                </a:lnTo>
                <a:lnTo>
                  <a:pt x="5721865" y="3619176"/>
                </a:lnTo>
                <a:lnTo>
                  <a:pt x="5761287" y="3602383"/>
                </a:lnTo>
                <a:lnTo>
                  <a:pt x="5794624" y="3576360"/>
                </a:lnTo>
                <a:lnTo>
                  <a:pt x="5820338" y="3542715"/>
                </a:lnTo>
                <a:lnTo>
                  <a:pt x="5836894" y="3503056"/>
                </a:lnTo>
                <a:lnTo>
                  <a:pt x="5842754" y="3458991"/>
                </a:lnTo>
                <a:lnTo>
                  <a:pt x="5842754" y="1663561"/>
                </a:lnTo>
                <a:lnTo>
                  <a:pt x="6191029" y="1476394"/>
                </a:lnTo>
                <a:lnTo>
                  <a:pt x="5744320" y="1476394"/>
                </a:lnTo>
                <a:lnTo>
                  <a:pt x="5728681" y="1469698"/>
                </a:lnTo>
                <a:lnTo>
                  <a:pt x="5712345" y="1463676"/>
                </a:lnTo>
                <a:lnTo>
                  <a:pt x="5695390" y="1459329"/>
                </a:lnTo>
                <a:lnTo>
                  <a:pt x="5677895" y="1457658"/>
                </a:lnTo>
                <a:close/>
              </a:path>
              <a:path w="8938895" h="3625215">
                <a:moveTo>
                  <a:pt x="8938267" y="0"/>
                </a:moveTo>
                <a:lnTo>
                  <a:pt x="5744320" y="1476394"/>
                </a:lnTo>
                <a:lnTo>
                  <a:pt x="6191029" y="1476394"/>
                </a:lnTo>
                <a:lnTo>
                  <a:pt x="8938267" y="0"/>
                </a:lnTo>
                <a:close/>
              </a:path>
            </a:pathLst>
          </a:custGeom>
          <a:solidFill>
            <a:srgbClr val="164F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66378" y="6397164"/>
            <a:ext cx="4901565" cy="14306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032510" marR="5080" indent="-1020444">
              <a:lnSpc>
                <a:spcPct val="100000"/>
              </a:lnSpc>
              <a:spcBef>
                <a:spcPts val="114"/>
              </a:spcBef>
            </a:pPr>
            <a:r>
              <a:rPr sz="4600" spc="5" dirty="0">
                <a:solidFill>
                  <a:srgbClr val="FFFFFF"/>
                </a:solidFill>
                <a:latin typeface="Arial"/>
                <a:cs typeface="Arial"/>
              </a:rPr>
              <a:t>reactive</a:t>
            </a:r>
            <a:r>
              <a:rPr sz="46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-105" dirty="0">
                <a:solidFill>
                  <a:srgbClr val="FFFFFF"/>
                </a:solidFill>
                <a:latin typeface="Arial"/>
                <a:cs typeface="Arial"/>
              </a:rPr>
              <a:t>value(s)</a:t>
            </a:r>
            <a:r>
              <a:rPr sz="46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13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4600" spc="-1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40" dirty="0">
                <a:solidFill>
                  <a:srgbClr val="FFFFFF"/>
                </a:solidFill>
                <a:latin typeface="Arial"/>
                <a:cs typeface="Arial"/>
              </a:rPr>
              <a:t>respond</a:t>
            </a:r>
            <a:r>
              <a:rPr sz="4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13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endParaRPr sz="46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410307" y="8475089"/>
            <a:ext cx="5463540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7190" marR="5080" indent="-365125">
              <a:lnSpc>
                <a:spcPct val="100000"/>
              </a:lnSpc>
              <a:spcBef>
                <a:spcPts val="95"/>
              </a:spcBef>
            </a:pPr>
            <a:r>
              <a:rPr sz="3300" spc="-20" dirty="0">
                <a:solidFill>
                  <a:srgbClr val="002452"/>
                </a:solidFill>
                <a:latin typeface="Arial"/>
                <a:cs typeface="Arial"/>
              </a:rPr>
              <a:t>(expression </a:t>
            </a:r>
            <a:r>
              <a:rPr sz="3300" dirty="0">
                <a:solidFill>
                  <a:srgbClr val="002452"/>
                </a:solidFill>
                <a:latin typeface="Arial"/>
                <a:cs typeface="Arial"/>
              </a:rPr>
              <a:t>invalidates</a:t>
            </a:r>
            <a:r>
              <a:rPr sz="3300" spc="-20" dirty="0">
                <a:solidFill>
                  <a:srgbClr val="002452"/>
                </a:solidFill>
                <a:latin typeface="Arial"/>
                <a:cs typeface="Arial"/>
              </a:rPr>
              <a:t> </a:t>
            </a:r>
            <a:r>
              <a:rPr sz="3300" spc="-125" dirty="0">
                <a:solidFill>
                  <a:srgbClr val="002452"/>
                </a:solidFill>
                <a:latin typeface="Arial"/>
                <a:cs typeface="Arial"/>
              </a:rPr>
              <a:t>ONLY </a:t>
            </a:r>
            <a:r>
              <a:rPr sz="3300" spc="-900" dirty="0">
                <a:solidFill>
                  <a:srgbClr val="002452"/>
                </a:solidFill>
                <a:latin typeface="Arial"/>
                <a:cs typeface="Arial"/>
              </a:rPr>
              <a:t> </a:t>
            </a:r>
            <a:r>
              <a:rPr sz="3300" spc="10" dirty="0">
                <a:solidFill>
                  <a:srgbClr val="002452"/>
                </a:solidFill>
                <a:latin typeface="Arial"/>
                <a:cs typeface="Arial"/>
              </a:rPr>
              <a:t>when</a:t>
            </a:r>
            <a:r>
              <a:rPr sz="3300" spc="-10" dirty="0">
                <a:solidFill>
                  <a:srgbClr val="002452"/>
                </a:solidFill>
                <a:latin typeface="Arial"/>
                <a:cs typeface="Arial"/>
              </a:rPr>
              <a:t> </a:t>
            </a:r>
            <a:r>
              <a:rPr sz="3300" spc="25" dirty="0">
                <a:solidFill>
                  <a:srgbClr val="002452"/>
                </a:solidFill>
                <a:latin typeface="Arial"/>
                <a:cs typeface="Arial"/>
              </a:rPr>
              <a:t>this</a:t>
            </a:r>
            <a:r>
              <a:rPr sz="3300" spc="-10" dirty="0">
                <a:solidFill>
                  <a:srgbClr val="002452"/>
                </a:solidFill>
                <a:latin typeface="Arial"/>
                <a:cs typeface="Arial"/>
              </a:rPr>
              <a:t> </a:t>
            </a:r>
            <a:r>
              <a:rPr sz="3300" spc="-30" dirty="0">
                <a:solidFill>
                  <a:srgbClr val="002452"/>
                </a:solidFill>
                <a:latin typeface="Arial"/>
                <a:cs typeface="Arial"/>
              </a:rPr>
              <a:t>value</a:t>
            </a:r>
            <a:r>
              <a:rPr sz="3300" spc="-10" dirty="0">
                <a:solidFill>
                  <a:srgbClr val="002452"/>
                </a:solidFill>
                <a:latin typeface="Arial"/>
                <a:cs typeface="Arial"/>
              </a:rPr>
              <a:t> </a:t>
            </a:r>
            <a:r>
              <a:rPr sz="3300" spc="-25" dirty="0">
                <a:solidFill>
                  <a:srgbClr val="002452"/>
                </a:solidFill>
                <a:latin typeface="Arial"/>
                <a:cs typeface="Arial"/>
              </a:rPr>
              <a:t>changes)</a:t>
            </a:r>
            <a:endParaRPr sz="3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86065" y="0"/>
            <a:ext cx="8753660" cy="1130855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25650" y="335068"/>
            <a:ext cx="10010775" cy="10732770"/>
            <a:chOff x="125650" y="335068"/>
            <a:chExt cx="10010775" cy="10732770"/>
          </a:xfrm>
        </p:grpSpPr>
        <p:sp>
          <p:nvSpPr>
            <p:cNvPr id="4" name="object 4"/>
            <p:cNvSpPr/>
            <p:nvPr/>
          </p:nvSpPr>
          <p:spPr>
            <a:xfrm>
              <a:off x="125641" y="586377"/>
              <a:ext cx="9748520" cy="10481945"/>
            </a:xfrm>
            <a:custGeom>
              <a:avLst/>
              <a:gdLst/>
              <a:ahLst/>
              <a:cxnLst/>
              <a:rect l="l" t="t" r="r" b="b"/>
              <a:pathLst>
                <a:path w="9748520" h="10481945">
                  <a:moveTo>
                    <a:pt x="9748393" y="0"/>
                  </a:moveTo>
                  <a:lnTo>
                    <a:pt x="0" y="0"/>
                  </a:lnTo>
                  <a:lnTo>
                    <a:pt x="0" y="10230053"/>
                  </a:lnTo>
                  <a:lnTo>
                    <a:pt x="0" y="10481348"/>
                  </a:lnTo>
                  <a:lnTo>
                    <a:pt x="9748393" y="10481348"/>
                  </a:lnTo>
                  <a:lnTo>
                    <a:pt x="9748393" y="10230053"/>
                  </a:lnTo>
                  <a:lnTo>
                    <a:pt x="9748393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87422" y="335068"/>
              <a:ext cx="9748520" cy="10481945"/>
            </a:xfrm>
            <a:custGeom>
              <a:avLst/>
              <a:gdLst/>
              <a:ahLst/>
              <a:cxnLst/>
              <a:rect l="l" t="t" r="r" b="b"/>
              <a:pathLst>
                <a:path w="9748520" h="10481945">
                  <a:moveTo>
                    <a:pt x="0" y="0"/>
                  </a:moveTo>
                  <a:lnTo>
                    <a:pt x="9748394" y="0"/>
                  </a:lnTo>
                  <a:lnTo>
                    <a:pt x="9748394" y="10481356"/>
                  </a:lnTo>
                  <a:lnTo>
                    <a:pt x="0" y="104813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22056" y="569348"/>
            <a:ext cx="5930265" cy="9425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#</a:t>
            </a:r>
            <a:r>
              <a:rPr sz="2150" spc="-4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07-eventReactive</a:t>
            </a:r>
            <a:endParaRPr sz="2150" dirty="0">
              <a:latin typeface="Courier New"/>
              <a:cs typeface="Courier New"/>
            </a:endParaRPr>
          </a:p>
          <a:p>
            <a:pPr marR="3286760">
              <a:lnSpc>
                <a:spcPct val="251700"/>
              </a:lnSpc>
            </a:pP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library(shiny) </a:t>
            </a:r>
            <a:r>
              <a:rPr sz="2150" spc="1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ui</a:t>
            </a:r>
            <a:r>
              <a:rPr sz="2150" spc="-3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&lt;-</a:t>
            </a:r>
            <a:r>
              <a:rPr sz="2150" spc="-3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fluidPage(</a:t>
            </a:r>
            <a:endParaRPr sz="2150" dirty="0">
              <a:latin typeface="Courier New"/>
              <a:cs typeface="Courier New"/>
            </a:endParaRPr>
          </a:p>
          <a:p>
            <a:pPr marL="658495" marR="980440" indent="-329565">
              <a:lnSpc>
                <a:spcPct val="125800"/>
              </a:lnSpc>
            </a:pP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sliderInput(inputId</a:t>
            </a:r>
            <a:r>
              <a:rPr sz="2150" spc="-2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=</a:t>
            </a:r>
            <a:r>
              <a:rPr sz="2150" spc="-2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"num", </a:t>
            </a:r>
            <a:r>
              <a:rPr sz="2150" spc="-127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label</a:t>
            </a:r>
            <a:r>
              <a:rPr sz="2150" spc="-1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=</a:t>
            </a:r>
            <a:r>
              <a:rPr sz="2150" spc="-1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"Choose</a:t>
            </a:r>
            <a:r>
              <a:rPr sz="2150" spc="-1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a</a:t>
            </a:r>
            <a:r>
              <a:rPr sz="2150" spc="-1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number",</a:t>
            </a:r>
            <a:endParaRPr sz="2150" dirty="0">
              <a:latin typeface="Courier New"/>
              <a:cs typeface="Courier New"/>
            </a:endParaRPr>
          </a:p>
          <a:p>
            <a:pPr marL="328930" indent="328930">
              <a:lnSpc>
                <a:spcPct val="125800"/>
              </a:lnSpc>
            </a:pP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value</a:t>
            </a:r>
            <a:r>
              <a:rPr sz="215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=</a:t>
            </a:r>
            <a:r>
              <a:rPr sz="215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25,</a:t>
            </a:r>
            <a:r>
              <a:rPr sz="215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min</a:t>
            </a:r>
            <a:r>
              <a:rPr sz="215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=</a:t>
            </a:r>
            <a:r>
              <a:rPr sz="215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1,</a:t>
            </a:r>
            <a:r>
              <a:rPr sz="215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max</a:t>
            </a:r>
            <a:r>
              <a:rPr sz="215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=</a:t>
            </a:r>
            <a:r>
              <a:rPr sz="215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100), </a:t>
            </a:r>
            <a:r>
              <a:rPr sz="2150" spc="-127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actionButton(inputId</a:t>
            </a:r>
            <a:r>
              <a:rPr sz="215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=</a:t>
            </a:r>
            <a:r>
              <a:rPr sz="215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"go",</a:t>
            </a:r>
            <a:endParaRPr sz="2150" dirty="0">
              <a:latin typeface="Courier New"/>
              <a:cs typeface="Courier New"/>
            </a:endParaRPr>
          </a:p>
          <a:p>
            <a:pPr marL="328930" marR="2298065" indent="328930">
              <a:lnSpc>
                <a:spcPct val="125800"/>
              </a:lnSpc>
            </a:pP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label</a:t>
            </a:r>
            <a:r>
              <a:rPr sz="2150" spc="-3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=</a:t>
            </a:r>
            <a:r>
              <a:rPr sz="2150" spc="-3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"Update"), </a:t>
            </a:r>
            <a:r>
              <a:rPr sz="2150" spc="-127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plotOutput("hist")</a:t>
            </a:r>
            <a:endParaRPr sz="21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670"/>
              </a:spcBef>
            </a:pP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)</a:t>
            </a:r>
            <a:endParaRPr sz="21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34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server</a:t>
            </a:r>
            <a:r>
              <a:rPr sz="215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&lt;-</a:t>
            </a:r>
            <a:r>
              <a:rPr sz="215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function(input,</a:t>
            </a:r>
            <a:r>
              <a:rPr sz="215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output)</a:t>
            </a:r>
            <a:r>
              <a:rPr sz="215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{</a:t>
            </a:r>
            <a:endParaRPr sz="2150" dirty="0">
              <a:latin typeface="Courier New"/>
              <a:cs typeface="Courier New"/>
            </a:endParaRPr>
          </a:p>
          <a:p>
            <a:pPr marL="658495" marR="156845" indent="-329565">
              <a:lnSpc>
                <a:spcPct val="125800"/>
              </a:lnSpc>
            </a:pPr>
            <a:r>
              <a:rPr sz="2150" b="1" spc="5" dirty="0">
                <a:solidFill>
                  <a:srgbClr val="164F86"/>
                </a:solidFill>
                <a:latin typeface="Courier New"/>
                <a:cs typeface="Courier New"/>
              </a:rPr>
              <a:t>data</a:t>
            </a:r>
            <a:r>
              <a:rPr sz="2150" b="1" spc="-15" dirty="0">
                <a:solidFill>
                  <a:srgbClr val="164F86"/>
                </a:solidFill>
                <a:latin typeface="Courier New"/>
                <a:cs typeface="Courier New"/>
              </a:rPr>
              <a:t> </a:t>
            </a:r>
            <a:r>
              <a:rPr sz="2150" b="1" spc="5" dirty="0">
                <a:solidFill>
                  <a:srgbClr val="164F86"/>
                </a:solidFill>
                <a:latin typeface="Courier New"/>
                <a:cs typeface="Courier New"/>
              </a:rPr>
              <a:t>&lt;-</a:t>
            </a:r>
            <a:r>
              <a:rPr sz="2150" b="1" spc="-10" dirty="0">
                <a:solidFill>
                  <a:srgbClr val="164F86"/>
                </a:solidFill>
                <a:latin typeface="Courier New"/>
                <a:cs typeface="Courier New"/>
              </a:rPr>
              <a:t> </a:t>
            </a:r>
            <a:r>
              <a:rPr sz="2150" b="1" spc="5" dirty="0">
                <a:solidFill>
                  <a:srgbClr val="164F86"/>
                </a:solidFill>
                <a:latin typeface="Courier New"/>
                <a:cs typeface="Courier New"/>
              </a:rPr>
              <a:t>eventReactive(input$go,</a:t>
            </a:r>
            <a:r>
              <a:rPr sz="2150" b="1" spc="-10" dirty="0">
                <a:solidFill>
                  <a:srgbClr val="164F86"/>
                </a:solidFill>
                <a:latin typeface="Courier New"/>
                <a:cs typeface="Courier New"/>
              </a:rPr>
              <a:t> </a:t>
            </a:r>
            <a:r>
              <a:rPr sz="2150" b="1" spc="5" dirty="0">
                <a:solidFill>
                  <a:srgbClr val="164F86"/>
                </a:solidFill>
                <a:latin typeface="Courier New"/>
                <a:cs typeface="Courier New"/>
              </a:rPr>
              <a:t>{ </a:t>
            </a:r>
            <a:r>
              <a:rPr sz="2150" b="1" spc="-1280" dirty="0">
                <a:solidFill>
                  <a:srgbClr val="164F86"/>
                </a:solidFill>
                <a:latin typeface="Courier New"/>
                <a:cs typeface="Courier New"/>
              </a:rPr>
              <a:t> </a:t>
            </a:r>
            <a:r>
              <a:rPr sz="2150" b="1" spc="5" dirty="0">
                <a:solidFill>
                  <a:srgbClr val="164F86"/>
                </a:solidFill>
                <a:latin typeface="Courier New"/>
                <a:cs typeface="Courier New"/>
              </a:rPr>
              <a:t>rnorm(input$num)</a:t>
            </a:r>
            <a:endParaRPr sz="2150" dirty="0">
              <a:latin typeface="Courier New"/>
              <a:cs typeface="Courier New"/>
            </a:endParaRPr>
          </a:p>
          <a:p>
            <a:pPr marL="328930">
              <a:lnSpc>
                <a:spcPct val="100000"/>
              </a:lnSpc>
              <a:spcBef>
                <a:spcPts val="665"/>
              </a:spcBef>
            </a:pPr>
            <a:r>
              <a:rPr sz="2150" b="1" spc="5" dirty="0">
                <a:solidFill>
                  <a:srgbClr val="164F86"/>
                </a:solidFill>
                <a:latin typeface="Courier New"/>
                <a:cs typeface="Courier New"/>
              </a:rPr>
              <a:t>})</a:t>
            </a:r>
            <a:endParaRPr sz="2150" dirty="0">
              <a:latin typeface="Courier New"/>
              <a:cs typeface="Courier New"/>
            </a:endParaRPr>
          </a:p>
          <a:p>
            <a:pPr marL="658495" marR="1145540" indent="-329565">
              <a:lnSpc>
                <a:spcPct val="125800"/>
              </a:lnSpc>
            </a:pP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output$hist</a:t>
            </a:r>
            <a:r>
              <a:rPr sz="2150" spc="-2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&lt;-</a:t>
            </a:r>
            <a:r>
              <a:rPr sz="2150" spc="-2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renderPlot({ </a:t>
            </a:r>
            <a:r>
              <a:rPr sz="2150" spc="-127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hist(</a:t>
            </a:r>
            <a:r>
              <a:rPr sz="2150" b="1" spc="5" dirty="0">
                <a:solidFill>
                  <a:srgbClr val="164F86"/>
                </a:solidFill>
                <a:latin typeface="Courier New"/>
                <a:cs typeface="Courier New"/>
              </a:rPr>
              <a:t>data()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)</a:t>
            </a:r>
            <a:endParaRPr sz="2150" dirty="0">
              <a:latin typeface="Courier New"/>
              <a:cs typeface="Courier New"/>
            </a:endParaRPr>
          </a:p>
          <a:p>
            <a:pPr marL="328930">
              <a:lnSpc>
                <a:spcPct val="100000"/>
              </a:lnSpc>
              <a:spcBef>
                <a:spcPts val="670"/>
              </a:spcBef>
            </a:pP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})</a:t>
            </a:r>
            <a:endParaRPr sz="21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665"/>
              </a:spcBef>
            </a:pP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}</a:t>
            </a:r>
            <a:endParaRPr sz="21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45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shinyApp(ui</a:t>
            </a:r>
            <a:r>
              <a:rPr sz="215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=</a:t>
            </a:r>
            <a:r>
              <a:rPr sz="215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ui,</a:t>
            </a:r>
            <a:r>
              <a:rPr sz="215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server</a:t>
            </a:r>
            <a:r>
              <a:rPr sz="215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=</a:t>
            </a:r>
            <a:r>
              <a:rPr sz="2150" spc="-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150" spc="5" dirty="0">
                <a:solidFill>
                  <a:srgbClr val="A6AAA9"/>
                </a:solidFill>
                <a:latin typeface="Courier New"/>
                <a:cs typeface="Courier New"/>
              </a:rPr>
              <a:t>server)</a:t>
            </a:r>
            <a:endParaRPr sz="2150" dirty="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86065" y="0"/>
            <a:ext cx="8753660" cy="1130855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868649" y="5800857"/>
            <a:ext cx="3811904" cy="4439920"/>
            <a:chOff x="2868649" y="5800857"/>
            <a:chExt cx="3811904" cy="4439920"/>
          </a:xfrm>
        </p:grpSpPr>
        <p:sp>
          <p:nvSpPr>
            <p:cNvPr id="4" name="object 4"/>
            <p:cNvSpPr/>
            <p:nvPr/>
          </p:nvSpPr>
          <p:spPr>
            <a:xfrm>
              <a:off x="4774723" y="5821812"/>
              <a:ext cx="0" cy="2523490"/>
            </a:xfrm>
            <a:custGeom>
              <a:avLst/>
              <a:gdLst/>
              <a:ahLst/>
              <a:cxnLst/>
              <a:rect l="l" t="t" r="r" b="b"/>
              <a:pathLst>
                <a:path h="2523490">
                  <a:moveTo>
                    <a:pt x="0" y="2523482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68649" y="8292941"/>
              <a:ext cx="3811904" cy="1948180"/>
            </a:xfrm>
            <a:custGeom>
              <a:avLst/>
              <a:gdLst/>
              <a:ahLst/>
              <a:cxnLst/>
              <a:rect l="l" t="t" r="r" b="b"/>
              <a:pathLst>
                <a:path w="3811904" h="1948179">
                  <a:moveTo>
                    <a:pt x="3360236" y="0"/>
                  </a:moveTo>
                  <a:lnTo>
                    <a:pt x="453910" y="0"/>
                  </a:lnTo>
                  <a:lnTo>
                    <a:pt x="407505" y="2383"/>
                  </a:lnTo>
                  <a:lnTo>
                    <a:pt x="362448" y="9373"/>
                  </a:lnTo>
                  <a:lnTo>
                    <a:pt x="318966" y="20732"/>
                  </a:lnTo>
                  <a:lnTo>
                    <a:pt x="277286" y="36221"/>
                  </a:lnTo>
                  <a:lnTo>
                    <a:pt x="237636" y="55602"/>
                  </a:lnTo>
                  <a:lnTo>
                    <a:pt x="200243" y="78636"/>
                  </a:lnTo>
                  <a:lnTo>
                    <a:pt x="165333" y="105084"/>
                  </a:lnTo>
                  <a:lnTo>
                    <a:pt x="133133" y="134709"/>
                  </a:lnTo>
                  <a:lnTo>
                    <a:pt x="103872" y="167272"/>
                  </a:lnTo>
                  <a:lnTo>
                    <a:pt x="77775" y="202534"/>
                  </a:lnTo>
                  <a:lnTo>
                    <a:pt x="55070" y="240257"/>
                  </a:lnTo>
                  <a:lnTo>
                    <a:pt x="35985" y="280202"/>
                  </a:lnTo>
                  <a:lnTo>
                    <a:pt x="20745" y="322131"/>
                  </a:lnTo>
                  <a:lnTo>
                    <a:pt x="9578" y="365805"/>
                  </a:lnTo>
                  <a:lnTo>
                    <a:pt x="2712" y="410986"/>
                  </a:lnTo>
                  <a:lnTo>
                    <a:pt x="372" y="457436"/>
                  </a:lnTo>
                  <a:lnTo>
                    <a:pt x="0" y="1495896"/>
                  </a:lnTo>
                  <a:lnTo>
                    <a:pt x="2663" y="1545327"/>
                  </a:lnTo>
                  <a:lnTo>
                    <a:pt x="10469" y="1593163"/>
                  </a:lnTo>
                  <a:lnTo>
                    <a:pt x="23140" y="1639136"/>
                  </a:lnTo>
                  <a:lnTo>
                    <a:pt x="40400" y="1682978"/>
                  </a:lnTo>
                  <a:lnTo>
                    <a:pt x="61972" y="1724418"/>
                  </a:lnTo>
                  <a:lnTo>
                    <a:pt x="87578" y="1763188"/>
                  </a:lnTo>
                  <a:lnTo>
                    <a:pt x="116942" y="1799019"/>
                  </a:lnTo>
                  <a:lnTo>
                    <a:pt x="149787" y="1831642"/>
                  </a:lnTo>
                  <a:lnTo>
                    <a:pt x="185837" y="1860788"/>
                  </a:lnTo>
                  <a:lnTo>
                    <a:pt x="224813" y="1886189"/>
                  </a:lnTo>
                  <a:lnTo>
                    <a:pt x="266440" y="1907574"/>
                  </a:lnTo>
                  <a:lnTo>
                    <a:pt x="310440" y="1924675"/>
                  </a:lnTo>
                  <a:lnTo>
                    <a:pt x="356536" y="1937223"/>
                  </a:lnTo>
                  <a:lnTo>
                    <a:pt x="404452" y="1944949"/>
                  </a:lnTo>
                  <a:lnTo>
                    <a:pt x="453910" y="1947584"/>
                  </a:lnTo>
                  <a:lnTo>
                    <a:pt x="3360236" y="1947584"/>
                  </a:lnTo>
                  <a:lnTo>
                    <a:pt x="3409665" y="1944949"/>
                  </a:lnTo>
                  <a:lnTo>
                    <a:pt x="3457496" y="1937223"/>
                  </a:lnTo>
                  <a:lnTo>
                    <a:pt x="3503460" y="1924675"/>
                  </a:lnTo>
                  <a:lnTo>
                    <a:pt x="3547291" y="1907574"/>
                  </a:lnTo>
                  <a:lnTo>
                    <a:pt x="3588719" y="1886189"/>
                  </a:lnTo>
                  <a:lnTo>
                    <a:pt x="3627475" y="1860788"/>
                  </a:lnTo>
                  <a:lnTo>
                    <a:pt x="3663291" y="1831642"/>
                  </a:lnTo>
                  <a:lnTo>
                    <a:pt x="3695900" y="1799019"/>
                  </a:lnTo>
                  <a:lnTo>
                    <a:pt x="3725031" y="1763188"/>
                  </a:lnTo>
                  <a:lnTo>
                    <a:pt x="3750417" y="1724418"/>
                  </a:lnTo>
                  <a:lnTo>
                    <a:pt x="3771790" y="1682978"/>
                  </a:lnTo>
                  <a:lnTo>
                    <a:pt x="3788881" y="1639136"/>
                  </a:lnTo>
                  <a:lnTo>
                    <a:pt x="3801420" y="1593163"/>
                  </a:lnTo>
                  <a:lnTo>
                    <a:pt x="3809141" y="1545327"/>
                  </a:lnTo>
                  <a:lnTo>
                    <a:pt x="3811775" y="1495896"/>
                  </a:lnTo>
                  <a:lnTo>
                    <a:pt x="3811775" y="457436"/>
                  </a:lnTo>
                  <a:lnTo>
                    <a:pt x="3809458" y="410986"/>
                  </a:lnTo>
                  <a:lnTo>
                    <a:pt x="3802655" y="365805"/>
                  </a:lnTo>
                  <a:lnTo>
                    <a:pt x="3791587" y="322131"/>
                  </a:lnTo>
                  <a:lnTo>
                    <a:pt x="3776475" y="280202"/>
                  </a:lnTo>
                  <a:lnTo>
                    <a:pt x="3757540" y="240257"/>
                  </a:lnTo>
                  <a:lnTo>
                    <a:pt x="3735004" y="202534"/>
                  </a:lnTo>
                  <a:lnTo>
                    <a:pt x="3709088" y="167272"/>
                  </a:lnTo>
                  <a:lnTo>
                    <a:pt x="3680013" y="134709"/>
                  </a:lnTo>
                  <a:lnTo>
                    <a:pt x="3648001" y="105084"/>
                  </a:lnTo>
                  <a:lnTo>
                    <a:pt x="3613271" y="78636"/>
                  </a:lnTo>
                  <a:lnTo>
                    <a:pt x="3576047" y="55602"/>
                  </a:lnTo>
                  <a:lnTo>
                    <a:pt x="3536548" y="36221"/>
                  </a:lnTo>
                  <a:lnTo>
                    <a:pt x="3494997" y="20732"/>
                  </a:lnTo>
                  <a:lnTo>
                    <a:pt x="3451613" y="9373"/>
                  </a:lnTo>
                  <a:lnTo>
                    <a:pt x="3406619" y="2383"/>
                  </a:lnTo>
                  <a:lnTo>
                    <a:pt x="3360236" y="0"/>
                  </a:lnTo>
                  <a:close/>
                </a:path>
              </a:pathLst>
            </a:custGeom>
            <a:solidFill>
              <a:srgbClr val="78AA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128192" y="8333280"/>
            <a:ext cx="3141980" cy="1784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1955" marR="394335" indent="-389890">
              <a:lnSpc>
                <a:spcPct val="113199"/>
              </a:lnSpc>
              <a:spcBef>
                <a:spcPts val="95"/>
              </a:spcBef>
            </a:pPr>
            <a:r>
              <a:rPr sz="2550" spc="-5" dirty="0">
                <a:solidFill>
                  <a:srgbClr val="FFFFFF"/>
                </a:solidFill>
                <a:latin typeface="Courier New"/>
                <a:cs typeface="Courier New"/>
              </a:rPr>
              <a:t>output$hist &lt;- </a:t>
            </a:r>
            <a:r>
              <a:rPr sz="2550" spc="-15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50" spc="-5" dirty="0">
                <a:solidFill>
                  <a:srgbClr val="FFFFFF"/>
                </a:solidFill>
                <a:latin typeface="Courier New"/>
                <a:cs typeface="Courier New"/>
              </a:rPr>
              <a:t>renderPlot({</a:t>
            </a:r>
            <a:endParaRPr sz="2550">
              <a:latin typeface="Courier New"/>
              <a:cs typeface="Courier New"/>
            </a:endParaRPr>
          </a:p>
          <a:p>
            <a:pPr marL="791845">
              <a:lnSpc>
                <a:spcPct val="100000"/>
              </a:lnSpc>
              <a:spcBef>
                <a:spcPts val="405"/>
              </a:spcBef>
            </a:pPr>
            <a:r>
              <a:rPr sz="2550" spc="-5" dirty="0">
                <a:solidFill>
                  <a:srgbClr val="FFFFFF"/>
                </a:solidFill>
                <a:latin typeface="Courier New"/>
                <a:cs typeface="Courier New"/>
              </a:rPr>
              <a:t>hist(data())</a:t>
            </a:r>
            <a:endParaRPr sz="2550">
              <a:latin typeface="Courier New"/>
              <a:cs typeface="Courier New"/>
            </a:endParaRPr>
          </a:p>
          <a:p>
            <a:pPr marL="401955">
              <a:lnSpc>
                <a:spcPct val="100000"/>
              </a:lnSpc>
              <a:spcBef>
                <a:spcPts val="400"/>
              </a:spcBef>
            </a:pPr>
            <a:r>
              <a:rPr sz="2550" dirty="0">
                <a:solidFill>
                  <a:srgbClr val="FFFFFF"/>
                </a:solidFill>
                <a:latin typeface="Courier New"/>
                <a:cs typeface="Courier New"/>
              </a:rPr>
              <a:t>})</a:t>
            </a:r>
            <a:endParaRPr sz="2550"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28400" y="586369"/>
            <a:ext cx="7114540" cy="3623310"/>
            <a:chOff x="728400" y="586369"/>
            <a:chExt cx="7114540" cy="3623310"/>
          </a:xfrm>
        </p:grpSpPr>
        <p:sp>
          <p:nvSpPr>
            <p:cNvPr id="8" name="object 8"/>
            <p:cNvSpPr/>
            <p:nvPr/>
          </p:nvSpPr>
          <p:spPr>
            <a:xfrm>
              <a:off x="7821751" y="1455453"/>
              <a:ext cx="0" cy="2733040"/>
            </a:xfrm>
            <a:custGeom>
              <a:avLst/>
              <a:gdLst/>
              <a:ahLst/>
              <a:cxnLst/>
              <a:rect l="l" t="t" r="r" b="b"/>
              <a:pathLst>
                <a:path h="2733040">
                  <a:moveTo>
                    <a:pt x="0" y="2732901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8400" y="586369"/>
              <a:ext cx="2538730" cy="932180"/>
            </a:xfrm>
            <a:custGeom>
              <a:avLst/>
              <a:gdLst/>
              <a:ahLst/>
              <a:cxnLst/>
              <a:rect l="l" t="t" r="r" b="b"/>
              <a:pathLst>
                <a:path w="2538729" h="932180">
                  <a:moveTo>
                    <a:pt x="2382174" y="0"/>
                  </a:moveTo>
                  <a:lnTo>
                    <a:pt x="152948" y="0"/>
                  </a:lnTo>
                  <a:lnTo>
                    <a:pt x="105079" y="8265"/>
                  </a:lnTo>
                  <a:lnTo>
                    <a:pt x="64224" y="31095"/>
                  </a:lnTo>
                  <a:lnTo>
                    <a:pt x="32466" y="65537"/>
                  </a:lnTo>
                  <a:lnTo>
                    <a:pt x="11884" y="108639"/>
                  </a:lnTo>
                  <a:lnTo>
                    <a:pt x="4561" y="157450"/>
                  </a:lnTo>
                  <a:lnTo>
                    <a:pt x="0" y="782603"/>
                  </a:lnTo>
                  <a:lnTo>
                    <a:pt x="7797" y="830567"/>
                  </a:lnTo>
                  <a:lnTo>
                    <a:pt x="29510" y="871650"/>
                  </a:lnTo>
                  <a:lnTo>
                    <a:pt x="62618" y="903680"/>
                  </a:lnTo>
                  <a:lnTo>
                    <a:pt x="104604" y="924490"/>
                  </a:lnTo>
                  <a:lnTo>
                    <a:pt x="152948" y="931908"/>
                  </a:lnTo>
                  <a:lnTo>
                    <a:pt x="2382174" y="931908"/>
                  </a:lnTo>
                  <a:lnTo>
                    <a:pt x="2430870" y="924490"/>
                  </a:lnTo>
                  <a:lnTo>
                    <a:pt x="2473697" y="903680"/>
                  </a:lnTo>
                  <a:lnTo>
                    <a:pt x="2507811" y="871650"/>
                  </a:lnTo>
                  <a:lnTo>
                    <a:pt x="2530365" y="830567"/>
                  </a:lnTo>
                  <a:lnTo>
                    <a:pt x="2538515" y="782603"/>
                  </a:lnTo>
                  <a:lnTo>
                    <a:pt x="2538515" y="157450"/>
                  </a:lnTo>
                  <a:lnTo>
                    <a:pt x="2530365" y="108639"/>
                  </a:lnTo>
                  <a:lnTo>
                    <a:pt x="2507811" y="65537"/>
                  </a:lnTo>
                  <a:lnTo>
                    <a:pt x="2473697" y="31095"/>
                  </a:lnTo>
                  <a:lnTo>
                    <a:pt x="2430870" y="8265"/>
                  </a:lnTo>
                  <a:lnTo>
                    <a:pt x="2382174" y="0"/>
                  </a:lnTo>
                  <a:close/>
                </a:path>
              </a:pathLst>
            </a:custGeom>
            <a:solidFill>
              <a:srgbClr val="008F00">
                <a:alpha val="68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37049" y="788783"/>
            <a:ext cx="211836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dirty="0">
                <a:solidFill>
                  <a:srgbClr val="FFFFFF"/>
                </a:solidFill>
                <a:latin typeface="Courier New"/>
                <a:cs typeface="Courier New"/>
              </a:rPr>
              <a:t>input$num</a:t>
            </a:r>
            <a:endParaRPr sz="305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09251" y="4156941"/>
            <a:ext cx="8128634" cy="1675764"/>
          </a:xfrm>
          <a:custGeom>
            <a:avLst/>
            <a:gdLst/>
            <a:ahLst/>
            <a:cxnLst/>
            <a:rect l="l" t="t" r="r" b="b"/>
            <a:pathLst>
              <a:path w="8128634" h="1675764">
                <a:moveTo>
                  <a:pt x="7928931" y="0"/>
                </a:moveTo>
                <a:lnTo>
                  <a:pt x="201267" y="0"/>
                </a:lnTo>
                <a:lnTo>
                  <a:pt x="155271" y="5489"/>
                </a:lnTo>
                <a:lnTo>
                  <a:pt x="113304" y="21079"/>
                </a:lnTo>
                <a:lnTo>
                  <a:pt x="76474" y="45452"/>
                </a:lnTo>
                <a:lnTo>
                  <a:pt x="45895" y="77289"/>
                </a:lnTo>
                <a:lnTo>
                  <a:pt x="22677" y="115273"/>
                </a:lnTo>
                <a:lnTo>
                  <a:pt x="7931" y="158085"/>
                </a:lnTo>
                <a:lnTo>
                  <a:pt x="2769" y="204408"/>
                </a:lnTo>
                <a:lnTo>
                  <a:pt x="0" y="1473862"/>
                </a:lnTo>
                <a:lnTo>
                  <a:pt x="5315" y="1520023"/>
                </a:lnTo>
                <a:lnTo>
                  <a:pt x="20457" y="1562417"/>
                </a:lnTo>
                <a:lnTo>
                  <a:pt x="44216" y="1599828"/>
                </a:lnTo>
                <a:lnTo>
                  <a:pt x="75384" y="1631042"/>
                </a:lnTo>
                <a:lnTo>
                  <a:pt x="112755" y="1654842"/>
                </a:lnTo>
                <a:lnTo>
                  <a:pt x="155118" y="1670014"/>
                </a:lnTo>
                <a:lnTo>
                  <a:pt x="201267" y="1675341"/>
                </a:lnTo>
                <a:lnTo>
                  <a:pt x="7928931" y="1675341"/>
                </a:lnTo>
                <a:lnTo>
                  <a:pt x="7974968" y="1670014"/>
                </a:lnTo>
                <a:lnTo>
                  <a:pt x="8017043" y="1654842"/>
                </a:lnTo>
                <a:lnTo>
                  <a:pt x="8054018" y="1631042"/>
                </a:lnTo>
                <a:lnTo>
                  <a:pt x="8084756" y="1599828"/>
                </a:lnTo>
                <a:lnTo>
                  <a:pt x="8108120" y="1562417"/>
                </a:lnTo>
                <a:lnTo>
                  <a:pt x="8122972" y="1520023"/>
                </a:lnTo>
                <a:lnTo>
                  <a:pt x="8128176" y="1473862"/>
                </a:lnTo>
                <a:lnTo>
                  <a:pt x="8128176" y="204408"/>
                </a:lnTo>
                <a:lnTo>
                  <a:pt x="8122972" y="158085"/>
                </a:lnTo>
                <a:lnTo>
                  <a:pt x="8108120" y="115273"/>
                </a:lnTo>
                <a:lnTo>
                  <a:pt x="8084756" y="77289"/>
                </a:lnTo>
                <a:lnTo>
                  <a:pt x="8054018" y="45452"/>
                </a:lnTo>
                <a:lnTo>
                  <a:pt x="8017043" y="21079"/>
                </a:lnTo>
                <a:lnTo>
                  <a:pt x="7974968" y="5489"/>
                </a:lnTo>
                <a:lnTo>
                  <a:pt x="7928931" y="0"/>
                </a:lnTo>
                <a:close/>
              </a:path>
            </a:pathLst>
          </a:custGeom>
          <a:solidFill>
            <a:srgbClr val="004479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78140" y="4162414"/>
            <a:ext cx="7735570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7515" marR="5080" indent="-386715">
              <a:lnSpc>
                <a:spcPct val="110400"/>
              </a:lnSpc>
              <a:spcBef>
                <a:spcPts val="100"/>
              </a:spcBef>
              <a:tabLst>
                <a:tab pos="1213485" algn="l"/>
                <a:tab pos="1910714" algn="l"/>
                <a:tab pos="7489825" algn="l"/>
              </a:tabLst>
            </a:pPr>
            <a:r>
              <a:rPr sz="3050" spc="-5" dirty="0">
                <a:solidFill>
                  <a:srgbClr val="FFFFFF"/>
                </a:solidFill>
                <a:latin typeface="Courier New"/>
                <a:cs typeface="Courier New"/>
              </a:rPr>
              <a:t>dat</a:t>
            </a:r>
            <a:r>
              <a:rPr sz="3050" dirty="0">
                <a:solidFill>
                  <a:srgbClr val="FFFFFF"/>
                </a:solidFill>
                <a:latin typeface="Courier New"/>
                <a:cs typeface="Courier New"/>
              </a:rPr>
              <a:t>a	</a:t>
            </a:r>
            <a:r>
              <a:rPr sz="3050" spc="-5" dirty="0">
                <a:solidFill>
                  <a:srgbClr val="FFFFFF"/>
                </a:solidFill>
                <a:latin typeface="Courier New"/>
                <a:cs typeface="Courier New"/>
              </a:rPr>
              <a:t>&lt;</a:t>
            </a:r>
            <a:r>
              <a:rPr sz="3050" dirty="0">
                <a:solidFill>
                  <a:srgbClr val="FFFFFF"/>
                </a:solidFill>
                <a:latin typeface="Courier New"/>
                <a:cs typeface="Courier New"/>
              </a:rPr>
              <a:t>-	</a:t>
            </a:r>
            <a:r>
              <a:rPr sz="3050" spc="-5" dirty="0">
                <a:solidFill>
                  <a:srgbClr val="FFFFFF"/>
                </a:solidFill>
                <a:latin typeface="Courier New"/>
                <a:cs typeface="Courier New"/>
              </a:rPr>
              <a:t>eventReactive(input$go</a:t>
            </a:r>
            <a:r>
              <a:rPr sz="3050" dirty="0">
                <a:solidFill>
                  <a:srgbClr val="FFFFFF"/>
                </a:solidFill>
                <a:latin typeface="Courier New"/>
                <a:cs typeface="Courier New"/>
              </a:rPr>
              <a:t>,	{  </a:t>
            </a:r>
            <a:r>
              <a:rPr sz="3050" spc="-5" dirty="0">
                <a:solidFill>
                  <a:srgbClr val="FFFFFF"/>
                </a:solidFill>
                <a:latin typeface="Courier New"/>
                <a:cs typeface="Courier New"/>
              </a:rPr>
              <a:t>rnorm(input$num)</a:t>
            </a:r>
            <a:endParaRPr sz="3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3050" dirty="0">
                <a:solidFill>
                  <a:srgbClr val="FFFFFF"/>
                </a:solidFill>
                <a:latin typeface="Courier New"/>
                <a:cs typeface="Courier New"/>
              </a:rPr>
              <a:t>})</a:t>
            </a:r>
            <a:endParaRPr sz="305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706781" y="534015"/>
            <a:ext cx="2235835" cy="932180"/>
          </a:xfrm>
          <a:custGeom>
            <a:avLst/>
            <a:gdLst/>
            <a:ahLst/>
            <a:cxnLst/>
            <a:rect l="l" t="t" r="r" b="b"/>
            <a:pathLst>
              <a:path w="2235834" h="932180">
                <a:moveTo>
                  <a:pt x="2079225" y="0"/>
                </a:moveTo>
                <a:lnTo>
                  <a:pt x="152948" y="0"/>
                </a:lnTo>
                <a:lnTo>
                  <a:pt x="105130" y="7861"/>
                </a:lnTo>
                <a:lnTo>
                  <a:pt x="64398" y="29728"/>
                </a:lnTo>
                <a:lnTo>
                  <a:pt x="32786" y="63022"/>
                </a:lnTo>
                <a:lnTo>
                  <a:pt x="12327" y="105164"/>
                </a:lnTo>
                <a:lnTo>
                  <a:pt x="5056" y="153576"/>
                </a:lnTo>
                <a:lnTo>
                  <a:pt x="0" y="778722"/>
                </a:lnTo>
                <a:lnTo>
                  <a:pt x="7797" y="827090"/>
                </a:lnTo>
                <a:lnTo>
                  <a:pt x="29510" y="869135"/>
                </a:lnTo>
                <a:lnTo>
                  <a:pt x="62619" y="902314"/>
                </a:lnTo>
                <a:lnTo>
                  <a:pt x="104604" y="924086"/>
                </a:lnTo>
                <a:lnTo>
                  <a:pt x="152948" y="931908"/>
                </a:lnTo>
                <a:lnTo>
                  <a:pt x="2079225" y="931908"/>
                </a:lnTo>
                <a:lnTo>
                  <a:pt x="2127899" y="924086"/>
                </a:lnTo>
                <a:lnTo>
                  <a:pt x="2170674" y="902314"/>
                </a:lnTo>
                <a:lnTo>
                  <a:pt x="2204725" y="869135"/>
                </a:lnTo>
                <a:lnTo>
                  <a:pt x="2227226" y="827090"/>
                </a:lnTo>
                <a:lnTo>
                  <a:pt x="2235354" y="778722"/>
                </a:lnTo>
                <a:lnTo>
                  <a:pt x="2235354" y="153576"/>
                </a:lnTo>
                <a:lnTo>
                  <a:pt x="2227226" y="105164"/>
                </a:lnTo>
                <a:lnTo>
                  <a:pt x="2204725" y="63022"/>
                </a:lnTo>
                <a:lnTo>
                  <a:pt x="2170674" y="29728"/>
                </a:lnTo>
                <a:lnTo>
                  <a:pt x="2127899" y="7861"/>
                </a:lnTo>
                <a:lnTo>
                  <a:pt x="2079225" y="0"/>
                </a:lnTo>
                <a:close/>
              </a:path>
            </a:pathLst>
          </a:custGeom>
          <a:solidFill>
            <a:srgbClr val="008F00">
              <a:alpha val="68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6880202" y="732548"/>
            <a:ext cx="188595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u="none" dirty="0">
                <a:solidFill>
                  <a:srgbClr val="FFFFFF"/>
                </a:solidFill>
                <a:latin typeface="Courier New"/>
                <a:cs typeface="Courier New"/>
              </a:rPr>
              <a:t>input$go</a:t>
            </a:r>
            <a:endParaRPr sz="3050">
              <a:latin typeface="Courier New"/>
              <a:cs typeface="Courier New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38351" y="460722"/>
            <a:ext cx="8377555" cy="9853295"/>
            <a:chOff x="638351" y="460722"/>
            <a:chExt cx="8377555" cy="9853295"/>
          </a:xfrm>
        </p:grpSpPr>
        <p:sp>
          <p:nvSpPr>
            <p:cNvPr id="16" name="object 16"/>
            <p:cNvSpPr/>
            <p:nvPr/>
          </p:nvSpPr>
          <p:spPr>
            <a:xfrm>
              <a:off x="6706779" y="534018"/>
              <a:ext cx="2235835" cy="932180"/>
            </a:xfrm>
            <a:custGeom>
              <a:avLst/>
              <a:gdLst/>
              <a:ahLst/>
              <a:cxnLst/>
              <a:rect l="l" t="t" r="r" b="b"/>
              <a:pathLst>
                <a:path w="2235834" h="932180">
                  <a:moveTo>
                    <a:pt x="0" y="778722"/>
                  </a:moveTo>
                  <a:lnTo>
                    <a:pt x="5057" y="153572"/>
                  </a:lnTo>
                  <a:lnTo>
                    <a:pt x="12328" y="105164"/>
                  </a:lnTo>
                  <a:lnTo>
                    <a:pt x="32787" y="63023"/>
                  </a:lnTo>
                  <a:lnTo>
                    <a:pt x="64399" y="29729"/>
                  </a:lnTo>
                  <a:lnTo>
                    <a:pt x="105130" y="7862"/>
                  </a:lnTo>
                  <a:lnTo>
                    <a:pt x="152948" y="0"/>
                  </a:lnTo>
                  <a:lnTo>
                    <a:pt x="2079225" y="0"/>
                  </a:lnTo>
                  <a:lnTo>
                    <a:pt x="2127900" y="7862"/>
                  </a:lnTo>
                  <a:lnTo>
                    <a:pt x="2170674" y="29729"/>
                  </a:lnTo>
                  <a:lnTo>
                    <a:pt x="2204725" y="63023"/>
                  </a:lnTo>
                  <a:lnTo>
                    <a:pt x="2227227" y="105164"/>
                  </a:lnTo>
                  <a:lnTo>
                    <a:pt x="2235356" y="153572"/>
                  </a:lnTo>
                  <a:lnTo>
                    <a:pt x="2235356" y="778722"/>
                  </a:lnTo>
                  <a:lnTo>
                    <a:pt x="2227227" y="827090"/>
                  </a:lnTo>
                  <a:lnTo>
                    <a:pt x="2204725" y="869135"/>
                  </a:lnTo>
                  <a:lnTo>
                    <a:pt x="2170674" y="902314"/>
                  </a:lnTo>
                  <a:lnTo>
                    <a:pt x="2127900" y="924086"/>
                  </a:lnTo>
                  <a:lnTo>
                    <a:pt x="2079225" y="931908"/>
                  </a:lnTo>
                  <a:lnTo>
                    <a:pt x="152948" y="931908"/>
                  </a:lnTo>
                  <a:lnTo>
                    <a:pt x="104604" y="924086"/>
                  </a:lnTo>
                  <a:lnTo>
                    <a:pt x="62618" y="902314"/>
                  </a:lnTo>
                  <a:lnTo>
                    <a:pt x="29510" y="869135"/>
                  </a:lnTo>
                  <a:lnTo>
                    <a:pt x="7797" y="827090"/>
                  </a:lnTo>
                  <a:lnTo>
                    <a:pt x="0" y="778722"/>
                  </a:lnTo>
                  <a:close/>
                </a:path>
              </a:pathLst>
            </a:custGeom>
            <a:ln w="1465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585717" y="1528749"/>
              <a:ext cx="474345" cy="2588260"/>
            </a:xfrm>
            <a:custGeom>
              <a:avLst/>
              <a:gdLst/>
              <a:ahLst/>
              <a:cxnLst/>
              <a:rect l="l" t="t" r="r" b="b"/>
              <a:pathLst>
                <a:path w="474345" h="2588260">
                  <a:moveTo>
                    <a:pt x="474298" y="2157002"/>
                  </a:moveTo>
                  <a:lnTo>
                    <a:pt x="0" y="2157002"/>
                  </a:lnTo>
                  <a:lnTo>
                    <a:pt x="237149" y="2587768"/>
                  </a:lnTo>
                  <a:lnTo>
                    <a:pt x="474298" y="2157002"/>
                  </a:lnTo>
                  <a:close/>
                </a:path>
                <a:path w="474345" h="2588260">
                  <a:moveTo>
                    <a:pt x="361684" y="0"/>
                  </a:moveTo>
                  <a:lnTo>
                    <a:pt x="110383" y="0"/>
                  </a:lnTo>
                  <a:lnTo>
                    <a:pt x="110383" y="2157002"/>
                  </a:lnTo>
                  <a:lnTo>
                    <a:pt x="361684" y="2157002"/>
                  </a:lnTo>
                  <a:lnTo>
                    <a:pt x="361684" y="0"/>
                  </a:lnTo>
                  <a:close/>
                </a:path>
              </a:pathLst>
            </a:custGeom>
            <a:solidFill>
              <a:srgbClr val="000000">
                <a:alpha val="68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11647" y="4156941"/>
              <a:ext cx="8126095" cy="1675764"/>
            </a:xfrm>
            <a:custGeom>
              <a:avLst/>
              <a:gdLst/>
              <a:ahLst/>
              <a:cxnLst/>
              <a:rect l="l" t="t" r="r" b="b"/>
              <a:pathLst>
                <a:path w="8126095" h="1675764">
                  <a:moveTo>
                    <a:pt x="0" y="1473862"/>
                  </a:moveTo>
                  <a:lnTo>
                    <a:pt x="372" y="204407"/>
                  </a:lnTo>
                  <a:lnTo>
                    <a:pt x="5667" y="158085"/>
                  </a:lnTo>
                  <a:lnTo>
                    <a:pt x="20756" y="115272"/>
                  </a:lnTo>
                  <a:lnTo>
                    <a:pt x="44442" y="77289"/>
                  </a:lnTo>
                  <a:lnTo>
                    <a:pt x="75531" y="45452"/>
                  </a:lnTo>
                  <a:lnTo>
                    <a:pt x="112829" y="21079"/>
                  </a:lnTo>
                  <a:lnTo>
                    <a:pt x="155139" y="5489"/>
                  </a:lnTo>
                  <a:lnTo>
                    <a:pt x="201267" y="0"/>
                  </a:lnTo>
                  <a:lnTo>
                    <a:pt x="7924139" y="0"/>
                  </a:lnTo>
                  <a:lnTo>
                    <a:pt x="7970309" y="5489"/>
                  </a:lnTo>
                  <a:lnTo>
                    <a:pt x="8012725" y="21079"/>
                  </a:lnTo>
                  <a:lnTo>
                    <a:pt x="8050168" y="45452"/>
                  </a:lnTo>
                  <a:lnTo>
                    <a:pt x="8081416" y="77289"/>
                  </a:lnTo>
                  <a:lnTo>
                    <a:pt x="8105248" y="115272"/>
                  </a:lnTo>
                  <a:lnTo>
                    <a:pt x="8120443" y="158085"/>
                  </a:lnTo>
                  <a:lnTo>
                    <a:pt x="8125779" y="204407"/>
                  </a:lnTo>
                  <a:lnTo>
                    <a:pt x="8125779" y="1473862"/>
                  </a:lnTo>
                  <a:lnTo>
                    <a:pt x="8120443" y="1520022"/>
                  </a:lnTo>
                  <a:lnTo>
                    <a:pt x="8105248" y="1562416"/>
                  </a:lnTo>
                  <a:lnTo>
                    <a:pt x="8081416" y="1599828"/>
                  </a:lnTo>
                  <a:lnTo>
                    <a:pt x="8050168" y="1631042"/>
                  </a:lnTo>
                  <a:lnTo>
                    <a:pt x="8012725" y="1654842"/>
                  </a:lnTo>
                  <a:lnTo>
                    <a:pt x="7970309" y="1670014"/>
                  </a:lnTo>
                  <a:lnTo>
                    <a:pt x="7924139" y="1675341"/>
                  </a:lnTo>
                  <a:lnTo>
                    <a:pt x="201267" y="1675341"/>
                  </a:lnTo>
                  <a:lnTo>
                    <a:pt x="155118" y="1670014"/>
                  </a:lnTo>
                  <a:lnTo>
                    <a:pt x="112755" y="1654842"/>
                  </a:lnTo>
                  <a:lnTo>
                    <a:pt x="75384" y="1631042"/>
                  </a:lnTo>
                  <a:lnTo>
                    <a:pt x="44216" y="1599828"/>
                  </a:lnTo>
                  <a:lnTo>
                    <a:pt x="20457" y="1562416"/>
                  </a:lnTo>
                  <a:lnTo>
                    <a:pt x="5315" y="1520022"/>
                  </a:lnTo>
                  <a:lnTo>
                    <a:pt x="0" y="1473862"/>
                  </a:lnTo>
                  <a:close/>
                </a:path>
              </a:pathLst>
            </a:custGeom>
            <a:ln w="1465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526730" y="5895108"/>
              <a:ext cx="474345" cy="2345055"/>
            </a:xfrm>
            <a:custGeom>
              <a:avLst/>
              <a:gdLst/>
              <a:ahLst/>
              <a:cxnLst/>
              <a:rect l="l" t="t" r="r" b="b"/>
              <a:pathLst>
                <a:path w="474345" h="2345054">
                  <a:moveTo>
                    <a:pt x="474299" y="1916172"/>
                  </a:moveTo>
                  <a:lnTo>
                    <a:pt x="0" y="1916172"/>
                  </a:lnTo>
                  <a:lnTo>
                    <a:pt x="237149" y="2344927"/>
                  </a:lnTo>
                  <a:lnTo>
                    <a:pt x="474299" y="1916172"/>
                  </a:lnTo>
                  <a:close/>
                </a:path>
                <a:path w="474345" h="2345054">
                  <a:moveTo>
                    <a:pt x="363173" y="0"/>
                  </a:moveTo>
                  <a:lnTo>
                    <a:pt x="111871" y="0"/>
                  </a:lnTo>
                  <a:lnTo>
                    <a:pt x="111871" y="1916172"/>
                  </a:lnTo>
                  <a:lnTo>
                    <a:pt x="363173" y="1916172"/>
                  </a:lnTo>
                  <a:lnTo>
                    <a:pt x="363173" y="0"/>
                  </a:lnTo>
                  <a:close/>
                </a:path>
              </a:pathLst>
            </a:custGeom>
            <a:solidFill>
              <a:srgbClr val="000000">
                <a:alpha val="68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868649" y="8292941"/>
              <a:ext cx="3811904" cy="1948180"/>
            </a:xfrm>
            <a:custGeom>
              <a:avLst/>
              <a:gdLst/>
              <a:ahLst/>
              <a:cxnLst/>
              <a:rect l="l" t="t" r="r" b="b"/>
              <a:pathLst>
                <a:path w="3811904" h="1948179">
                  <a:moveTo>
                    <a:pt x="0" y="1495896"/>
                  </a:moveTo>
                  <a:lnTo>
                    <a:pt x="372" y="457435"/>
                  </a:lnTo>
                  <a:lnTo>
                    <a:pt x="2712" y="410986"/>
                  </a:lnTo>
                  <a:lnTo>
                    <a:pt x="9578" y="365805"/>
                  </a:lnTo>
                  <a:lnTo>
                    <a:pt x="20745" y="322131"/>
                  </a:lnTo>
                  <a:lnTo>
                    <a:pt x="35985" y="280202"/>
                  </a:lnTo>
                  <a:lnTo>
                    <a:pt x="55071" y="240257"/>
                  </a:lnTo>
                  <a:lnTo>
                    <a:pt x="77775" y="202534"/>
                  </a:lnTo>
                  <a:lnTo>
                    <a:pt x="103872" y="167272"/>
                  </a:lnTo>
                  <a:lnTo>
                    <a:pt x="133134" y="134709"/>
                  </a:lnTo>
                  <a:lnTo>
                    <a:pt x="165333" y="105084"/>
                  </a:lnTo>
                  <a:lnTo>
                    <a:pt x="200243" y="78636"/>
                  </a:lnTo>
                  <a:lnTo>
                    <a:pt x="237636" y="55602"/>
                  </a:lnTo>
                  <a:lnTo>
                    <a:pt x="277286" y="36221"/>
                  </a:lnTo>
                  <a:lnTo>
                    <a:pt x="318966" y="20732"/>
                  </a:lnTo>
                  <a:lnTo>
                    <a:pt x="362448" y="9373"/>
                  </a:lnTo>
                  <a:lnTo>
                    <a:pt x="407505" y="2383"/>
                  </a:lnTo>
                  <a:lnTo>
                    <a:pt x="453911" y="0"/>
                  </a:lnTo>
                  <a:lnTo>
                    <a:pt x="3357490" y="0"/>
                  </a:lnTo>
                  <a:lnTo>
                    <a:pt x="3403904" y="2383"/>
                  </a:lnTo>
                  <a:lnTo>
                    <a:pt x="3448985" y="9373"/>
                  </a:lnTo>
                  <a:lnTo>
                    <a:pt x="3492504" y="20732"/>
                  </a:lnTo>
                  <a:lnTo>
                    <a:pt x="3534231" y="36221"/>
                  </a:lnTo>
                  <a:lnTo>
                    <a:pt x="3573938" y="55602"/>
                  </a:lnTo>
                  <a:lnTo>
                    <a:pt x="3611394" y="78636"/>
                  </a:lnTo>
                  <a:lnTo>
                    <a:pt x="3646372" y="105084"/>
                  </a:lnTo>
                  <a:lnTo>
                    <a:pt x="3678641" y="134709"/>
                  </a:lnTo>
                  <a:lnTo>
                    <a:pt x="3707972" y="167272"/>
                  </a:lnTo>
                  <a:lnTo>
                    <a:pt x="3734136" y="202534"/>
                  </a:lnTo>
                  <a:lnTo>
                    <a:pt x="3756903" y="240257"/>
                  </a:lnTo>
                  <a:lnTo>
                    <a:pt x="3776046" y="280202"/>
                  </a:lnTo>
                  <a:lnTo>
                    <a:pt x="3791333" y="322131"/>
                  </a:lnTo>
                  <a:lnTo>
                    <a:pt x="3802537" y="365805"/>
                  </a:lnTo>
                  <a:lnTo>
                    <a:pt x="3809427" y="410986"/>
                  </a:lnTo>
                  <a:lnTo>
                    <a:pt x="3811775" y="457435"/>
                  </a:lnTo>
                  <a:lnTo>
                    <a:pt x="3811775" y="1495896"/>
                  </a:lnTo>
                  <a:lnTo>
                    <a:pt x="3809427" y="1542281"/>
                  </a:lnTo>
                  <a:lnTo>
                    <a:pt x="3802537" y="1587280"/>
                  </a:lnTo>
                  <a:lnTo>
                    <a:pt x="3791333" y="1630671"/>
                  </a:lnTo>
                  <a:lnTo>
                    <a:pt x="3776046" y="1672232"/>
                  </a:lnTo>
                  <a:lnTo>
                    <a:pt x="3756903" y="1711742"/>
                  </a:lnTo>
                  <a:lnTo>
                    <a:pt x="3734136" y="1748979"/>
                  </a:lnTo>
                  <a:lnTo>
                    <a:pt x="3707972" y="1783722"/>
                  </a:lnTo>
                  <a:lnTo>
                    <a:pt x="3678641" y="1815749"/>
                  </a:lnTo>
                  <a:lnTo>
                    <a:pt x="3646372" y="1844838"/>
                  </a:lnTo>
                  <a:lnTo>
                    <a:pt x="3611394" y="1870767"/>
                  </a:lnTo>
                  <a:lnTo>
                    <a:pt x="3573938" y="1893315"/>
                  </a:lnTo>
                  <a:lnTo>
                    <a:pt x="3534231" y="1912261"/>
                  </a:lnTo>
                  <a:lnTo>
                    <a:pt x="3492504" y="1927383"/>
                  </a:lnTo>
                  <a:lnTo>
                    <a:pt x="3448985" y="1938458"/>
                  </a:lnTo>
                  <a:lnTo>
                    <a:pt x="3403904" y="1945266"/>
                  </a:lnTo>
                  <a:lnTo>
                    <a:pt x="3357490" y="1947584"/>
                  </a:lnTo>
                  <a:lnTo>
                    <a:pt x="453911" y="1947584"/>
                  </a:lnTo>
                  <a:lnTo>
                    <a:pt x="404452" y="1944949"/>
                  </a:lnTo>
                  <a:lnTo>
                    <a:pt x="356536" y="1937223"/>
                  </a:lnTo>
                  <a:lnTo>
                    <a:pt x="310440" y="1924675"/>
                  </a:lnTo>
                  <a:lnTo>
                    <a:pt x="266440" y="1907574"/>
                  </a:lnTo>
                  <a:lnTo>
                    <a:pt x="224813" y="1886189"/>
                  </a:lnTo>
                  <a:lnTo>
                    <a:pt x="185837" y="1860789"/>
                  </a:lnTo>
                  <a:lnTo>
                    <a:pt x="149787" y="1831642"/>
                  </a:lnTo>
                  <a:lnTo>
                    <a:pt x="116942" y="1799019"/>
                  </a:lnTo>
                  <a:lnTo>
                    <a:pt x="87578" y="1763188"/>
                  </a:lnTo>
                  <a:lnTo>
                    <a:pt x="61972" y="1724418"/>
                  </a:lnTo>
                  <a:lnTo>
                    <a:pt x="40400" y="1682978"/>
                  </a:lnTo>
                  <a:lnTo>
                    <a:pt x="23140" y="1639136"/>
                  </a:lnTo>
                  <a:lnTo>
                    <a:pt x="10469" y="1593163"/>
                  </a:lnTo>
                  <a:lnTo>
                    <a:pt x="2663" y="1545327"/>
                  </a:lnTo>
                  <a:lnTo>
                    <a:pt x="0" y="1495896"/>
                  </a:lnTo>
                  <a:close/>
                </a:path>
              </a:pathLst>
            </a:custGeom>
            <a:ln w="146592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32961" y="586369"/>
              <a:ext cx="2534285" cy="932180"/>
            </a:xfrm>
            <a:custGeom>
              <a:avLst/>
              <a:gdLst/>
              <a:ahLst/>
              <a:cxnLst/>
              <a:rect l="l" t="t" r="r" b="b"/>
              <a:pathLst>
                <a:path w="2534285" h="932180">
                  <a:moveTo>
                    <a:pt x="0" y="778098"/>
                  </a:moveTo>
                  <a:lnTo>
                    <a:pt x="0" y="152948"/>
                  </a:lnTo>
                  <a:lnTo>
                    <a:pt x="7797" y="104604"/>
                  </a:lnTo>
                  <a:lnTo>
                    <a:pt x="29510" y="62618"/>
                  </a:lnTo>
                  <a:lnTo>
                    <a:pt x="62618" y="29510"/>
                  </a:lnTo>
                  <a:lnTo>
                    <a:pt x="104604" y="7797"/>
                  </a:lnTo>
                  <a:lnTo>
                    <a:pt x="152948" y="0"/>
                  </a:lnTo>
                  <a:lnTo>
                    <a:pt x="2382174" y="0"/>
                  </a:lnTo>
                  <a:lnTo>
                    <a:pt x="2430396" y="7797"/>
                  </a:lnTo>
                  <a:lnTo>
                    <a:pt x="2472092" y="29510"/>
                  </a:lnTo>
                  <a:lnTo>
                    <a:pt x="2504855" y="62618"/>
                  </a:lnTo>
                  <a:lnTo>
                    <a:pt x="2526278" y="104604"/>
                  </a:lnTo>
                  <a:lnTo>
                    <a:pt x="2533954" y="152948"/>
                  </a:lnTo>
                  <a:lnTo>
                    <a:pt x="2533954" y="778098"/>
                  </a:lnTo>
                  <a:lnTo>
                    <a:pt x="2526278" y="826531"/>
                  </a:lnTo>
                  <a:lnTo>
                    <a:pt x="2504855" y="868730"/>
                  </a:lnTo>
                  <a:lnTo>
                    <a:pt x="2472092" y="902095"/>
                  </a:lnTo>
                  <a:lnTo>
                    <a:pt x="2430396" y="924021"/>
                  </a:lnTo>
                  <a:lnTo>
                    <a:pt x="2382174" y="931908"/>
                  </a:lnTo>
                  <a:lnTo>
                    <a:pt x="152948" y="931908"/>
                  </a:lnTo>
                  <a:lnTo>
                    <a:pt x="104604" y="924021"/>
                  </a:lnTo>
                  <a:lnTo>
                    <a:pt x="62618" y="902095"/>
                  </a:lnTo>
                  <a:lnTo>
                    <a:pt x="29510" y="868730"/>
                  </a:lnTo>
                  <a:lnTo>
                    <a:pt x="7797" y="826531"/>
                  </a:lnTo>
                  <a:lnTo>
                    <a:pt x="0" y="778098"/>
                  </a:lnTo>
                  <a:close/>
                </a:path>
              </a:pathLst>
            </a:custGeom>
            <a:ln w="1465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11580799" y="994734"/>
            <a:ext cx="6753859" cy="2387600"/>
            <a:chOff x="11580799" y="994734"/>
            <a:chExt cx="6753859" cy="2387600"/>
          </a:xfrm>
        </p:grpSpPr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91270" y="994734"/>
              <a:ext cx="6743250" cy="150780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80799" y="2418774"/>
              <a:ext cx="1455453" cy="963321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4795425" y="11010034"/>
            <a:ext cx="2626995" cy="172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©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2015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RStudio,</a:t>
            </a:r>
            <a:r>
              <a:rPr sz="1150" spc="-10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Inc.</a:t>
            </a:r>
            <a:r>
              <a:rPr sz="1150" spc="-6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All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rights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reserved.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7758" y="2636835"/>
            <a:ext cx="11969115" cy="56692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8175"/>
              </a:lnSpc>
              <a:spcBef>
                <a:spcPts val="110"/>
              </a:spcBef>
            </a:pPr>
            <a:r>
              <a:rPr sz="8400" u="none" spc="390" dirty="0">
                <a:solidFill>
                  <a:srgbClr val="C0C0C0"/>
                </a:solidFill>
                <a:latin typeface="Georgia"/>
                <a:cs typeface="Georgia"/>
              </a:rPr>
              <a:t>Build</a:t>
            </a:r>
            <a:r>
              <a:rPr sz="8400" u="none" spc="60" dirty="0">
                <a:solidFill>
                  <a:srgbClr val="C0C0C0"/>
                </a:solidFill>
                <a:latin typeface="Georgia"/>
                <a:cs typeface="Georgia"/>
              </a:rPr>
              <a:t> </a:t>
            </a:r>
            <a:r>
              <a:rPr sz="8400" u="none" spc="385" dirty="0">
                <a:solidFill>
                  <a:srgbClr val="C0C0C0"/>
                </a:solidFill>
                <a:latin typeface="Georgia"/>
                <a:cs typeface="Georgia"/>
              </a:rPr>
              <a:t>your</a:t>
            </a:r>
            <a:r>
              <a:rPr sz="8400" u="none" spc="65" dirty="0">
                <a:solidFill>
                  <a:srgbClr val="C0C0C0"/>
                </a:solidFill>
                <a:latin typeface="Georgia"/>
                <a:cs typeface="Georgia"/>
              </a:rPr>
              <a:t> </a:t>
            </a:r>
            <a:r>
              <a:rPr sz="8400" u="none" spc="645" dirty="0">
                <a:solidFill>
                  <a:srgbClr val="C0C0C0"/>
                </a:solidFill>
                <a:latin typeface="Georgia"/>
                <a:cs typeface="Georgia"/>
              </a:rPr>
              <a:t>app</a:t>
            </a:r>
            <a:r>
              <a:rPr sz="8400" u="none" spc="65" dirty="0">
                <a:solidFill>
                  <a:srgbClr val="C0C0C0"/>
                </a:solidFill>
                <a:latin typeface="Georgia"/>
                <a:cs typeface="Georgia"/>
              </a:rPr>
              <a:t> </a:t>
            </a:r>
            <a:r>
              <a:rPr sz="8400" u="none" spc="434" dirty="0">
                <a:solidFill>
                  <a:srgbClr val="C0C0C0"/>
                </a:solidFill>
                <a:latin typeface="Georgia"/>
                <a:cs typeface="Georgia"/>
              </a:rPr>
              <a:t>around</a:t>
            </a:r>
            <a:endParaRPr sz="8400">
              <a:latin typeface="Georgia"/>
              <a:cs typeface="Georgia"/>
            </a:endParaRPr>
          </a:p>
          <a:p>
            <a:pPr marL="1594485" marR="5080" indent="-1293495">
              <a:lnSpc>
                <a:spcPts val="17400"/>
              </a:lnSpc>
              <a:spcBef>
                <a:spcPts val="1475"/>
              </a:spcBef>
            </a:pPr>
            <a:r>
              <a:rPr sz="17300" u="none" spc="770" dirty="0">
                <a:solidFill>
                  <a:srgbClr val="FFFFFF"/>
                </a:solidFill>
                <a:latin typeface="Georgia"/>
                <a:cs typeface="Georgia"/>
              </a:rPr>
              <a:t>Inputs</a:t>
            </a:r>
            <a:r>
              <a:rPr sz="17300" u="none" spc="6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7300" u="none" spc="1230" dirty="0">
                <a:solidFill>
                  <a:srgbClr val="FFFFFF"/>
                </a:solidFill>
                <a:latin typeface="Georgia"/>
                <a:cs typeface="Georgia"/>
              </a:rPr>
              <a:t>and </a:t>
            </a:r>
            <a:r>
              <a:rPr sz="17300" u="none" spc="-415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7300" u="none" spc="710" dirty="0">
                <a:solidFill>
                  <a:srgbClr val="FFFFFF"/>
                </a:solidFill>
                <a:latin typeface="Georgia"/>
                <a:cs typeface="Georgia"/>
              </a:rPr>
              <a:t>Outputs</a:t>
            </a:r>
            <a:endParaRPr sz="173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58812" y="1555328"/>
            <a:ext cx="474345" cy="2633345"/>
          </a:xfrm>
          <a:custGeom>
            <a:avLst/>
            <a:gdLst/>
            <a:ahLst/>
            <a:cxnLst/>
            <a:rect l="l" t="t" r="r" b="b"/>
            <a:pathLst>
              <a:path w="474344" h="2633345">
                <a:moveTo>
                  <a:pt x="366777" y="434139"/>
                </a:moveTo>
                <a:lnTo>
                  <a:pt x="115476" y="434139"/>
                </a:lnTo>
                <a:lnTo>
                  <a:pt x="115476" y="2633025"/>
                </a:lnTo>
                <a:lnTo>
                  <a:pt x="366777" y="2633025"/>
                </a:lnTo>
                <a:lnTo>
                  <a:pt x="366777" y="434139"/>
                </a:lnTo>
                <a:close/>
              </a:path>
              <a:path w="474344" h="2633345">
                <a:moveTo>
                  <a:pt x="237148" y="0"/>
                </a:moveTo>
                <a:lnTo>
                  <a:pt x="0" y="434139"/>
                </a:lnTo>
                <a:lnTo>
                  <a:pt x="474298" y="434139"/>
                </a:lnTo>
                <a:lnTo>
                  <a:pt x="237148" y="0"/>
                </a:lnTo>
                <a:close/>
              </a:path>
            </a:pathLst>
          </a:custGeom>
          <a:solidFill>
            <a:srgbClr val="53585F">
              <a:alpha val="68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86065" y="0"/>
            <a:ext cx="8753660" cy="1130855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821751" y="1403098"/>
            <a:ext cx="0" cy="2774950"/>
          </a:xfrm>
          <a:custGeom>
            <a:avLst/>
            <a:gdLst/>
            <a:ahLst/>
            <a:cxnLst/>
            <a:rect l="l" t="t" r="r" b="b"/>
            <a:pathLst>
              <a:path h="2774950">
                <a:moveTo>
                  <a:pt x="0" y="2774784"/>
                </a:moveTo>
                <a:lnTo>
                  <a:pt x="0" y="0"/>
                </a:lnTo>
              </a:path>
            </a:pathLst>
          </a:custGeom>
          <a:ln w="41883">
            <a:solidFill>
              <a:srgbClr val="DCDE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2868649" y="5800857"/>
            <a:ext cx="3811904" cy="4439920"/>
            <a:chOff x="2868649" y="5800857"/>
            <a:chExt cx="3811904" cy="4439920"/>
          </a:xfrm>
        </p:grpSpPr>
        <p:sp>
          <p:nvSpPr>
            <p:cNvPr id="6" name="object 6"/>
            <p:cNvSpPr/>
            <p:nvPr/>
          </p:nvSpPr>
          <p:spPr>
            <a:xfrm>
              <a:off x="4774723" y="5821812"/>
              <a:ext cx="0" cy="2523490"/>
            </a:xfrm>
            <a:custGeom>
              <a:avLst/>
              <a:gdLst/>
              <a:ahLst/>
              <a:cxnLst/>
              <a:rect l="l" t="t" r="r" b="b"/>
              <a:pathLst>
                <a:path h="2523490">
                  <a:moveTo>
                    <a:pt x="0" y="2523483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DCDE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68649" y="8292941"/>
              <a:ext cx="3811904" cy="1948180"/>
            </a:xfrm>
            <a:custGeom>
              <a:avLst/>
              <a:gdLst/>
              <a:ahLst/>
              <a:cxnLst/>
              <a:rect l="l" t="t" r="r" b="b"/>
              <a:pathLst>
                <a:path w="3811904" h="1948179">
                  <a:moveTo>
                    <a:pt x="3360236" y="0"/>
                  </a:moveTo>
                  <a:lnTo>
                    <a:pt x="453910" y="0"/>
                  </a:lnTo>
                  <a:lnTo>
                    <a:pt x="407505" y="2383"/>
                  </a:lnTo>
                  <a:lnTo>
                    <a:pt x="362448" y="9373"/>
                  </a:lnTo>
                  <a:lnTo>
                    <a:pt x="318966" y="20732"/>
                  </a:lnTo>
                  <a:lnTo>
                    <a:pt x="277286" y="36221"/>
                  </a:lnTo>
                  <a:lnTo>
                    <a:pt x="237636" y="55602"/>
                  </a:lnTo>
                  <a:lnTo>
                    <a:pt x="200243" y="78636"/>
                  </a:lnTo>
                  <a:lnTo>
                    <a:pt x="165333" y="105084"/>
                  </a:lnTo>
                  <a:lnTo>
                    <a:pt x="133133" y="134709"/>
                  </a:lnTo>
                  <a:lnTo>
                    <a:pt x="103872" y="167272"/>
                  </a:lnTo>
                  <a:lnTo>
                    <a:pt x="77775" y="202534"/>
                  </a:lnTo>
                  <a:lnTo>
                    <a:pt x="55070" y="240257"/>
                  </a:lnTo>
                  <a:lnTo>
                    <a:pt x="35985" y="280202"/>
                  </a:lnTo>
                  <a:lnTo>
                    <a:pt x="20745" y="322131"/>
                  </a:lnTo>
                  <a:lnTo>
                    <a:pt x="9578" y="365805"/>
                  </a:lnTo>
                  <a:lnTo>
                    <a:pt x="2712" y="410986"/>
                  </a:lnTo>
                  <a:lnTo>
                    <a:pt x="372" y="457436"/>
                  </a:lnTo>
                  <a:lnTo>
                    <a:pt x="0" y="1495896"/>
                  </a:lnTo>
                  <a:lnTo>
                    <a:pt x="2663" y="1545327"/>
                  </a:lnTo>
                  <a:lnTo>
                    <a:pt x="10469" y="1593163"/>
                  </a:lnTo>
                  <a:lnTo>
                    <a:pt x="23140" y="1639136"/>
                  </a:lnTo>
                  <a:lnTo>
                    <a:pt x="40400" y="1682978"/>
                  </a:lnTo>
                  <a:lnTo>
                    <a:pt x="61972" y="1724418"/>
                  </a:lnTo>
                  <a:lnTo>
                    <a:pt x="87578" y="1763188"/>
                  </a:lnTo>
                  <a:lnTo>
                    <a:pt x="116942" y="1799019"/>
                  </a:lnTo>
                  <a:lnTo>
                    <a:pt x="149787" y="1831642"/>
                  </a:lnTo>
                  <a:lnTo>
                    <a:pt x="185837" y="1860788"/>
                  </a:lnTo>
                  <a:lnTo>
                    <a:pt x="224813" y="1886189"/>
                  </a:lnTo>
                  <a:lnTo>
                    <a:pt x="266440" y="1907574"/>
                  </a:lnTo>
                  <a:lnTo>
                    <a:pt x="310440" y="1924675"/>
                  </a:lnTo>
                  <a:lnTo>
                    <a:pt x="356536" y="1937223"/>
                  </a:lnTo>
                  <a:lnTo>
                    <a:pt x="404452" y="1944949"/>
                  </a:lnTo>
                  <a:lnTo>
                    <a:pt x="453910" y="1947584"/>
                  </a:lnTo>
                  <a:lnTo>
                    <a:pt x="3360236" y="1947584"/>
                  </a:lnTo>
                  <a:lnTo>
                    <a:pt x="3409665" y="1944949"/>
                  </a:lnTo>
                  <a:lnTo>
                    <a:pt x="3457496" y="1937223"/>
                  </a:lnTo>
                  <a:lnTo>
                    <a:pt x="3503460" y="1924675"/>
                  </a:lnTo>
                  <a:lnTo>
                    <a:pt x="3547291" y="1907574"/>
                  </a:lnTo>
                  <a:lnTo>
                    <a:pt x="3588719" y="1886189"/>
                  </a:lnTo>
                  <a:lnTo>
                    <a:pt x="3627475" y="1860788"/>
                  </a:lnTo>
                  <a:lnTo>
                    <a:pt x="3663291" y="1831642"/>
                  </a:lnTo>
                  <a:lnTo>
                    <a:pt x="3695900" y="1799019"/>
                  </a:lnTo>
                  <a:lnTo>
                    <a:pt x="3725031" y="1763188"/>
                  </a:lnTo>
                  <a:lnTo>
                    <a:pt x="3750417" y="1724418"/>
                  </a:lnTo>
                  <a:lnTo>
                    <a:pt x="3771790" y="1682978"/>
                  </a:lnTo>
                  <a:lnTo>
                    <a:pt x="3788881" y="1639136"/>
                  </a:lnTo>
                  <a:lnTo>
                    <a:pt x="3801420" y="1593163"/>
                  </a:lnTo>
                  <a:lnTo>
                    <a:pt x="3809141" y="1545327"/>
                  </a:lnTo>
                  <a:lnTo>
                    <a:pt x="3811775" y="1495896"/>
                  </a:lnTo>
                  <a:lnTo>
                    <a:pt x="3811775" y="457436"/>
                  </a:lnTo>
                  <a:lnTo>
                    <a:pt x="3809458" y="410986"/>
                  </a:lnTo>
                  <a:lnTo>
                    <a:pt x="3802655" y="365805"/>
                  </a:lnTo>
                  <a:lnTo>
                    <a:pt x="3791587" y="322131"/>
                  </a:lnTo>
                  <a:lnTo>
                    <a:pt x="3776475" y="280202"/>
                  </a:lnTo>
                  <a:lnTo>
                    <a:pt x="3757540" y="240257"/>
                  </a:lnTo>
                  <a:lnTo>
                    <a:pt x="3735004" y="202534"/>
                  </a:lnTo>
                  <a:lnTo>
                    <a:pt x="3709088" y="167272"/>
                  </a:lnTo>
                  <a:lnTo>
                    <a:pt x="3680013" y="134709"/>
                  </a:lnTo>
                  <a:lnTo>
                    <a:pt x="3648001" y="105084"/>
                  </a:lnTo>
                  <a:lnTo>
                    <a:pt x="3613271" y="78636"/>
                  </a:lnTo>
                  <a:lnTo>
                    <a:pt x="3576047" y="55602"/>
                  </a:lnTo>
                  <a:lnTo>
                    <a:pt x="3536548" y="36221"/>
                  </a:lnTo>
                  <a:lnTo>
                    <a:pt x="3494997" y="20732"/>
                  </a:lnTo>
                  <a:lnTo>
                    <a:pt x="3451613" y="9373"/>
                  </a:lnTo>
                  <a:lnTo>
                    <a:pt x="3406619" y="2383"/>
                  </a:lnTo>
                  <a:lnTo>
                    <a:pt x="3360236" y="0"/>
                  </a:lnTo>
                  <a:close/>
                </a:path>
              </a:pathLst>
            </a:custGeom>
            <a:solidFill>
              <a:srgbClr val="78AA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128192" y="8333280"/>
            <a:ext cx="3141980" cy="1784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1955" marR="394335" indent="-389890">
              <a:lnSpc>
                <a:spcPct val="113199"/>
              </a:lnSpc>
              <a:spcBef>
                <a:spcPts val="95"/>
              </a:spcBef>
            </a:pPr>
            <a:r>
              <a:rPr sz="2550" spc="-5" dirty="0">
                <a:solidFill>
                  <a:srgbClr val="FFFFFF"/>
                </a:solidFill>
                <a:latin typeface="Courier New"/>
                <a:cs typeface="Courier New"/>
              </a:rPr>
              <a:t>output$hist &lt;- </a:t>
            </a:r>
            <a:r>
              <a:rPr sz="2550" spc="-15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550" spc="-5" dirty="0">
                <a:solidFill>
                  <a:srgbClr val="FFFFFF"/>
                </a:solidFill>
                <a:latin typeface="Courier New"/>
                <a:cs typeface="Courier New"/>
              </a:rPr>
              <a:t>renderPlot({</a:t>
            </a:r>
            <a:endParaRPr sz="2550">
              <a:latin typeface="Courier New"/>
              <a:cs typeface="Courier New"/>
            </a:endParaRPr>
          </a:p>
          <a:p>
            <a:pPr marL="791845">
              <a:lnSpc>
                <a:spcPct val="100000"/>
              </a:lnSpc>
              <a:spcBef>
                <a:spcPts val="405"/>
              </a:spcBef>
            </a:pPr>
            <a:r>
              <a:rPr sz="2550" spc="-5" dirty="0">
                <a:solidFill>
                  <a:srgbClr val="FFFFFF"/>
                </a:solidFill>
                <a:latin typeface="Courier New"/>
                <a:cs typeface="Courier New"/>
              </a:rPr>
              <a:t>hist(data())</a:t>
            </a:r>
            <a:endParaRPr sz="2550">
              <a:latin typeface="Courier New"/>
              <a:cs typeface="Courier New"/>
            </a:endParaRPr>
          </a:p>
          <a:p>
            <a:pPr marL="401955">
              <a:lnSpc>
                <a:spcPct val="100000"/>
              </a:lnSpc>
              <a:spcBef>
                <a:spcPts val="400"/>
              </a:spcBef>
            </a:pPr>
            <a:r>
              <a:rPr sz="2550" dirty="0">
                <a:solidFill>
                  <a:srgbClr val="FFFFFF"/>
                </a:solidFill>
                <a:latin typeface="Courier New"/>
                <a:cs typeface="Courier New"/>
              </a:rPr>
              <a:t>})</a:t>
            </a:r>
            <a:endParaRPr sz="255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28400" y="586369"/>
            <a:ext cx="2538730" cy="932180"/>
          </a:xfrm>
          <a:custGeom>
            <a:avLst/>
            <a:gdLst/>
            <a:ahLst/>
            <a:cxnLst/>
            <a:rect l="l" t="t" r="r" b="b"/>
            <a:pathLst>
              <a:path w="2538729" h="932180">
                <a:moveTo>
                  <a:pt x="2382174" y="0"/>
                </a:moveTo>
                <a:lnTo>
                  <a:pt x="152948" y="0"/>
                </a:lnTo>
                <a:lnTo>
                  <a:pt x="105079" y="8265"/>
                </a:lnTo>
                <a:lnTo>
                  <a:pt x="64224" y="31095"/>
                </a:lnTo>
                <a:lnTo>
                  <a:pt x="32466" y="65537"/>
                </a:lnTo>
                <a:lnTo>
                  <a:pt x="11884" y="108639"/>
                </a:lnTo>
                <a:lnTo>
                  <a:pt x="4561" y="157450"/>
                </a:lnTo>
                <a:lnTo>
                  <a:pt x="0" y="782603"/>
                </a:lnTo>
                <a:lnTo>
                  <a:pt x="7797" y="830567"/>
                </a:lnTo>
                <a:lnTo>
                  <a:pt x="29510" y="871650"/>
                </a:lnTo>
                <a:lnTo>
                  <a:pt x="62618" y="903680"/>
                </a:lnTo>
                <a:lnTo>
                  <a:pt x="104604" y="924490"/>
                </a:lnTo>
                <a:lnTo>
                  <a:pt x="152948" y="931908"/>
                </a:lnTo>
                <a:lnTo>
                  <a:pt x="2382174" y="931908"/>
                </a:lnTo>
                <a:lnTo>
                  <a:pt x="2430870" y="924490"/>
                </a:lnTo>
                <a:lnTo>
                  <a:pt x="2473697" y="903680"/>
                </a:lnTo>
                <a:lnTo>
                  <a:pt x="2507811" y="871650"/>
                </a:lnTo>
                <a:lnTo>
                  <a:pt x="2530365" y="830567"/>
                </a:lnTo>
                <a:lnTo>
                  <a:pt x="2538515" y="782603"/>
                </a:lnTo>
                <a:lnTo>
                  <a:pt x="2538515" y="157450"/>
                </a:lnTo>
                <a:lnTo>
                  <a:pt x="2530365" y="108639"/>
                </a:lnTo>
                <a:lnTo>
                  <a:pt x="2507811" y="65537"/>
                </a:lnTo>
                <a:lnTo>
                  <a:pt x="2473697" y="31095"/>
                </a:lnTo>
                <a:lnTo>
                  <a:pt x="2430870" y="8265"/>
                </a:lnTo>
                <a:lnTo>
                  <a:pt x="2382174" y="0"/>
                </a:lnTo>
                <a:close/>
              </a:path>
            </a:pathLst>
          </a:custGeom>
          <a:solidFill>
            <a:srgbClr val="008F00">
              <a:alpha val="68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37049" y="788783"/>
            <a:ext cx="211836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dirty="0">
                <a:solidFill>
                  <a:srgbClr val="FFFFFF"/>
                </a:solidFill>
                <a:latin typeface="Courier New"/>
                <a:cs typeface="Courier New"/>
              </a:rPr>
              <a:t>input$num</a:t>
            </a:r>
            <a:endParaRPr sz="305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09251" y="4156941"/>
            <a:ext cx="8128634" cy="1675764"/>
          </a:xfrm>
          <a:custGeom>
            <a:avLst/>
            <a:gdLst/>
            <a:ahLst/>
            <a:cxnLst/>
            <a:rect l="l" t="t" r="r" b="b"/>
            <a:pathLst>
              <a:path w="8128634" h="1675764">
                <a:moveTo>
                  <a:pt x="7928931" y="0"/>
                </a:moveTo>
                <a:lnTo>
                  <a:pt x="201267" y="0"/>
                </a:lnTo>
                <a:lnTo>
                  <a:pt x="155271" y="5489"/>
                </a:lnTo>
                <a:lnTo>
                  <a:pt x="113304" y="21079"/>
                </a:lnTo>
                <a:lnTo>
                  <a:pt x="76474" y="45452"/>
                </a:lnTo>
                <a:lnTo>
                  <a:pt x="45895" y="77289"/>
                </a:lnTo>
                <a:lnTo>
                  <a:pt x="22677" y="115273"/>
                </a:lnTo>
                <a:lnTo>
                  <a:pt x="7931" y="158085"/>
                </a:lnTo>
                <a:lnTo>
                  <a:pt x="2769" y="204408"/>
                </a:lnTo>
                <a:lnTo>
                  <a:pt x="0" y="1473862"/>
                </a:lnTo>
                <a:lnTo>
                  <a:pt x="5315" y="1520023"/>
                </a:lnTo>
                <a:lnTo>
                  <a:pt x="20457" y="1562417"/>
                </a:lnTo>
                <a:lnTo>
                  <a:pt x="44216" y="1599828"/>
                </a:lnTo>
                <a:lnTo>
                  <a:pt x="75384" y="1631042"/>
                </a:lnTo>
                <a:lnTo>
                  <a:pt x="112755" y="1654842"/>
                </a:lnTo>
                <a:lnTo>
                  <a:pt x="155118" y="1670014"/>
                </a:lnTo>
                <a:lnTo>
                  <a:pt x="201267" y="1675341"/>
                </a:lnTo>
                <a:lnTo>
                  <a:pt x="7928931" y="1675341"/>
                </a:lnTo>
                <a:lnTo>
                  <a:pt x="7974968" y="1670014"/>
                </a:lnTo>
                <a:lnTo>
                  <a:pt x="8017043" y="1654842"/>
                </a:lnTo>
                <a:lnTo>
                  <a:pt x="8054018" y="1631042"/>
                </a:lnTo>
                <a:lnTo>
                  <a:pt x="8084756" y="1599828"/>
                </a:lnTo>
                <a:lnTo>
                  <a:pt x="8108120" y="1562417"/>
                </a:lnTo>
                <a:lnTo>
                  <a:pt x="8122972" y="1520023"/>
                </a:lnTo>
                <a:lnTo>
                  <a:pt x="8128176" y="1473862"/>
                </a:lnTo>
                <a:lnTo>
                  <a:pt x="8128176" y="204408"/>
                </a:lnTo>
                <a:lnTo>
                  <a:pt x="8122972" y="158085"/>
                </a:lnTo>
                <a:lnTo>
                  <a:pt x="8108120" y="115273"/>
                </a:lnTo>
                <a:lnTo>
                  <a:pt x="8084756" y="77289"/>
                </a:lnTo>
                <a:lnTo>
                  <a:pt x="8054018" y="45452"/>
                </a:lnTo>
                <a:lnTo>
                  <a:pt x="8017043" y="21079"/>
                </a:lnTo>
                <a:lnTo>
                  <a:pt x="7974968" y="5489"/>
                </a:lnTo>
                <a:lnTo>
                  <a:pt x="7928931" y="0"/>
                </a:lnTo>
                <a:close/>
              </a:path>
            </a:pathLst>
          </a:custGeom>
          <a:solidFill>
            <a:srgbClr val="004479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78140" y="4162414"/>
            <a:ext cx="7735570" cy="1564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7515" marR="5080" indent="-386715">
              <a:lnSpc>
                <a:spcPct val="110400"/>
              </a:lnSpc>
              <a:spcBef>
                <a:spcPts val="100"/>
              </a:spcBef>
              <a:tabLst>
                <a:tab pos="1213485" algn="l"/>
                <a:tab pos="1910714" algn="l"/>
                <a:tab pos="7489825" algn="l"/>
              </a:tabLst>
            </a:pPr>
            <a:r>
              <a:rPr sz="3050" spc="-5" dirty="0">
                <a:solidFill>
                  <a:srgbClr val="FFFFFF"/>
                </a:solidFill>
                <a:latin typeface="Courier New"/>
                <a:cs typeface="Courier New"/>
              </a:rPr>
              <a:t>dat</a:t>
            </a:r>
            <a:r>
              <a:rPr sz="3050" dirty="0">
                <a:solidFill>
                  <a:srgbClr val="FFFFFF"/>
                </a:solidFill>
                <a:latin typeface="Courier New"/>
                <a:cs typeface="Courier New"/>
              </a:rPr>
              <a:t>a	</a:t>
            </a:r>
            <a:r>
              <a:rPr sz="3050" spc="-5" dirty="0">
                <a:solidFill>
                  <a:srgbClr val="FFFFFF"/>
                </a:solidFill>
                <a:latin typeface="Courier New"/>
                <a:cs typeface="Courier New"/>
              </a:rPr>
              <a:t>&lt;</a:t>
            </a:r>
            <a:r>
              <a:rPr sz="3050" dirty="0">
                <a:solidFill>
                  <a:srgbClr val="FFFFFF"/>
                </a:solidFill>
                <a:latin typeface="Courier New"/>
                <a:cs typeface="Courier New"/>
              </a:rPr>
              <a:t>-	</a:t>
            </a:r>
            <a:r>
              <a:rPr sz="3050" spc="-5" dirty="0">
                <a:solidFill>
                  <a:srgbClr val="FFFFFF"/>
                </a:solidFill>
                <a:latin typeface="Courier New"/>
                <a:cs typeface="Courier New"/>
              </a:rPr>
              <a:t>eventReactive(input$go</a:t>
            </a:r>
            <a:r>
              <a:rPr sz="3050" dirty="0">
                <a:solidFill>
                  <a:srgbClr val="FFFFFF"/>
                </a:solidFill>
                <a:latin typeface="Courier New"/>
                <a:cs typeface="Courier New"/>
              </a:rPr>
              <a:t>,	{  </a:t>
            </a:r>
            <a:r>
              <a:rPr sz="3050" spc="-5" dirty="0">
                <a:solidFill>
                  <a:srgbClr val="FFFFFF"/>
                </a:solidFill>
                <a:latin typeface="Courier New"/>
                <a:cs typeface="Courier New"/>
              </a:rPr>
              <a:t>rnorm(input$num)</a:t>
            </a:r>
            <a:endParaRPr sz="3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3050" dirty="0">
                <a:solidFill>
                  <a:srgbClr val="FFFFFF"/>
                </a:solidFill>
                <a:latin typeface="Courier New"/>
                <a:cs typeface="Courier New"/>
              </a:rPr>
              <a:t>})</a:t>
            </a:r>
            <a:endParaRPr sz="305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706781" y="534015"/>
            <a:ext cx="2235835" cy="932180"/>
          </a:xfrm>
          <a:custGeom>
            <a:avLst/>
            <a:gdLst/>
            <a:ahLst/>
            <a:cxnLst/>
            <a:rect l="l" t="t" r="r" b="b"/>
            <a:pathLst>
              <a:path w="2235834" h="932180">
                <a:moveTo>
                  <a:pt x="2079225" y="0"/>
                </a:moveTo>
                <a:lnTo>
                  <a:pt x="152948" y="0"/>
                </a:lnTo>
                <a:lnTo>
                  <a:pt x="105130" y="7861"/>
                </a:lnTo>
                <a:lnTo>
                  <a:pt x="64398" y="29728"/>
                </a:lnTo>
                <a:lnTo>
                  <a:pt x="32786" y="63022"/>
                </a:lnTo>
                <a:lnTo>
                  <a:pt x="12327" y="105164"/>
                </a:lnTo>
                <a:lnTo>
                  <a:pt x="5056" y="153576"/>
                </a:lnTo>
                <a:lnTo>
                  <a:pt x="0" y="778722"/>
                </a:lnTo>
                <a:lnTo>
                  <a:pt x="7797" y="827090"/>
                </a:lnTo>
                <a:lnTo>
                  <a:pt x="29510" y="869135"/>
                </a:lnTo>
                <a:lnTo>
                  <a:pt x="62619" y="902314"/>
                </a:lnTo>
                <a:lnTo>
                  <a:pt x="104604" y="924086"/>
                </a:lnTo>
                <a:lnTo>
                  <a:pt x="152948" y="931908"/>
                </a:lnTo>
                <a:lnTo>
                  <a:pt x="2079225" y="931908"/>
                </a:lnTo>
                <a:lnTo>
                  <a:pt x="2127899" y="924086"/>
                </a:lnTo>
                <a:lnTo>
                  <a:pt x="2170674" y="902314"/>
                </a:lnTo>
                <a:lnTo>
                  <a:pt x="2204725" y="869135"/>
                </a:lnTo>
                <a:lnTo>
                  <a:pt x="2227226" y="827090"/>
                </a:lnTo>
                <a:lnTo>
                  <a:pt x="2235354" y="778722"/>
                </a:lnTo>
                <a:lnTo>
                  <a:pt x="2235354" y="153576"/>
                </a:lnTo>
                <a:lnTo>
                  <a:pt x="2227226" y="105164"/>
                </a:lnTo>
                <a:lnTo>
                  <a:pt x="2204725" y="63022"/>
                </a:lnTo>
                <a:lnTo>
                  <a:pt x="2170674" y="29728"/>
                </a:lnTo>
                <a:lnTo>
                  <a:pt x="2127899" y="7861"/>
                </a:lnTo>
                <a:lnTo>
                  <a:pt x="2079225" y="0"/>
                </a:lnTo>
                <a:close/>
              </a:path>
            </a:pathLst>
          </a:custGeom>
          <a:solidFill>
            <a:srgbClr val="008F00">
              <a:alpha val="68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6880202" y="732548"/>
            <a:ext cx="188595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u="none" dirty="0">
                <a:solidFill>
                  <a:srgbClr val="FFFFFF"/>
                </a:solidFill>
                <a:latin typeface="Courier New"/>
                <a:cs typeface="Courier New"/>
              </a:rPr>
              <a:t>input$go</a:t>
            </a:r>
            <a:endParaRPr sz="305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32961" y="586369"/>
            <a:ext cx="2534285" cy="932180"/>
          </a:xfrm>
          <a:custGeom>
            <a:avLst/>
            <a:gdLst/>
            <a:ahLst/>
            <a:cxnLst/>
            <a:rect l="l" t="t" r="r" b="b"/>
            <a:pathLst>
              <a:path w="2534285" h="932180">
                <a:moveTo>
                  <a:pt x="0" y="778098"/>
                </a:moveTo>
                <a:lnTo>
                  <a:pt x="0" y="152948"/>
                </a:lnTo>
                <a:lnTo>
                  <a:pt x="7797" y="104604"/>
                </a:lnTo>
                <a:lnTo>
                  <a:pt x="29510" y="62618"/>
                </a:lnTo>
                <a:lnTo>
                  <a:pt x="62618" y="29510"/>
                </a:lnTo>
                <a:lnTo>
                  <a:pt x="104604" y="7797"/>
                </a:lnTo>
                <a:lnTo>
                  <a:pt x="152948" y="0"/>
                </a:lnTo>
                <a:lnTo>
                  <a:pt x="2382174" y="0"/>
                </a:lnTo>
                <a:lnTo>
                  <a:pt x="2430396" y="7797"/>
                </a:lnTo>
                <a:lnTo>
                  <a:pt x="2472092" y="29510"/>
                </a:lnTo>
                <a:lnTo>
                  <a:pt x="2504855" y="62618"/>
                </a:lnTo>
                <a:lnTo>
                  <a:pt x="2526278" y="104604"/>
                </a:lnTo>
                <a:lnTo>
                  <a:pt x="2533954" y="152948"/>
                </a:lnTo>
                <a:lnTo>
                  <a:pt x="2533954" y="778098"/>
                </a:lnTo>
                <a:lnTo>
                  <a:pt x="2526278" y="826531"/>
                </a:lnTo>
                <a:lnTo>
                  <a:pt x="2504855" y="868730"/>
                </a:lnTo>
                <a:lnTo>
                  <a:pt x="2472092" y="902095"/>
                </a:lnTo>
                <a:lnTo>
                  <a:pt x="2430396" y="924021"/>
                </a:lnTo>
                <a:lnTo>
                  <a:pt x="2382174" y="931908"/>
                </a:lnTo>
                <a:lnTo>
                  <a:pt x="152948" y="931908"/>
                </a:lnTo>
                <a:lnTo>
                  <a:pt x="104604" y="924021"/>
                </a:lnTo>
                <a:lnTo>
                  <a:pt x="62618" y="902095"/>
                </a:lnTo>
                <a:lnTo>
                  <a:pt x="29510" y="868730"/>
                </a:lnTo>
                <a:lnTo>
                  <a:pt x="7797" y="826531"/>
                </a:lnTo>
                <a:lnTo>
                  <a:pt x="0" y="778098"/>
                </a:lnTo>
                <a:close/>
              </a:path>
            </a:pathLst>
          </a:custGeom>
          <a:ln w="1465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06779" y="534018"/>
            <a:ext cx="2235835" cy="932180"/>
          </a:xfrm>
          <a:custGeom>
            <a:avLst/>
            <a:gdLst/>
            <a:ahLst/>
            <a:cxnLst/>
            <a:rect l="l" t="t" r="r" b="b"/>
            <a:pathLst>
              <a:path w="2235834" h="932180">
                <a:moveTo>
                  <a:pt x="0" y="778722"/>
                </a:moveTo>
                <a:lnTo>
                  <a:pt x="5057" y="153572"/>
                </a:lnTo>
                <a:lnTo>
                  <a:pt x="12328" y="105164"/>
                </a:lnTo>
                <a:lnTo>
                  <a:pt x="32787" y="63023"/>
                </a:lnTo>
                <a:lnTo>
                  <a:pt x="64399" y="29729"/>
                </a:lnTo>
                <a:lnTo>
                  <a:pt x="105130" y="7862"/>
                </a:lnTo>
                <a:lnTo>
                  <a:pt x="152948" y="0"/>
                </a:lnTo>
                <a:lnTo>
                  <a:pt x="2079225" y="0"/>
                </a:lnTo>
                <a:lnTo>
                  <a:pt x="2127900" y="7862"/>
                </a:lnTo>
                <a:lnTo>
                  <a:pt x="2170674" y="29729"/>
                </a:lnTo>
                <a:lnTo>
                  <a:pt x="2204725" y="63023"/>
                </a:lnTo>
                <a:lnTo>
                  <a:pt x="2227227" y="105164"/>
                </a:lnTo>
                <a:lnTo>
                  <a:pt x="2235356" y="153572"/>
                </a:lnTo>
                <a:lnTo>
                  <a:pt x="2235356" y="778722"/>
                </a:lnTo>
                <a:lnTo>
                  <a:pt x="2227227" y="827090"/>
                </a:lnTo>
                <a:lnTo>
                  <a:pt x="2204725" y="869135"/>
                </a:lnTo>
                <a:lnTo>
                  <a:pt x="2170674" y="902314"/>
                </a:lnTo>
                <a:lnTo>
                  <a:pt x="2127900" y="924086"/>
                </a:lnTo>
                <a:lnTo>
                  <a:pt x="2079225" y="931908"/>
                </a:lnTo>
                <a:lnTo>
                  <a:pt x="152948" y="931908"/>
                </a:lnTo>
                <a:lnTo>
                  <a:pt x="104604" y="924086"/>
                </a:lnTo>
                <a:lnTo>
                  <a:pt x="62618" y="902314"/>
                </a:lnTo>
                <a:lnTo>
                  <a:pt x="29510" y="869135"/>
                </a:lnTo>
                <a:lnTo>
                  <a:pt x="7797" y="827090"/>
                </a:lnTo>
                <a:lnTo>
                  <a:pt x="0" y="778722"/>
                </a:lnTo>
                <a:close/>
              </a:path>
            </a:pathLst>
          </a:custGeom>
          <a:ln w="1465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638351" y="4083644"/>
            <a:ext cx="8272780" cy="6230620"/>
            <a:chOff x="638351" y="4083644"/>
            <a:chExt cx="8272780" cy="6230620"/>
          </a:xfrm>
        </p:grpSpPr>
        <p:sp>
          <p:nvSpPr>
            <p:cNvPr id="18" name="object 18"/>
            <p:cNvSpPr/>
            <p:nvPr/>
          </p:nvSpPr>
          <p:spPr>
            <a:xfrm>
              <a:off x="711647" y="4156941"/>
              <a:ext cx="8126095" cy="1675764"/>
            </a:xfrm>
            <a:custGeom>
              <a:avLst/>
              <a:gdLst/>
              <a:ahLst/>
              <a:cxnLst/>
              <a:rect l="l" t="t" r="r" b="b"/>
              <a:pathLst>
                <a:path w="8126095" h="1675764">
                  <a:moveTo>
                    <a:pt x="0" y="1473862"/>
                  </a:moveTo>
                  <a:lnTo>
                    <a:pt x="372" y="204407"/>
                  </a:lnTo>
                  <a:lnTo>
                    <a:pt x="5667" y="158085"/>
                  </a:lnTo>
                  <a:lnTo>
                    <a:pt x="20756" y="115272"/>
                  </a:lnTo>
                  <a:lnTo>
                    <a:pt x="44442" y="77289"/>
                  </a:lnTo>
                  <a:lnTo>
                    <a:pt x="75531" y="45452"/>
                  </a:lnTo>
                  <a:lnTo>
                    <a:pt x="112829" y="21079"/>
                  </a:lnTo>
                  <a:lnTo>
                    <a:pt x="155139" y="5489"/>
                  </a:lnTo>
                  <a:lnTo>
                    <a:pt x="201267" y="0"/>
                  </a:lnTo>
                  <a:lnTo>
                    <a:pt x="7924139" y="0"/>
                  </a:lnTo>
                  <a:lnTo>
                    <a:pt x="7970309" y="5489"/>
                  </a:lnTo>
                  <a:lnTo>
                    <a:pt x="8012725" y="21079"/>
                  </a:lnTo>
                  <a:lnTo>
                    <a:pt x="8050168" y="45452"/>
                  </a:lnTo>
                  <a:lnTo>
                    <a:pt x="8081416" y="77289"/>
                  </a:lnTo>
                  <a:lnTo>
                    <a:pt x="8105248" y="115272"/>
                  </a:lnTo>
                  <a:lnTo>
                    <a:pt x="8120443" y="158085"/>
                  </a:lnTo>
                  <a:lnTo>
                    <a:pt x="8125779" y="204407"/>
                  </a:lnTo>
                  <a:lnTo>
                    <a:pt x="8125779" y="1473862"/>
                  </a:lnTo>
                  <a:lnTo>
                    <a:pt x="8120443" y="1520022"/>
                  </a:lnTo>
                  <a:lnTo>
                    <a:pt x="8105248" y="1562416"/>
                  </a:lnTo>
                  <a:lnTo>
                    <a:pt x="8081416" y="1599828"/>
                  </a:lnTo>
                  <a:lnTo>
                    <a:pt x="8050168" y="1631042"/>
                  </a:lnTo>
                  <a:lnTo>
                    <a:pt x="8012725" y="1654842"/>
                  </a:lnTo>
                  <a:lnTo>
                    <a:pt x="7970309" y="1670014"/>
                  </a:lnTo>
                  <a:lnTo>
                    <a:pt x="7924139" y="1675341"/>
                  </a:lnTo>
                  <a:lnTo>
                    <a:pt x="201267" y="1675341"/>
                  </a:lnTo>
                  <a:lnTo>
                    <a:pt x="155118" y="1670014"/>
                  </a:lnTo>
                  <a:lnTo>
                    <a:pt x="112755" y="1654842"/>
                  </a:lnTo>
                  <a:lnTo>
                    <a:pt x="75384" y="1631042"/>
                  </a:lnTo>
                  <a:lnTo>
                    <a:pt x="44216" y="1599828"/>
                  </a:lnTo>
                  <a:lnTo>
                    <a:pt x="20457" y="1562416"/>
                  </a:lnTo>
                  <a:lnTo>
                    <a:pt x="5315" y="1520022"/>
                  </a:lnTo>
                  <a:lnTo>
                    <a:pt x="0" y="1473862"/>
                  </a:lnTo>
                  <a:close/>
                </a:path>
              </a:pathLst>
            </a:custGeom>
            <a:ln w="1465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868649" y="8292941"/>
              <a:ext cx="3811904" cy="1948180"/>
            </a:xfrm>
            <a:custGeom>
              <a:avLst/>
              <a:gdLst/>
              <a:ahLst/>
              <a:cxnLst/>
              <a:rect l="l" t="t" r="r" b="b"/>
              <a:pathLst>
                <a:path w="3811904" h="1948179">
                  <a:moveTo>
                    <a:pt x="0" y="1495896"/>
                  </a:moveTo>
                  <a:lnTo>
                    <a:pt x="372" y="457435"/>
                  </a:lnTo>
                  <a:lnTo>
                    <a:pt x="2712" y="410986"/>
                  </a:lnTo>
                  <a:lnTo>
                    <a:pt x="9578" y="365805"/>
                  </a:lnTo>
                  <a:lnTo>
                    <a:pt x="20745" y="322131"/>
                  </a:lnTo>
                  <a:lnTo>
                    <a:pt x="35985" y="280202"/>
                  </a:lnTo>
                  <a:lnTo>
                    <a:pt x="55071" y="240257"/>
                  </a:lnTo>
                  <a:lnTo>
                    <a:pt x="77775" y="202534"/>
                  </a:lnTo>
                  <a:lnTo>
                    <a:pt x="103872" y="167272"/>
                  </a:lnTo>
                  <a:lnTo>
                    <a:pt x="133134" y="134709"/>
                  </a:lnTo>
                  <a:lnTo>
                    <a:pt x="165333" y="105084"/>
                  </a:lnTo>
                  <a:lnTo>
                    <a:pt x="200243" y="78636"/>
                  </a:lnTo>
                  <a:lnTo>
                    <a:pt x="237636" y="55602"/>
                  </a:lnTo>
                  <a:lnTo>
                    <a:pt x="277286" y="36221"/>
                  </a:lnTo>
                  <a:lnTo>
                    <a:pt x="318966" y="20732"/>
                  </a:lnTo>
                  <a:lnTo>
                    <a:pt x="362448" y="9373"/>
                  </a:lnTo>
                  <a:lnTo>
                    <a:pt x="407505" y="2383"/>
                  </a:lnTo>
                  <a:lnTo>
                    <a:pt x="453911" y="0"/>
                  </a:lnTo>
                  <a:lnTo>
                    <a:pt x="3357490" y="0"/>
                  </a:lnTo>
                  <a:lnTo>
                    <a:pt x="3403904" y="2383"/>
                  </a:lnTo>
                  <a:lnTo>
                    <a:pt x="3448985" y="9373"/>
                  </a:lnTo>
                  <a:lnTo>
                    <a:pt x="3492504" y="20732"/>
                  </a:lnTo>
                  <a:lnTo>
                    <a:pt x="3534231" y="36221"/>
                  </a:lnTo>
                  <a:lnTo>
                    <a:pt x="3573938" y="55602"/>
                  </a:lnTo>
                  <a:lnTo>
                    <a:pt x="3611394" y="78636"/>
                  </a:lnTo>
                  <a:lnTo>
                    <a:pt x="3646372" y="105084"/>
                  </a:lnTo>
                  <a:lnTo>
                    <a:pt x="3678641" y="134709"/>
                  </a:lnTo>
                  <a:lnTo>
                    <a:pt x="3707972" y="167272"/>
                  </a:lnTo>
                  <a:lnTo>
                    <a:pt x="3734136" y="202534"/>
                  </a:lnTo>
                  <a:lnTo>
                    <a:pt x="3756903" y="240257"/>
                  </a:lnTo>
                  <a:lnTo>
                    <a:pt x="3776046" y="280202"/>
                  </a:lnTo>
                  <a:lnTo>
                    <a:pt x="3791333" y="322131"/>
                  </a:lnTo>
                  <a:lnTo>
                    <a:pt x="3802537" y="365805"/>
                  </a:lnTo>
                  <a:lnTo>
                    <a:pt x="3809427" y="410986"/>
                  </a:lnTo>
                  <a:lnTo>
                    <a:pt x="3811775" y="457435"/>
                  </a:lnTo>
                  <a:lnTo>
                    <a:pt x="3811775" y="1495896"/>
                  </a:lnTo>
                  <a:lnTo>
                    <a:pt x="3809427" y="1542281"/>
                  </a:lnTo>
                  <a:lnTo>
                    <a:pt x="3802537" y="1587280"/>
                  </a:lnTo>
                  <a:lnTo>
                    <a:pt x="3791333" y="1630671"/>
                  </a:lnTo>
                  <a:lnTo>
                    <a:pt x="3776046" y="1672232"/>
                  </a:lnTo>
                  <a:lnTo>
                    <a:pt x="3756903" y="1711742"/>
                  </a:lnTo>
                  <a:lnTo>
                    <a:pt x="3734136" y="1748979"/>
                  </a:lnTo>
                  <a:lnTo>
                    <a:pt x="3707972" y="1783722"/>
                  </a:lnTo>
                  <a:lnTo>
                    <a:pt x="3678641" y="1815749"/>
                  </a:lnTo>
                  <a:lnTo>
                    <a:pt x="3646372" y="1844838"/>
                  </a:lnTo>
                  <a:lnTo>
                    <a:pt x="3611394" y="1870767"/>
                  </a:lnTo>
                  <a:lnTo>
                    <a:pt x="3573938" y="1893315"/>
                  </a:lnTo>
                  <a:lnTo>
                    <a:pt x="3534231" y="1912261"/>
                  </a:lnTo>
                  <a:lnTo>
                    <a:pt x="3492504" y="1927383"/>
                  </a:lnTo>
                  <a:lnTo>
                    <a:pt x="3448985" y="1938458"/>
                  </a:lnTo>
                  <a:lnTo>
                    <a:pt x="3403904" y="1945266"/>
                  </a:lnTo>
                  <a:lnTo>
                    <a:pt x="3357490" y="1947584"/>
                  </a:lnTo>
                  <a:lnTo>
                    <a:pt x="453911" y="1947584"/>
                  </a:lnTo>
                  <a:lnTo>
                    <a:pt x="404452" y="1944949"/>
                  </a:lnTo>
                  <a:lnTo>
                    <a:pt x="356536" y="1937223"/>
                  </a:lnTo>
                  <a:lnTo>
                    <a:pt x="310440" y="1924675"/>
                  </a:lnTo>
                  <a:lnTo>
                    <a:pt x="266440" y="1907574"/>
                  </a:lnTo>
                  <a:lnTo>
                    <a:pt x="224813" y="1886189"/>
                  </a:lnTo>
                  <a:lnTo>
                    <a:pt x="185837" y="1860789"/>
                  </a:lnTo>
                  <a:lnTo>
                    <a:pt x="149787" y="1831642"/>
                  </a:lnTo>
                  <a:lnTo>
                    <a:pt x="116942" y="1799019"/>
                  </a:lnTo>
                  <a:lnTo>
                    <a:pt x="87578" y="1763188"/>
                  </a:lnTo>
                  <a:lnTo>
                    <a:pt x="61972" y="1724418"/>
                  </a:lnTo>
                  <a:lnTo>
                    <a:pt x="40400" y="1682978"/>
                  </a:lnTo>
                  <a:lnTo>
                    <a:pt x="23140" y="1639136"/>
                  </a:lnTo>
                  <a:lnTo>
                    <a:pt x="10469" y="1593163"/>
                  </a:lnTo>
                  <a:lnTo>
                    <a:pt x="2663" y="1545327"/>
                  </a:lnTo>
                  <a:lnTo>
                    <a:pt x="0" y="1495896"/>
                  </a:lnTo>
                  <a:close/>
                </a:path>
              </a:pathLst>
            </a:custGeom>
            <a:ln w="146592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537201" y="5898363"/>
              <a:ext cx="474345" cy="2332355"/>
            </a:xfrm>
            <a:custGeom>
              <a:avLst/>
              <a:gdLst/>
              <a:ahLst/>
              <a:cxnLst/>
              <a:rect l="l" t="t" r="r" b="b"/>
              <a:pathLst>
                <a:path w="474345" h="2332354">
                  <a:moveTo>
                    <a:pt x="363173" y="436521"/>
                  </a:moveTo>
                  <a:lnTo>
                    <a:pt x="111871" y="436521"/>
                  </a:lnTo>
                  <a:lnTo>
                    <a:pt x="111871" y="2331752"/>
                  </a:lnTo>
                  <a:lnTo>
                    <a:pt x="363173" y="2331752"/>
                  </a:lnTo>
                  <a:lnTo>
                    <a:pt x="363173" y="436521"/>
                  </a:lnTo>
                  <a:close/>
                </a:path>
                <a:path w="474345" h="2332354">
                  <a:moveTo>
                    <a:pt x="237149" y="0"/>
                  </a:moveTo>
                  <a:lnTo>
                    <a:pt x="0" y="436521"/>
                  </a:lnTo>
                  <a:lnTo>
                    <a:pt x="474299" y="436521"/>
                  </a:lnTo>
                  <a:lnTo>
                    <a:pt x="237149" y="0"/>
                  </a:lnTo>
                  <a:close/>
                </a:path>
              </a:pathLst>
            </a:custGeom>
            <a:solidFill>
              <a:srgbClr val="53585F">
                <a:alpha val="68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11647" y="4156941"/>
              <a:ext cx="8126095" cy="1675764"/>
            </a:xfrm>
            <a:custGeom>
              <a:avLst/>
              <a:gdLst/>
              <a:ahLst/>
              <a:cxnLst/>
              <a:rect l="l" t="t" r="r" b="b"/>
              <a:pathLst>
                <a:path w="8126095" h="1675764">
                  <a:moveTo>
                    <a:pt x="0" y="1473862"/>
                  </a:moveTo>
                  <a:lnTo>
                    <a:pt x="372" y="204407"/>
                  </a:lnTo>
                  <a:lnTo>
                    <a:pt x="5667" y="158085"/>
                  </a:lnTo>
                  <a:lnTo>
                    <a:pt x="20756" y="115272"/>
                  </a:lnTo>
                  <a:lnTo>
                    <a:pt x="44442" y="77289"/>
                  </a:lnTo>
                  <a:lnTo>
                    <a:pt x="75531" y="45452"/>
                  </a:lnTo>
                  <a:lnTo>
                    <a:pt x="112829" y="21079"/>
                  </a:lnTo>
                  <a:lnTo>
                    <a:pt x="155139" y="5489"/>
                  </a:lnTo>
                  <a:lnTo>
                    <a:pt x="201267" y="0"/>
                  </a:lnTo>
                  <a:lnTo>
                    <a:pt x="7924139" y="0"/>
                  </a:lnTo>
                  <a:lnTo>
                    <a:pt x="7970309" y="5489"/>
                  </a:lnTo>
                  <a:lnTo>
                    <a:pt x="8012725" y="21079"/>
                  </a:lnTo>
                  <a:lnTo>
                    <a:pt x="8050168" y="45452"/>
                  </a:lnTo>
                  <a:lnTo>
                    <a:pt x="8081416" y="77289"/>
                  </a:lnTo>
                  <a:lnTo>
                    <a:pt x="8105248" y="115272"/>
                  </a:lnTo>
                  <a:lnTo>
                    <a:pt x="8120443" y="158085"/>
                  </a:lnTo>
                  <a:lnTo>
                    <a:pt x="8125779" y="204407"/>
                  </a:lnTo>
                  <a:lnTo>
                    <a:pt x="8125779" y="1473862"/>
                  </a:lnTo>
                  <a:lnTo>
                    <a:pt x="8120443" y="1520022"/>
                  </a:lnTo>
                  <a:lnTo>
                    <a:pt x="8105248" y="1562416"/>
                  </a:lnTo>
                  <a:lnTo>
                    <a:pt x="8081416" y="1599828"/>
                  </a:lnTo>
                  <a:lnTo>
                    <a:pt x="8050168" y="1631042"/>
                  </a:lnTo>
                  <a:lnTo>
                    <a:pt x="8012725" y="1654842"/>
                  </a:lnTo>
                  <a:lnTo>
                    <a:pt x="7970309" y="1670014"/>
                  </a:lnTo>
                  <a:lnTo>
                    <a:pt x="7924139" y="1675341"/>
                  </a:lnTo>
                  <a:lnTo>
                    <a:pt x="201267" y="1675341"/>
                  </a:lnTo>
                  <a:lnTo>
                    <a:pt x="155118" y="1670014"/>
                  </a:lnTo>
                  <a:lnTo>
                    <a:pt x="112755" y="1654842"/>
                  </a:lnTo>
                  <a:lnTo>
                    <a:pt x="75384" y="1631042"/>
                  </a:lnTo>
                  <a:lnTo>
                    <a:pt x="44216" y="1599828"/>
                  </a:lnTo>
                  <a:lnTo>
                    <a:pt x="20457" y="1562416"/>
                  </a:lnTo>
                  <a:lnTo>
                    <a:pt x="5315" y="1520022"/>
                  </a:lnTo>
                  <a:lnTo>
                    <a:pt x="0" y="1473862"/>
                  </a:lnTo>
                  <a:close/>
                </a:path>
              </a:pathLst>
            </a:custGeom>
            <a:ln w="146592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91270" y="994734"/>
            <a:ext cx="6743250" cy="150780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12212" y="3319270"/>
            <a:ext cx="6586186" cy="7371503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14795425" y="11010034"/>
            <a:ext cx="2626995" cy="172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©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2015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RStudio,</a:t>
            </a:r>
            <a:r>
              <a:rPr sz="1150" spc="-10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Inc.</a:t>
            </a:r>
            <a:r>
              <a:rPr sz="1150" spc="-6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All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rights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reserved.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658362" y="1438785"/>
            <a:ext cx="1078738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619500" algn="l"/>
              </a:tabLst>
            </a:pPr>
            <a:r>
              <a:rPr sz="8250" spc="-5" dirty="0">
                <a:latin typeface="Arial"/>
                <a:cs typeface="Arial"/>
              </a:rPr>
              <a:t>Recap:	</a:t>
            </a:r>
            <a:r>
              <a:rPr sz="8250" spc="-100" dirty="0">
                <a:latin typeface="Arial"/>
                <a:cs typeface="Arial"/>
              </a:rPr>
              <a:t>eventReactive()</a:t>
            </a:r>
            <a:endParaRPr sz="82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854232" y="10976320"/>
            <a:ext cx="163322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©</a:t>
            </a:r>
            <a:r>
              <a:rPr sz="1150" spc="-20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u="sng" dirty="0">
                <a:solidFill>
                  <a:srgbClr val="C0C0C0"/>
                </a:solidFill>
                <a:uFill>
                  <a:solidFill>
                    <a:srgbClr val="C0C0C0"/>
                  </a:solidFill>
                </a:uFill>
                <a:latin typeface="Arial"/>
                <a:cs typeface="Arial"/>
              </a:rPr>
              <a:t>CC</a:t>
            </a:r>
            <a:r>
              <a:rPr sz="1150" spc="-1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2015</a:t>
            </a:r>
            <a:r>
              <a:rPr sz="1150" spc="-1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RStudio,</a:t>
            </a:r>
            <a:r>
              <a:rPr sz="1150" spc="-1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Inc.</a:t>
            </a:r>
            <a:endParaRPr sz="11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1776710">
              <a:lnSpc>
                <a:spcPct val="100000"/>
              </a:lnSpc>
              <a:spcBef>
                <a:spcPts val="135"/>
              </a:spcBef>
            </a:pPr>
            <a:r>
              <a:rPr u="none" spc="15" dirty="0"/>
              <a:t>Slides</a:t>
            </a:r>
            <a:r>
              <a:rPr u="none" spc="-10" dirty="0"/>
              <a:t> </a:t>
            </a:r>
            <a:r>
              <a:rPr u="none" spc="35" dirty="0"/>
              <a:t>at:</a:t>
            </a:r>
            <a:r>
              <a:rPr u="none" spc="-10" dirty="0"/>
              <a:t> </a:t>
            </a:r>
            <a:r>
              <a:rPr spc="80" dirty="0"/>
              <a:t>bit.ly/shiny-quickstart-2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3078440" y="8104465"/>
            <a:ext cx="3225165" cy="304165"/>
            <a:chOff x="3078440" y="8104465"/>
            <a:chExt cx="3225165" cy="304165"/>
          </a:xfrm>
        </p:grpSpPr>
        <p:sp>
          <p:nvSpPr>
            <p:cNvPr id="10" name="object 10"/>
            <p:cNvSpPr/>
            <p:nvPr/>
          </p:nvSpPr>
          <p:spPr>
            <a:xfrm>
              <a:off x="3078429" y="8156822"/>
              <a:ext cx="3173095" cy="251460"/>
            </a:xfrm>
            <a:custGeom>
              <a:avLst/>
              <a:gdLst/>
              <a:ahLst/>
              <a:cxnLst/>
              <a:rect l="l" t="t" r="r" b="b"/>
              <a:pathLst>
                <a:path w="3173095" h="251459">
                  <a:moveTo>
                    <a:pt x="3172688" y="0"/>
                  </a:moveTo>
                  <a:lnTo>
                    <a:pt x="0" y="0"/>
                  </a:lnTo>
                  <a:lnTo>
                    <a:pt x="0" y="198945"/>
                  </a:lnTo>
                  <a:lnTo>
                    <a:pt x="0" y="251307"/>
                  </a:lnTo>
                  <a:lnTo>
                    <a:pt x="3172688" y="251307"/>
                  </a:lnTo>
                  <a:lnTo>
                    <a:pt x="3172688" y="198945"/>
                  </a:lnTo>
                  <a:lnTo>
                    <a:pt x="3172688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30794" y="8104465"/>
              <a:ext cx="3173095" cy="251460"/>
            </a:xfrm>
            <a:custGeom>
              <a:avLst/>
              <a:gdLst/>
              <a:ahLst/>
              <a:cxnLst/>
              <a:rect l="l" t="t" r="r" b="b"/>
              <a:pathLst>
                <a:path w="3173095" h="251459">
                  <a:moveTo>
                    <a:pt x="0" y="0"/>
                  </a:moveTo>
                  <a:lnTo>
                    <a:pt x="3172678" y="0"/>
                  </a:lnTo>
                  <a:lnTo>
                    <a:pt x="3172678" y="251301"/>
                  </a:lnTo>
                  <a:lnTo>
                    <a:pt x="0" y="251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191879" y="8170220"/>
            <a:ext cx="2683510" cy="1435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50" spc="15" dirty="0">
                <a:solidFill>
                  <a:srgbClr val="002452"/>
                </a:solidFill>
                <a:latin typeface="Courier New"/>
                <a:cs typeface="Courier New"/>
              </a:rPr>
              <a:t>eventReactive(</a:t>
            </a:r>
            <a:r>
              <a:rPr sz="750" spc="15" dirty="0">
                <a:solidFill>
                  <a:srgbClr val="164F86"/>
                </a:solidFill>
                <a:latin typeface="Courier New"/>
                <a:cs typeface="Courier New"/>
              </a:rPr>
              <a:t>input$go</a:t>
            </a:r>
            <a:r>
              <a:rPr sz="750" spc="15" dirty="0">
                <a:latin typeface="Courier New"/>
                <a:cs typeface="Courier New"/>
              </a:rPr>
              <a:t>,</a:t>
            </a:r>
            <a:r>
              <a:rPr sz="750" spc="-15" dirty="0">
                <a:latin typeface="Courier New"/>
                <a:cs typeface="Courier New"/>
              </a:rPr>
              <a:t> </a:t>
            </a:r>
            <a:r>
              <a:rPr sz="750" spc="15" dirty="0">
                <a:solidFill>
                  <a:srgbClr val="0365C0"/>
                </a:solidFill>
                <a:latin typeface="Courier New"/>
                <a:cs typeface="Courier New"/>
              </a:rPr>
              <a:t>{</a:t>
            </a:r>
            <a:r>
              <a:rPr sz="750" spc="-20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750" spc="10" dirty="0">
                <a:solidFill>
                  <a:srgbClr val="0365C0"/>
                </a:solidFill>
                <a:latin typeface="Courier New"/>
                <a:cs typeface="Courier New"/>
              </a:rPr>
              <a:t>rnorm(input$num)</a:t>
            </a:r>
            <a:r>
              <a:rPr sz="750" spc="-1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750" spc="15" dirty="0">
                <a:solidFill>
                  <a:srgbClr val="0365C0"/>
                </a:solidFill>
                <a:latin typeface="Courier New"/>
                <a:cs typeface="Courier New"/>
              </a:rPr>
              <a:t>}</a:t>
            </a:r>
            <a:r>
              <a:rPr sz="750" spc="15" dirty="0">
                <a:solidFill>
                  <a:srgbClr val="002452"/>
                </a:solidFill>
                <a:latin typeface="Courier New"/>
                <a:cs typeface="Courier New"/>
              </a:rPr>
              <a:t>)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816668" y="8321823"/>
            <a:ext cx="1370965" cy="578485"/>
          </a:xfrm>
          <a:custGeom>
            <a:avLst/>
            <a:gdLst/>
            <a:ahLst/>
            <a:cxnLst/>
            <a:rect l="l" t="t" r="r" b="b"/>
            <a:pathLst>
              <a:path w="1370964" h="578484">
                <a:moveTo>
                  <a:pt x="1145499" y="145533"/>
                </a:moveTo>
                <a:lnTo>
                  <a:pt x="1143557" y="149122"/>
                </a:lnTo>
                <a:lnTo>
                  <a:pt x="29483" y="149122"/>
                </a:lnTo>
                <a:lnTo>
                  <a:pt x="17087" y="151038"/>
                </a:lnTo>
                <a:lnTo>
                  <a:pt x="7817" y="156639"/>
                </a:lnTo>
                <a:lnTo>
                  <a:pt x="2010" y="165702"/>
                </a:lnTo>
                <a:lnTo>
                  <a:pt x="0" y="178005"/>
                </a:lnTo>
                <a:lnTo>
                  <a:pt x="0" y="547758"/>
                </a:lnTo>
                <a:lnTo>
                  <a:pt x="2010" y="560340"/>
                </a:lnTo>
                <a:lnTo>
                  <a:pt x="7817" y="570017"/>
                </a:lnTo>
                <a:lnTo>
                  <a:pt x="17087" y="576232"/>
                </a:lnTo>
                <a:lnTo>
                  <a:pt x="29483" y="578428"/>
                </a:lnTo>
                <a:lnTo>
                  <a:pt x="1141361" y="578428"/>
                </a:lnTo>
                <a:lnTo>
                  <a:pt x="1154053" y="576232"/>
                </a:lnTo>
                <a:lnTo>
                  <a:pt x="1163973" y="570017"/>
                </a:lnTo>
                <a:lnTo>
                  <a:pt x="1170432" y="560340"/>
                </a:lnTo>
                <a:lnTo>
                  <a:pt x="1172739" y="547758"/>
                </a:lnTo>
                <a:lnTo>
                  <a:pt x="1172739" y="179641"/>
                </a:lnTo>
                <a:lnTo>
                  <a:pt x="1209887" y="145937"/>
                </a:lnTo>
                <a:lnTo>
                  <a:pt x="1147577" y="145937"/>
                </a:lnTo>
                <a:lnTo>
                  <a:pt x="1145499" y="145533"/>
                </a:lnTo>
                <a:close/>
              </a:path>
              <a:path w="1370964" h="578484">
                <a:moveTo>
                  <a:pt x="1370738" y="0"/>
                </a:moveTo>
                <a:lnTo>
                  <a:pt x="1147577" y="145937"/>
                </a:lnTo>
                <a:lnTo>
                  <a:pt x="1209887" y="145937"/>
                </a:lnTo>
                <a:lnTo>
                  <a:pt x="1370738" y="0"/>
                </a:lnTo>
                <a:close/>
              </a:path>
            </a:pathLst>
          </a:custGeom>
          <a:solidFill>
            <a:srgbClr val="164F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902978" y="8500789"/>
            <a:ext cx="998855" cy="34607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90170" marR="5080" indent="-78105">
              <a:lnSpc>
                <a:spcPts val="1240"/>
              </a:lnSpc>
              <a:spcBef>
                <a:spcPts val="180"/>
              </a:spcBef>
            </a:pPr>
            <a:r>
              <a:rPr sz="1050" spc="5" dirty="0">
                <a:solidFill>
                  <a:srgbClr val="FFFFFF"/>
                </a:solidFill>
                <a:latin typeface="Arial"/>
                <a:cs typeface="Arial"/>
              </a:rPr>
              <a:t>reactive</a:t>
            </a:r>
            <a:r>
              <a:rPr sz="105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0" spc="-20" dirty="0">
                <a:solidFill>
                  <a:srgbClr val="FFFFFF"/>
                </a:solidFill>
                <a:latin typeface="Arial"/>
                <a:cs typeface="Arial"/>
              </a:rPr>
              <a:t>value(s) </a:t>
            </a:r>
            <a:r>
              <a:rPr sz="1050" spc="-2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0" spc="3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0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0" spc="15" dirty="0">
                <a:solidFill>
                  <a:srgbClr val="FFFFFF"/>
                </a:solidFill>
                <a:latin typeface="Arial"/>
                <a:cs typeface="Arial"/>
              </a:rPr>
              <a:t>respond</a:t>
            </a:r>
            <a:r>
              <a:rPr sz="10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0" spc="3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endParaRPr sz="10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89846" y="7854222"/>
            <a:ext cx="9594215" cy="128460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70"/>
              </a:spcBef>
            </a:pPr>
            <a:r>
              <a:rPr sz="4100" spc="-145" dirty="0">
                <a:latin typeface="Arial"/>
                <a:cs typeface="Arial"/>
              </a:rPr>
              <a:t>You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35" dirty="0">
                <a:latin typeface="Arial"/>
                <a:cs typeface="Arial"/>
              </a:rPr>
              <a:t>can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50" dirty="0">
                <a:latin typeface="Arial"/>
                <a:cs typeface="Arial"/>
              </a:rPr>
              <a:t>specify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b="1" spc="-20" dirty="0">
                <a:solidFill>
                  <a:srgbClr val="53585F"/>
                </a:solidFill>
                <a:latin typeface="Arial"/>
                <a:cs typeface="Arial"/>
              </a:rPr>
              <a:t>precisely</a:t>
            </a:r>
            <a:r>
              <a:rPr sz="4100" b="1" spc="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100" spc="70" dirty="0">
                <a:latin typeface="Arial"/>
                <a:cs typeface="Arial"/>
              </a:rPr>
              <a:t>which</a:t>
            </a:r>
            <a:r>
              <a:rPr sz="4100" spc="5" dirty="0">
                <a:latin typeface="Arial"/>
                <a:cs typeface="Arial"/>
              </a:rPr>
              <a:t> reactive </a:t>
            </a:r>
            <a:r>
              <a:rPr sz="4100" spc="-1125" dirty="0">
                <a:latin typeface="Arial"/>
                <a:cs typeface="Arial"/>
              </a:rPr>
              <a:t> </a:t>
            </a:r>
            <a:r>
              <a:rPr sz="4100" spc="-20" dirty="0">
                <a:latin typeface="Arial"/>
                <a:cs typeface="Arial"/>
              </a:rPr>
              <a:t>values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45" dirty="0">
                <a:latin typeface="Arial"/>
                <a:cs typeface="Arial"/>
              </a:rPr>
              <a:t>should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15" dirty="0">
                <a:latin typeface="Arial"/>
                <a:cs typeface="Arial"/>
              </a:rPr>
              <a:t>invalidate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30" dirty="0">
                <a:latin typeface="Arial"/>
                <a:cs typeface="Arial"/>
              </a:rPr>
              <a:t>the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15" dirty="0">
                <a:latin typeface="Arial"/>
                <a:cs typeface="Arial"/>
              </a:rPr>
              <a:t>expression</a:t>
            </a:r>
            <a:endParaRPr sz="41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989846" y="5986910"/>
            <a:ext cx="1089469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40" dirty="0">
                <a:latin typeface="Arial"/>
                <a:cs typeface="Arial"/>
              </a:rPr>
              <a:t>eventReactive()</a:t>
            </a:r>
            <a:r>
              <a:rPr sz="4100" spc="20" dirty="0">
                <a:latin typeface="Arial"/>
                <a:cs typeface="Arial"/>
              </a:rPr>
              <a:t> </a:t>
            </a:r>
            <a:r>
              <a:rPr sz="4100" spc="5" dirty="0">
                <a:latin typeface="Arial"/>
                <a:cs typeface="Arial"/>
              </a:rPr>
              <a:t>creates</a:t>
            </a:r>
            <a:r>
              <a:rPr sz="4100" spc="20" dirty="0">
                <a:latin typeface="Arial"/>
                <a:cs typeface="Arial"/>
              </a:rPr>
              <a:t> </a:t>
            </a:r>
            <a:r>
              <a:rPr sz="4100" spc="-70" dirty="0">
                <a:latin typeface="Arial"/>
                <a:cs typeface="Arial"/>
              </a:rPr>
              <a:t>a</a:t>
            </a:r>
            <a:r>
              <a:rPr sz="4100" spc="25" dirty="0">
                <a:latin typeface="Arial"/>
                <a:cs typeface="Arial"/>
              </a:rPr>
              <a:t> </a:t>
            </a:r>
            <a:r>
              <a:rPr sz="4100" b="1" spc="15" dirty="0">
                <a:solidFill>
                  <a:srgbClr val="0365C0"/>
                </a:solidFill>
                <a:latin typeface="Arial"/>
                <a:cs typeface="Arial"/>
              </a:rPr>
              <a:t>reactive</a:t>
            </a:r>
            <a:r>
              <a:rPr sz="4100" b="1" spc="20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4100" b="1" spc="-25" dirty="0">
                <a:solidFill>
                  <a:srgbClr val="0365C0"/>
                </a:solidFill>
                <a:latin typeface="Arial"/>
                <a:cs typeface="Arial"/>
              </a:rPr>
              <a:t>expression</a:t>
            </a:r>
            <a:endParaRPr sz="41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28355" y="6036753"/>
            <a:ext cx="135826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260" dirty="0">
                <a:solidFill>
                  <a:srgbClr val="164F86"/>
                </a:solidFill>
                <a:latin typeface="Courier New"/>
                <a:cs typeface="Courier New"/>
              </a:rPr>
              <a:t>data()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89846" y="3808912"/>
            <a:ext cx="92259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5" dirty="0">
                <a:latin typeface="Arial"/>
                <a:cs typeface="Arial"/>
              </a:rPr>
              <a:t>Use</a:t>
            </a:r>
            <a:r>
              <a:rPr sz="4100" spc="10" dirty="0">
                <a:latin typeface="Arial"/>
                <a:cs typeface="Arial"/>
              </a:rPr>
              <a:t> </a:t>
            </a:r>
            <a:r>
              <a:rPr sz="4100" spc="-40" dirty="0">
                <a:latin typeface="Arial"/>
                <a:cs typeface="Arial"/>
              </a:rPr>
              <a:t>eventReactive()</a:t>
            </a:r>
            <a:r>
              <a:rPr sz="4100" spc="15" dirty="0">
                <a:latin typeface="Arial"/>
                <a:cs typeface="Arial"/>
              </a:rPr>
              <a:t> </a:t>
            </a:r>
            <a:r>
              <a:rPr sz="4100" spc="120" dirty="0">
                <a:latin typeface="Arial"/>
                <a:cs typeface="Arial"/>
              </a:rPr>
              <a:t>to</a:t>
            </a:r>
            <a:r>
              <a:rPr sz="4100" spc="10" dirty="0">
                <a:latin typeface="Arial"/>
                <a:cs typeface="Arial"/>
              </a:rPr>
              <a:t> </a:t>
            </a:r>
            <a:r>
              <a:rPr sz="4100" b="1" spc="-10" dirty="0">
                <a:solidFill>
                  <a:srgbClr val="164F86"/>
                </a:solidFill>
                <a:latin typeface="Arial"/>
                <a:cs typeface="Arial"/>
              </a:rPr>
              <a:t>delay</a:t>
            </a:r>
            <a:r>
              <a:rPr sz="4100" b="1" spc="15" dirty="0">
                <a:solidFill>
                  <a:srgbClr val="164F86"/>
                </a:solidFill>
                <a:latin typeface="Arial"/>
                <a:cs typeface="Arial"/>
              </a:rPr>
              <a:t> </a:t>
            </a:r>
            <a:r>
              <a:rPr sz="4100" b="1" spc="5" dirty="0">
                <a:solidFill>
                  <a:srgbClr val="164F86"/>
                </a:solidFill>
                <a:latin typeface="Arial"/>
                <a:cs typeface="Arial"/>
              </a:rPr>
              <a:t>reactions</a:t>
            </a:r>
            <a:endParaRPr sz="41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436094" y="3779989"/>
            <a:ext cx="1878330" cy="838200"/>
            <a:chOff x="4436094" y="3779989"/>
            <a:chExt cx="1878330" cy="838200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46565" y="3790460"/>
              <a:ext cx="1856907" cy="81672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446565" y="3790460"/>
              <a:ext cx="1857375" cy="817244"/>
            </a:xfrm>
            <a:custGeom>
              <a:avLst/>
              <a:gdLst/>
              <a:ahLst/>
              <a:cxnLst/>
              <a:rect l="l" t="t" r="r" b="b"/>
              <a:pathLst>
                <a:path w="1857375" h="817245">
                  <a:moveTo>
                    <a:pt x="0" y="663835"/>
                  </a:moveTo>
                  <a:lnTo>
                    <a:pt x="3561" y="162033"/>
                  </a:lnTo>
                  <a:lnTo>
                    <a:pt x="11198" y="111872"/>
                  </a:lnTo>
                  <a:lnTo>
                    <a:pt x="32611" y="67524"/>
                  </a:lnTo>
                  <a:lnTo>
                    <a:pt x="65557" y="32053"/>
                  </a:lnTo>
                  <a:lnTo>
                    <a:pt x="107789" y="8524"/>
                  </a:lnTo>
                  <a:lnTo>
                    <a:pt x="157063" y="0"/>
                  </a:lnTo>
                  <a:lnTo>
                    <a:pt x="1703010" y="0"/>
                  </a:lnTo>
                  <a:lnTo>
                    <a:pt x="1752325" y="8524"/>
                  </a:lnTo>
                  <a:lnTo>
                    <a:pt x="1794656" y="32053"/>
                  </a:lnTo>
                  <a:lnTo>
                    <a:pt x="1827718" y="67524"/>
                  </a:lnTo>
                  <a:lnTo>
                    <a:pt x="1849230" y="111872"/>
                  </a:lnTo>
                  <a:lnTo>
                    <a:pt x="1856907" y="162033"/>
                  </a:lnTo>
                  <a:lnTo>
                    <a:pt x="1856907" y="663835"/>
                  </a:lnTo>
                  <a:lnTo>
                    <a:pt x="1849230" y="713046"/>
                  </a:lnTo>
                  <a:lnTo>
                    <a:pt x="1827718" y="755127"/>
                  </a:lnTo>
                  <a:lnTo>
                    <a:pt x="1794656" y="787892"/>
                  </a:lnTo>
                  <a:lnTo>
                    <a:pt x="1752325" y="809155"/>
                  </a:lnTo>
                  <a:lnTo>
                    <a:pt x="1703010" y="816729"/>
                  </a:lnTo>
                  <a:lnTo>
                    <a:pt x="157063" y="816729"/>
                  </a:lnTo>
                  <a:lnTo>
                    <a:pt x="107419" y="809155"/>
                  </a:lnTo>
                  <a:lnTo>
                    <a:pt x="64303" y="787892"/>
                  </a:lnTo>
                  <a:lnTo>
                    <a:pt x="30304" y="755127"/>
                  </a:lnTo>
                  <a:lnTo>
                    <a:pt x="8007" y="713046"/>
                  </a:lnTo>
                  <a:lnTo>
                    <a:pt x="0" y="663835"/>
                  </a:lnTo>
                  <a:close/>
                </a:path>
              </a:pathLst>
            </a:custGeom>
            <a:ln w="20941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651932" y="3888214"/>
            <a:ext cx="144970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90" dirty="0">
                <a:latin typeface="Calibri"/>
                <a:cs typeface="Calibri"/>
              </a:rPr>
              <a:t>Upda</a:t>
            </a:r>
            <a:r>
              <a:rPr sz="3600" spc="15" dirty="0">
                <a:latin typeface="Calibri"/>
                <a:cs typeface="Calibri"/>
              </a:rPr>
              <a:t>t</a:t>
            </a:r>
            <a:r>
              <a:rPr sz="3600" spc="5" dirty="0">
                <a:latin typeface="Calibri"/>
                <a:cs typeface="Calibri"/>
              </a:rPr>
              <a:t>e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43801" y="3268115"/>
            <a:ext cx="15216505" cy="415734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algn="ctr">
              <a:lnSpc>
                <a:spcPts val="19825"/>
              </a:lnSpc>
              <a:spcBef>
                <a:spcPts val="115"/>
              </a:spcBef>
            </a:pPr>
            <a:r>
              <a:rPr sz="17300" u="none" spc="415" dirty="0">
                <a:solidFill>
                  <a:srgbClr val="FFFFFF"/>
                </a:solidFill>
                <a:latin typeface="Verdana"/>
                <a:cs typeface="Verdana"/>
              </a:rPr>
              <a:t>Manage</a:t>
            </a:r>
            <a:r>
              <a:rPr sz="17300" u="none" spc="-17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7300" u="none" spc="-445" dirty="0">
                <a:solidFill>
                  <a:srgbClr val="FFFFFF"/>
                </a:solidFill>
                <a:latin typeface="Verdana"/>
                <a:cs typeface="Verdana"/>
              </a:rPr>
              <a:t>state</a:t>
            </a:r>
            <a:endParaRPr sz="17300" dirty="0">
              <a:latin typeface="Verdana"/>
              <a:cs typeface="Verdana"/>
            </a:endParaRPr>
          </a:p>
          <a:p>
            <a:pPr algn="ctr">
              <a:lnSpc>
                <a:spcPts val="12685"/>
              </a:lnSpc>
            </a:pPr>
            <a:r>
              <a:rPr sz="11350" u="none" spc="315" dirty="0">
                <a:solidFill>
                  <a:srgbClr val="C0C0C0"/>
                </a:solidFill>
                <a:latin typeface="Verdana"/>
                <a:cs typeface="Verdana"/>
              </a:rPr>
              <a:t>with</a:t>
            </a:r>
            <a:r>
              <a:rPr sz="11350" u="none" spc="-1150" dirty="0">
                <a:solidFill>
                  <a:srgbClr val="C0C0C0"/>
                </a:solidFill>
                <a:latin typeface="Verdana"/>
                <a:cs typeface="Verdana"/>
              </a:rPr>
              <a:t> </a:t>
            </a:r>
            <a:r>
              <a:rPr sz="11350" u="none" spc="-80" dirty="0">
                <a:solidFill>
                  <a:srgbClr val="C0C0C0"/>
                </a:solidFill>
                <a:latin typeface="Verdana"/>
                <a:cs typeface="Verdana"/>
              </a:rPr>
              <a:t>reactive</a:t>
            </a:r>
            <a:r>
              <a:rPr sz="11350" u="none" spc="350" dirty="0">
                <a:solidFill>
                  <a:srgbClr val="C0C0C0"/>
                </a:solidFill>
                <a:latin typeface="Verdana"/>
                <a:cs typeface="Verdana"/>
              </a:rPr>
              <a:t>V</a:t>
            </a:r>
            <a:r>
              <a:rPr sz="11350" u="none" spc="-220" dirty="0">
                <a:solidFill>
                  <a:srgbClr val="C0C0C0"/>
                </a:solidFill>
                <a:latin typeface="Verdana"/>
                <a:cs typeface="Verdana"/>
              </a:rPr>
              <a:t>alues()</a:t>
            </a:r>
            <a:endParaRPr sz="113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4795425" y="10976320"/>
            <a:ext cx="262699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©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2015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RStudio,</a:t>
            </a:r>
            <a:r>
              <a:rPr sz="1150" spc="-10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Inc.</a:t>
            </a:r>
            <a:r>
              <a:rPr sz="1150" spc="-6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All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rights</a:t>
            </a:r>
            <a:r>
              <a:rPr sz="1150" spc="-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reserved.</a:t>
            </a:r>
            <a:endParaRPr sz="11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1776710">
              <a:lnSpc>
                <a:spcPct val="100000"/>
              </a:lnSpc>
              <a:spcBef>
                <a:spcPts val="135"/>
              </a:spcBef>
            </a:pPr>
            <a:r>
              <a:rPr u="none" spc="15" dirty="0"/>
              <a:t>Slides</a:t>
            </a:r>
            <a:r>
              <a:rPr u="none" spc="-10" dirty="0"/>
              <a:t> </a:t>
            </a:r>
            <a:r>
              <a:rPr u="none" spc="35" dirty="0"/>
              <a:t>at:</a:t>
            </a:r>
            <a:r>
              <a:rPr u="none" spc="-10" dirty="0"/>
              <a:t> </a:t>
            </a:r>
            <a:r>
              <a:rPr spc="80" dirty="0"/>
              <a:t>bit.ly/shiny-quickstart-2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4858490" y="6806076"/>
            <a:ext cx="5120640" cy="1832610"/>
            <a:chOff x="4858490" y="6806076"/>
            <a:chExt cx="5120640" cy="1832610"/>
          </a:xfrm>
        </p:grpSpPr>
        <p:sp>
          <p:nvSpPr>
            <p:cNvPr id="9" name="object 9"/>
            <p:cNvSpPr/>
            <p:nvPr/>
          </p:nvSpPr>
          <p:spPr>
            <a:xfrm>
              <a:off x="4858486" y="7005034"/>
              <a:ext cx="4953000" cy="1633855"/>
            </a:xfrm>
            <a:custGeom>
              <a:avLst/>
              <a:gdLst/>
              <a:ahLst/>
              <a:cxnLst/>
              <a:rect l="l" t="t" r="r" b="b"/>
              <a:pathLst>
                <a:path w="4953000" h="1633854">
                  <a:moveTo>
                    <a:pt x="4952720" y="0"/>
                  </a:moveTo>
                  <a:lnTo>
                    <a:pt x="0" y="0"/>
                  </a:lnTo>
                  <a:lnTo>
                    <a:pt x="0" y="1429270"/>
                  </a:lnTo>
                  <a:lnTo>
                    <a:pt x="0" y="1633448"/>
                  </a:lnTo>
                  <a:lnTo>
                    <a:pt x="4952720" y="1633448"/>
                  </a:lnTo>
                  <a:lnTo>
                    <a:pt x="4952720" y="1429270"/>
                  </a:lnTo>
                  <a:lnTo>
                    <a:pt x="4952720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041731" y="6811311"/>
              <a:ext cx="4932045" cy="1623060"/>
            </a:xfrm>
            <a:custGeom>
              <a:avLst/>
              <a:gdLst/>
              <a:ahLst/>
              <a:cxnLst/>
              <a:rect l="l" t="t" r="r" b="b"/>
              <a:pathLst>
                <a:path w="4932045" h="1623059">
                  <a:moveTo>
                    <a:pt x="0" y="0"/>
                  </a:moveTo>
                  <a:lnTo>
                    <a:pt x="4931787" y="0"/>
                  </a:lnTo>
                  <a:lnTo>
                    <a:pt x="4931787" y="1622987"/>
                  </a:lnTo>
                  <a:lnTo>
                    <a:pt x="0" y="1622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041731" y="6811311"/>
              <a:ext cx="4932045" cy="1623060"/>
            </a:xfrm>
            <a:custGeom>
              <a:avLst/>
              <a:gdLst/>
              <a:ahLst/>
              <a:cxnLst/>
              <a:rect l="l" t="t" r="r" b="b"/>
              <a:pathLst>
                <a:path w="4932045" h="1623059">
                  <a:moveTo>
                    <a:pt x="0" y="0"/>
                  </a:moveTo>
                  <a:lnTo>
                    <a:pt x="4931786" y="0"/>
                  </a:lnTo>
                  <a:lnTo>
                    <a:pt x="4931786" y="1622987"/>
                  </a:lnTo>
                  <a:lnTo>
                    <a:pt x="0" y="1622987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40151" y="6900313"/>
              <a:ext cx="4272121" cy="1486865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4858490" y="9036374"/>
            <a:ext cx="5120640" cy="1832610"/>
            <a:chOff x="4858490" y="9036374"/>
            <a:chExt cx="5120640" cy="1832610"/>
          </a:xfrm>
        </p:grpSpPr>
        <p:sp>
          <p:nvSpPr>
            <p:cNvPr id="14" name="object 14"/>
            <p:cNvSpPr/>
            <p:nvPr/>
          </p:nvSpPr>
          <p:spPr>
            <a:xfrm>
              <a:off x="4858486" y="9235331"/>
              <a:ext cx="4953000" cy="1633855"/>
            </a:xfrm>
            <a:custGeom>
              <a:avLst/>
              <a:gdLst/>
              <a:ahLst/>
              <a:cxnLst/>
              <a:rect l="l" t="t" r="r" b="b"/>
              <a:pathLst>
                <a:path w="4953000" h="1633854">
                  <a:moveTo>
                    <a:pt x="4952720" y="0"/>
                  </a:moveTo>
                  <a:lnTo>
                    <a:pt x="0" y="0"/>
                  </a:lnTo>
                  <a:lnTo>
                    <a:pt x="0" y="1429270"/>
                  </a:lnTo>
                  <a:lnTo>
                    <a:pt x="0" y="1633448"/>
                  </a:lnTo>
                  <a:lnTo>
                    <a:pt x="4952720" y="1633448"/>
                  </a:lnTo>
                  <a:lnTo>
                    <a:pt x="4952720" y="1429270"/>
                  </a:lnTo>
                  <a:lnTo>
                    <a:pt x="4952720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041731" y="9041609"/>
              <a:ext cx="4932045" cy="1623060"/>
            </a:xfrm>
            <a:custGeom>
              <a:avLst/>
              <a:gdLst/>
              <a:ahLst/>
              <a:cxnLst/>
              <a:rect l="l" t="t" r="r" b="b"/>
              <a:pathLst>
                <a:path w="4932045" h="1623059">
                  <a:moveTo>
                    <a:pt x="0" y="0"/>
                  </a:moveTo>
                  <a:lnTo>
                    <a:pt x="4931787" y="0"/>
                  </a:lnTo>
                  <a:lnTo>
                    <a:pt x="4931787" y="1622987"/>
                  </a:lnTo>
                  <a:lnTo>
                    <a:pt x="0" y="1622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41731" y="9041609"/>
              <a:ext cx="4932045" cy="1623060"/>
            </a:xfrm>
            <a:custGeom>
              <a:avLst/>
              <a:gdLst/>
              <a:ahLst/>
              <a:cxnLst/>
              <a:rect l="l" t="t" r="r" b="b"/>
              <a:pathLst>
                <a:path w="4932045" h="1623059">
                  <a:moveTo>
                    <a:pt x="0" y="0"/>
                  </a:moveTo>
                  <a:lnTo>
                    <a:pt x="4931786" y="0"/>
                  </a:lnTo>
                  <a:lnTo>
                    <a:pt x="4931786" y="1622986"/>
                  </a:lnTo>
                  <a:lnTo>
                    <a:pt x="0" y="1622986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08738" y="9120140"/>
              <a:ext cx="4334946" cy="1486865"/>
            </a:xfrm>
            <a:prstGeom prst="rect">
              <a:avLst/>
            </a:prstGeom>
          </p:spPr>
        </p:pic>
      </p:grpSp>
      <p:sp>
        <p:nvSpPr>
          <p:cNvPr id="18" name="object 18"/>
          <p:cNvSpPr/>
          <p:nvPr/>
        </p:nvSpPr>
        <p:spPr>
          <a:xfrm>
            <a:off x="10230054" y="4908927"/>
            <a:ext cx="986155" cy="976630"/>
          </a:xfrm>
          <a:custGeom>
            <a:avLst/>
            <a:gdLst/>
            <a:ahLst/>
            <a:cxnLst/>
            <a:rect l="l" t="t" r="r" b="b"/>
            <a:pathLst>
              <a:path w="986154" h="976629">
                <a:moveTo>
                  <a:pt x="712020" y="0"/>
                </a:moveTo>
                <a:lnTo>
                  <a:pt x="712020" y="253219"/>
                </a:lnTo>
                <a:lnTo>
                  <a:pt x="0" y="253219"/>
                </a:lnTo>
                <a:lnTo>
                  <a:pt x="0" y="724409"/>
                </a:lnTo>
                <a:lnTo>
                  <a:pt x="712020" y="724409"/>
                </a:lnTo>
                <a:lnTo>
                  <a:pt x="712020" y="976112"/>
                </a:lnTo>
                <a:lnTo>
                  <a:pt x="985624" y="488056"/>
                </a:lnTo>
                <a:lnTo>
                  <a:pt x="712020" y="0"/>
                </a:lnTo>
                <a:close/>
              </a:path>
            </a:pathLst>
          </a:custGeom>
          <a:solidFill>
            <a:srgbClr val="00882B">
              <a:alpha val="5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11329497" y="4743311"/>
            <a:ext cx="3937635" cy="3539490"/>
            <a:chOff x="11329497" y="4743311"/>
            <a:chExt cx="3937635" cy="3539490"/>
          </a:xfrm>
        </p:grpSpPr>
        <p:sp>
          <p:nvSpPr>
            <p:cNvPr id="20" name="object 20"/>
            <p:cNvSpPr/>
            <p:nvPr/>
          </p:nvSpPr>
          <p:spPr>
            <a:xfrm>
              <a:off x="11329492" y="5005088"/>
              <a:ext cx="3665220" cy="1078865"/>
            </a:xfrm>
            <a:custGeom>
              <a:avLst/>
              <a:gdLst/>
              <a:ahLst/>
              <a:cxnLst/>
              <a:rect l="l" t="t" r="r" b="b"/>
              <a:pathLst>
                <a:path w="3665219" h="1078864">
                  <a:moveTo>
                    <a:pt x="3664813" y="0"/>
                  </a:moveTo>
                  <a:lnTo>
                    <a:pt x="0" y="0"/>
                  </a:lnTo>
                  <a:lnTo>
                    <a:pt x="0" y="816724"/>
                  </a:lnTo>
                  <a:lnTo>
                    <a:pt x="0" y="1078496"/>
                  </a:lnTo>
                  <a:lnTo>
                    <a:pt x="3664813" y="1078496"/>
                  </a:lnTo>
                  <a:lnTo>
                    <a:pt x="3664813" y="816724"/>
                  </a:lnTo>
                  <a:lnTo>
                    <a:pt x="3664813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591269" y="4743311"/>
              <a:ext cx="3665220" cy="1078865"/>
            </a:xfrm>
            <a:custGeom>
              <a:avLst/>
              <a:gdLst/>
              <a:ahLst/>
              <a:cxnLst/>
              <a:rect l="l" t="t" r="r" b="b"/>
              <a:pathLst>
                <a:path w="3665219" h="1078864">
                  <a:moveTo>
                    <a:pt x="0" y="0"/>
                  </a:moveTo>
                  <a:lnTo>
                    <a:pt x="3664809" y="0"/>
                  </a:lnTo>
                  <a:lnTo>
                    <a:pt x="3664809" y="1078501"/>
                  </a:lnTo>
                  <a:lnTo>
                    <a:pt x="0" y="1078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339957" y="7214444"/>
              <a:ext cx="3665220" cy="1068070"/>
            </a:xfrm>
            <a:custGeom>
              <a:avLst/>
              <a:gdLst/>
              <a:ahLst/>
              <a:cxnLst/>
              <a:rect l="l" t="t" r="r" b="b"/>
              <a:pathLst>
                <a:path w="3665219" h="1068070">
                  <a:moveTo>
                    <a:pt x="3664813" y="0"/>
                  </a:moveTo>
                  <a:lnTo>
                    <a:pt x="0" y="0"/>
                  </a:lnTo>
                  <a:lnTo>
                    <a:pt x="0" y="827201"/>
                  </a:lnTo>
                  <a:lnTo>
                    <a:pt x="0" y="1068031"/>
                  </a:lnTo>
                  <a:lnTo>
                    <a:pt x="3664813" y="1068031"/>
                  </a:lnTo>
                  <a:lnTo>
                    <a:pt x="3664813" y="827201"/>
                  </a:lnTo>
                  <a:lnTo>
                    <a:pt x="3664813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601740" y="6963138"/>
              <a:ext cx="3665220" cy="1078865"/>
            </a:xfrm>
            <a:custGeom>
              <a:avLst/>
              <a:gdLst/>
              <a:ahLst/>
              <a:cxnLst/>
              <a:rect l="l" t="t" r="r" b="b"/>
              <a:pathLst>
                <a:path w="3665219" h="1078865">
                  <a:moveTo>
                    <a:pt x="0" y="0"/>
                  </a:moveTo>
                  <a:lnTo>
                    <a:pt x="3664809" y="0"/>
                  </a:lnTo>
                  <a:lnTo>
                    <a:pt x="3664809" y="1078501"/>
                  </a:lnTo>
                  <a:lnTo>
                    <a:pt x="0" y="1078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4858490" y="4575776"/>
            <a:ext cx="5120640" cy="1832610"/>
            <a:chOff x="4858490" y="4575776"/>
            <a:chExt cx="5120640" cy="1832610"/>
          </a:xfrm>
        </p:grpSpPr>
        <p:sp>
          <p:nvSpPr>
            <p:cNvPr id="25" name="object 25"/>
            <p:cNvSpPr/>
            <p:nvPr/>
          </p:nvSpPr>
          <p:spPr>
            <a:xfrm>
              <a:off x="4858486" y="4774736"/>
              <a:ext cx="4953000" cy="1633855"/>
            </a:xfrm>
            <a:custGeom>
              <a:avLst/>
              <a:gdLst/>
              <a:ahLst/>
              <a:cxnLst/>
              <a:rect l="l" t="t" r="r" b="b"/>
              <a:pathLst>
                <a:path w="4953000" h="1633854">
                  <a:moveTo>
                    <a:pt x="4952720" y="0"/>
                  </a:moveTo>
                  <a:lnTo>
                    <a:pt x="0" y="0"/>
                  </a:lnTo>
                  <a:lnTo>
                    <a:pt x="0" y="1439735"/>
                  </a:lnTo>
                  <a:lnTo>
                    <a:pt x="0" y="1633448"/>
                  </a:lnTo>
                  <a:lnTo>
                    <a:pt x="4952720" y="1633448"/>
                  </a:lnTo>
                  <a:lnTo>
                    <a:pt x="4952720" y="1439735"/>
                  </a:lnTo>
                  <a:lnTo>
                    <a:pt x="4952720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041731" y="4581012"/>
              <a:ext cx="4932045" cy="1633855"/>
            </a:xfrm>
            <a:custGeom>
              <a:avLst/>
              <a:gdLst/>
              <a:ahLst/>
              <a:cxnLst/>
              <a:rect l="l" t="t" r="r" b="b"/>
              <a:pathLst>
                <a:path w="4932045" h="1633854">
                  <a:moveTo>
                    <a:pt x="0" y="0"/>
                  </a:moveTo>
                  <a:lnTo>
                    <a:pt x="4931787" y="0"/>
                  </a:lnTo>
                  <a:lnTo>
                    <a:pt x="4931787" y="1633458"/>
                  </a:lnTo>
                  <a:lnTo>
                    <a:pt x="0" y="16334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041731" y="4581012"/>
              <a:ext cx="4932045" cy="1633855"/>
            </a:xfrm>
            <a:custGeom>
              <a:avLst/>
              <a:gdLst/>
              <a:ahLst/>
              <a:cxnLst/>
              <a:rect l="l" t="t" r="r" b="b"/>
              <a:pathLst>
                <a:path w="4932045" h="1633854">
                  <a:moveTo>
                    <a:pt x="0" y="0"/>
                  </a:moveTo>
                  <a:lnTo>
                    <a:pt x="4931786" y="0"/>
                  </a:lnTo>
                  <a:lnTo>
                    <a:pt x="4931786" y="1633458"/>
                  </a:lnTo>
                  <a:lnTo>
                    <a:pt x="0" y="1633458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5358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0622" y="4680485"/>
              <a:ext cx="4251179" cy="1486865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1809338" y="7178039"/>
            <a:ext cx="3301365" cy="4933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50" spc="10" dirty="0">
                <a:latin typeface="Courier New"/>
                <a:cs typeface="Courier New"/>
              </a:rPr>
              <a:t>input$num</a:t>
            </a:r>
            <a:r>
              <a:rPr sz="3050" spc="-30" dirty="0">
                <a:latin typeface="Courier New"/>
                <a:cs typeface="Courier New"/>
              </a:rPr>
              <a:t> </a:t>
            </a:r>
            <a:r>
              <a:rPr sz="3050" spc="10" dirty="0">
                <a:latin typeface="Courier New"/>
                <a:cs typeface="Courier New"/>
              </a:rPr>
              <a:t>=</a:t>
            </a:r>
            <a:r>
              <a:rPr sz="3050" spc="-25" dirty="0">
                <a:latin typeface="Courier New"/>
                <a:cs typeface="Courier New"/>
              </a:rPr>
              <a:t> </a:t>
            </a:r>
            <a:r>
              <a:rPr sz="3050" spc="10" dirty="0">
                <a:latin typeface="Courier New"/>
                <a:cs typeface="Courier New"/>
              </a:rPr>
              <a:t>50</a:t>
            </a:r>
            <a:endParaRPr sz="3050">
              <a:latin typeface="Courier New"/>
              <a:cs typeface="Courier New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0230054" y="7126185"/>
            <a:ext cx="996315" cy="976630"/>
          </a:xfrm>
          <a:custGeom>
            <a:avLst/>
            <a:gdLst/>
            <a:ahLst/>
            <a:cxnLst/>
            <a:rect l="l" t="t" r="r" b="b"/>
            <a:pathLst>
              <a:path w="996315" h="976629">
                <a:moveTo>
                  <a:pt x="722491" y="0"/>
                </a:moveTo>
                <a:lnTo>
                  <a:pt x="722491" y="255788"/>
                </a:lnTo>
                <a:lnTo>
                  <a:pt x="0" y="255788"/>
                </a:lnTo>
                <a:lnTo>
                  <a:pt x="0" y="726977"/>
                </a:lnTo>
                <a:lnTo>
                  <a:pt x="722491" y="726977"/>
                </a:lnTo>
                <a:lnTo>
                  <a:pt x="722491" y="976112"/>
                </a:lnTo>
                <a:lnTo>
                  <a:pt x="995802" y="488056"/>
                </a:lnTo>
                <a:lnTo>
                  <a:pt x="722491" y="0"/>
                </a:lnTo>
                <a:close/>
              </a:path>
            </a:pathLst>
          </a:custGeom>
          <a:solidFill>
            <a:srgbClr val="00882B">
              <a:alpha val="5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" name="object 31"/>
          <p:cNvGrpSpPr/>
          <p:nvPr/>
        </p:nvGrpSpPr>
        <p:grpSpPr>
          <a:xfrm>
            <a:off x="11339969" y="9235320"/>
            <a:ext cx="3926840" cy="1319530"/>
            <a:chOff x="11339969" y="9235320"/>
            <a:chExt cx="3926840" cy="1319530"/>
          </a:xfrm>
        </p:grpSpPr>
        <p:sp>
          <p:nvSpPr>
            <p:cNvPr id="32" name="object 32"/>
            <p:cNvSpPr/>
            <p:nvPr/>
          </p:nvSpPr>
          <p:spPr>
            <a:xfrm>
              <a:off x="11339957" y="9486626"/>
              <a:ext cx="3665220" cy="1068070"/>
            </a:xfrm>
            <a:custGeom>
              <a:avLst/>
              <a:gdLst/>
              <a:ahLst/>
              <a:cxnLst/>
              <a:rect l="l" t="t" r="r" b="b"/>
              <a:pathLst>
                <a:path w="3665219" h="1068070">
                  <a:moveTo>
                    <a:pt x="3664813" y="0"/>
                  </a:moveTo>
                  <a:lnTo>
                    <a:pt x="0" y="0"/>
                  </a:lnTo>
                  <a:lnTo>
                    <a:pt x="0" y="827201"/>
                  </a:lnTo>
                  <a:lnTo>
                    <a:pt x="0" y="1068031"/>
                  </a:lnTo>
                  <a:lnTo>
                    <a:pt x="3664813" y="1068031"/>
                  </a:lnTo>
                  <a:lnTo>
                    <a:pt x="3664813" y="827201"/>
                  </a:lnTo>
                  <a:lnTo>
                    <a:pt x="3664813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1601741" y="9235320"/>
              <a:ext cx="3665220" cy="1078865"/>
            </a:xfrm>
            <a:custGeom>
              <a:avLst/>
              <a:gdLst/>
              <a:ahLst/>
              <a:cxnLst/>
              <a:rect l="l" t="t" r="r" b="b"/>
              <a:pathLst>
                <a:path w="3665219" h="1078865">
                  <a:moveTo>
                    <a:pt x="0" y="0"/>
                  </a:moveTo>
                  <a:lnTo>
                    <a:pt x="3664809" y="0"/>
                  </a:lnTo>
                  <a:lnTo>
                    <a:pt x="3664809" y="1078501"/>
                  </a:lnTo>
                  <a:lnTo>
                    <a:pt x="0" y="10785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1809338" y="9450651"/>
            <a:ext cx="3301365" cy="4933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50" spc="10" dirty="0">
                <a:latin typeface="Courier New"/>
                <a:cs typeface="Courier New"/>
              </a:rPr>
              <a:t>input$num</a:t>
            </a:r>
            <a:r>
              <a:rPr sz="3050" spc="-30" dirty="0">
                <a:latin typeface="Courier New"/>
                <a:cs typeface="Courier New"/>
              </a:rPr>
              <a:t> </a:t>
            </a:r>
            <a:r>
              <a:rPr sz="3050" spc="10" dirty="0">
                <a:latin typeface="Courier New"/>
                <a:cs typeface="Courier New"/>
              </a:rPr>
              <a:t>=</a:t>
            </a:r>
            <a:r>
              <a:rPr sz="3050" spc="-25" dirty="0">
                <a:latin typeface="Courier New"/>
                <a:cs typeface="Courier New"/>
              </a:rPr>
              <a:t> </a:t>
            </a:r>
            <a:r>
              <a:rPr sz="3050" spc="10" dirty="0">
                <a:latin typeface="Courier New"/>
                <a:cs typeface="Courier New"/>
              </a:rPr>
              <a:t>75</a:t>
            </a:r>
            <a:endParaRPr sz="3050">
              <a:latin typeface="Courier New"/>
              <a:cs typeface="Courier New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901108" y="1161690"/>
            <a:ext cx="10233025" cy="4302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9215" algn="ctr">
              <a:lnSpc>
                <a:spcPct val="100000"/>
              </a:lnSpc>
              <a:spcBef>
                <a:spcPts val="95"/>
              </a:spcBef>
              <a:tabLst>
                <a:tab pos="2211070" algn="l"/>
              </a:tabLst>
            </a:pPr>
            <a:r>
              <a:rPr sz="6600" spc="70" dirty="0">
                <a:latin typeface="Arial"/>
                <a:cs typeface="Arial"/>
              </a:rPr>
              <a:t>Input	</a:t>
            </a:r>
            <a:r>
              <a:rPr sz="6600" spc="-45" dirty="0">
                <a:latin typeface="Arial"/>
                <a:cs typeface="Arial"/>
              </a:rPr>
              <a:t>values</a:t>
            </a:r>
            <a:endParaRPr sz="6600">
              <a:latin typeface="Arial"/>
              <a:cs typeface="Arial"/>
            </a:endParaRPr>
          </a:p>
          <a:p>
            <a:pPr marL="12700" marR="524510">
              <a:lnSpc>
                <a:spcPct val="110400"/>
              </a:lnSpc>
              <a:spcBef>
                <a:spcPts val="3965"/>
              </a:spcBef>
            </a:pPr>
            <a:r>
              <a:rPr sz="4100" spc="-65" dirty="0">
                <a:latin typeface="Arial"/>
                <a:cs typeface="Arial"/>
              </a:rPr>
              <a:t>The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spc="70" dirty="0">
                <a:latin typeface="Arial"/>
                <a:cs typeface="Arial"/>
              </a:rPr>
              <a:t>input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spc="-25" dirty="0">
                <a:latin typeface="Arial"/>
                <a:cs typeface="Arial"/>
              </a:rPr>
              <a:t>value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spc="20" dirty="0">
                <a:latin typeface="Arial"/>
                <a:cs typeface="Arial"/>
              </a:rPr>
              <a:t>changes</a:t>
            </a:r>
            <a:r>
              <a:rPr sz="4100" dirty="0">
                <a:latin typeface="Arial"/>
                <a:cs typeface="Arial"/>
              </a:rPr>
              <a:t> whenever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spc="-70" dirty="0">
                <a:latin typeface="Arial"/>
                <a:cs typeface="Arial"/>
              </a:rPr>
              <a:t>a</a:t>
            </a:r>
            <a:r>
              <a:rPr sz="4100" spc="-5" dirty="0">
                <a:latin typeface="Arial"/>
                <a:cs typeface="Arial"/>
              </a:rPr>
              <a:t> </a:t>
            </a:r>
            <a:r>
              <a:rPr sz="4100" spc="-10" dirty="0">
                <a:latin typeface="Arial"/>
                <a:cs typeface="Arial"/>
              </a:rPr>
              <a:t>user </a:t>
            </a:r>
            <a:r>
              <a:rPr sz="4100" spc="-1120" dirty="0">
                <a:latin typeface="Arial"/>
                <a:cs typeface="Arial"/>
              </a:rPr>
              <a:t> </a:t>
            </a:r>
            <a:r>
              <a:rPr sz="4100" spc="20" dirty="0">
                <a:latin typeface="Arial"/>
                <a:cs typeface="Arial"/>
              </a:rPr>
              <a:t>changes</a:t>
            </a:r>
            <a:r>
              <a:rPr sz="4100" dirty="0">
                <a:latin typeface="Arial"/>
                <a:cs typeface="Arial"/>
              </a:rPr>
              <a:t> </a:t>
            </a:r>
            <a:r>
              <a:rPr sz="4100" spc="30" dirty="0">
                <a:latin typeface="Arial"/>
                <a:cs typeface="Arial"/>
              </a:rPr>
              <a:t>the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55" dirty="0">
                <a:latin typeface="Arial"/>
                <a:cs typeface="Arial"/>
              </a:rPr>
              <a:t>input.</a:t>
            </a:r>
            <a:endParaRPr sz="4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62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3100" spc="-5" dirty="0">
                <a:latin typeface="Courier New"/>
                <a:cs typeface="Courier New"/>
              </a:rPr>
              <a:t>input$num</a:t>
            </a:r>
            <a:r>
              <a:rPr sz="3100" spc="-35" dirty="0">
                <a:latin typeface="Courier New"/>
                <a:cs typeface="Courier New"/>
              </a:rPr>
              <a:t> </a:t>
            </a:r>
            <a:r>
              <a:rPr sz="3100" dirty="0">
                <a:latin typeface="Courier New"/>
                <a:cs typeface="Courier New"/>
              </a:rPr>
              <a:t>=</a:t>
            </a:r>
            <a:r>
              <a:rPr sz="3100" spc="-30" dirty="0">
                <a:latin typeface="Courier New"/>
                <a:cs typeface="Courier New"/>
              </a:rPr>
              <a:t> </a:t>
            </a:r>
            <a:r>
              <a:rPr sz="3100" dirty="0">
                <a:latin typeface="Courier New"/>
                <a:cs typeface="Courier New"/>
              </a:rPr>
              <a:t>25</a:t>
            </a:r>
            <a:endParaRPr sz="3100">
              <a:latin typeface="Courier New"/>
              <a:cs typeface="Courier New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0230054" y="9398797"/>
            <a:ext cx="996315" cy="976630"/>
          </a:xfrm>
          <a:custGeom>
            <a:avLst/>
            <a:gdLst/>
            <a:ahLst/>
            <a:cxnLst/>
            <a:rect l="l" t="t" r="r" b="b"/>
            <a:pathLst>
              <a:path w="996315" h="976629">
                <a:moveTo>
                  <a:pt x="722491" y="0"/>
                </a:moveTo>
                <a:lnTo>
                  <a:pt x="722491" y="255358"/>
                </a:lnTo>
                <a:lnTo>
                  <a:pt x="0" y="255358"/>
                </a:lnTo>
                <a:lnTo>
                  <a:pt x="0" y="726548"/>
                </a:lnTo>
                <a:lnTo>
                  <a:pt x="722491" y="726548"/>
                </a:lnTo>
                <a:lnTo>
                  <a:pt x="722491" y="976112"/>
                </a:lnTo>
                <a:lnTo>
                  <a:pt x="995802" y="488056"/>
                </a:lnTo>
                <a:lnTo>
                  <a:pt x="722491" y="0"/>
                </a:lnTo>
                <a:close/>
              </a:path>
            </a:pathLst>
          </a:custGeom>
          <a:solidFill>
            <a:srgbClr val="00882B">
              <a:alpha val="58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3820742" y="5025199"/>
            <a:ext cx="6283960" cy="6283960"/>
          </a:xfrm>
          <a:custGeom>
            <a:avLst/>
            <a:gdLst/>
            <a:ahLst/>
            <a:cxnLst/>
            <a:rect l="l" t="t" r="r" b="b"/>
            <a:pathLst>
              <a:path w="6283959" h="6283959">
                <a:moveTo>
                  <a:pt x="6283357" y="0"/>
                </a:moveTo>
                <a:lnTo>
                  <a:pt x="0" y="6283356"/>
                </a:lnTo>
                <a:lnTo>
                  <a:pt x="2731137" y="6283356"/>
                </a:lnTo>
                <a:lnTo>
                  <a:pt x="6283357" y="2731137"/>
                </a:lnTo>
                <a:lnTo>
                  <a:pt x="6283357" y="0"/>
                </a:lnTo>
                <a:close/>
              </a:path>
            </a:pathLst>
          </a:custGeom>
          <a:solidFill>
            <a:srgbClr val="0054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 rot="18900000">
            <a:off x="14888399" y="8284743"/>
            <a:ext cx="5253110" cy="544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285"/>
              </a:lnSpc>
            </a:pPr>
            <a:r>
              <a:rPr sz="4250" spc="-14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42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50" b="1" spc="30" dirty="0">
                <a:solidFill>
                  <a:srgbClr val="FFFFFF"/>
                </a:solidFill>
                <a:latin typeface="Arial"/>
                <a:cs typeface="Arial"/>
              </a:rPr>
              <a:t>cannot</a:t>
            </a:r>
            <a:r>
              <a:rPr sz="42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50" spc="40" dirty="0">
                <a:solidFill>
                  <a:srgbClr val="FFFFFF"/>
                </a:solidFill>
                <a:latin typeface="Arial"/>
                <a:cs typeface="Arial"/>
              </a:rPr>
              <a:t>set</a:t>
            </a:r>
            <a:r>
              <a:rPr sz="425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50" spc="15" dirty="0">
                <a:solidFill>
                  <a:srgbClr val="FFFFFF"/>
                </a:solidFill>
                <a:latin typeface="Arial"/>
                <a:cs typeface="Arial"/>
              </a:rPr>
              <a:t>these</a:t>
            </a:r>
            <a:endParaRPr sz="425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 rot="18900000">
            <a:off x="15601295" y="8746779"/>
            <a:ext cx="4751296" cy="544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285"/>
              </a:lnSpc>
            </a:pPr>
            <a:r>
              <a:rPr sz="4250" spc="-10" dirty="0">
                <a:solidFill>
                  <a:srgbClr val="FFFFFF"/>
                </a:solidFill>
                <a:latin typeface="Arial"/>
                <a:cs typeface="Arial"/>
              </a:rPr>
              <a:t>values</a:t>
            </a:r>
            <a:r>
              <a:rPr sz="425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50" spc="1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42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50" spc="35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425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50" spc="95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endParaRPr sz="4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9777" y="3601984"/>
            <a:ext cx="19109690" cy="1309370"/>
            <a:chOff x="439777" y="3601984"/>
            <a:chExt cx="19109690" cy="1309370"/>
          </a:xfrm>
        </p:grpSpPr>
        <p:sp>
          <p:nvSpPr>
            <p:cNvPr id="3" name="object 3"/>
            <p:cNvSpPr/>
            <p:nvPr/>
          </p:nvSpPr>
          <p:spPr>
            <a:xfrm>
              <a:off x="439775" y="3853287"/>
              <a:ext cx="18848070" cy="1057910"/>
            </a:xfrm>
            <a:custGeom>
              <a:avLst/>
              <a:gdLst/>
              <a:ahLst/>
              <a:cxnLst/>
              <a:rect l="l" t="t" r="r" b="b"/>
              <a:pathLst>
                <a:path w="18848070" h="1057910">
                  <a:moveTo>
                    <a:pt x="18847588" y="0"/>
                  </a:moveTo>
                  <a:lnTo>
                    <a:pt x="0" y="0"/>
                  </a:lnTo>
                  <a:lnTo>
                    <a:pt x="0" y="848144"/>
                  </a:lnTo>
                  <a:lnTo>
                    <a:pt x="0" y="1057567"/>
                  </a:lnTo>
                  <a:lnTo>
                    <a:pt x="18847588" y="1057567"/>
                  </a:lnTo>
                  <a:lnTo>
                    <a:pt x="18847588" y="848144"/>
                  </a:lnTo>
                  <a:lnTo>
                    <a:pt x="18847588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01549" y="3601984"/>
              <a:ext cx="18848070" cy="1099820"/>
            </a:xfrm>
            <a:custGeom>
              <a:avLst/>
              <a:gdLst/>
              <a:ahLst/>
              <a:cxnLst/>
              <a:rect l="l" t="t" r="r" b="b"/>
              <a:pathLst>
                <a:path w="18848070" h="1099820">
                  <a:moveTo>
                    <a:pt x="0" y="0"/>
                  </a:moveTo>
                  <a:lnTo>
                    <a:pt x="18847593" y="0"/>
                  </a:lnTo>
                  <a:lnTo>
                    <a:pt x="18847593" y="1099442"/>
                  </a:lnTo>
                  <a:lnTo>
                    <a:pt x="0" y="10994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01549" y="3853285"/>
            <a:ext cx="18848070" cy="848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47700" algn="ctr">
              <a:lnSpc>
                <a:spcPts val="4710"/>
              </a:lnSpc>
            </a:pPr>
            <a:r>
              <a:rPr sz="4500" spc="15" dirty="0">
                <a:latin typeface="Courier New"/>
                <a:cs typeface="Courier New"/>
              </a:rPr>
              <a:t>rv</a:t>
            </a:r>
            <a:r>
              <a:rPr sz="4500" spc="20" dirty="0">
                <a:latin typeface="Courier New"/>
                <a:cs typeface="Courier New"/>
              </a:rPr>
              <a:t> </a:t>
            </a:r>
            <a:r>
              <a:rPr sz="4500" spc="15" dirty="0">
                <a:latin typeface="Courier New"/>
                <a:cs typeface="Courier New"/>
              </a:rPr>
              <a:t>&lt;-</a:t>
            </a:r>
            <a:r>
              <a:rPr sz="4500" spc="25" dirty="0">
                <a:latin typeface="Courier New"/>
                <a:cs typeface="Courier New"/>
              </a:rPr>
              <a:t> </a:t>
            </a:r>
            <a:r>
              <a:rPr sz="4500" spc="15" dirty="0">
                <a:solidFill>
                  <a:srgbClr val="002452"/>
                </a:solidFill>
                <a:latin typeface="Courier New"/>
                <a:cs typeface="Courier New"/>
              </a:rPr>
              <a:t>reactiveValues</a:t>
            </a:r>
            <a:r>
              <a:rPr sz="4500" spc="15" dirty="0">
                <a:latin typeface="Courier New"/>
                <a:cs typeface="Courier New"/>
              </a:rPr>
              <a:t>(</a:t>
            </a:r>
            <a:r>
              <a:rPr sz="4500" spc="15" dirty="0">
                <a:solidFill>
                  <a:srgbClr val="0365C0"/>
                </a:solidFill>
                <a:latin typeface="Courier New"/>
                <a:cs typeface="Courier New"/>
              </a:rPr>
              <a:t>data</a:t>
            </a:r>
            <a:r>
              <a:rPr sz="4500" spc="20" dirty="0">
                <a:solidFill>
                  <a:srgbClr val="0365C0"/>
                </a:solidFill>
                <a:latin typeface="Courier New"/>
                <a:cs typeface="Courier New"/>
              </a:rPr>
              <a:t> =</a:t>
            </a:r>
            <a:r>
              <a:rPr sz="4500" spc="25" dirty="0">
                <a:solidFill>
                  <a:srgbClr val="0365C0"/>
                </a:solidFill>
                <a:latin typeface="Courier New"/>
                <a:cs typeface="Courier New"/>
              </a:rPr>
              <a:t> </a:t>
            </a:r>
            <a:r>
              <a:rPr sz="4500" spc="20" dirty="0">
                <a:solidFill>
                  <a:srgbClr val="0365C0"/>
                </a:solidFill>
                <a:latin typeface="Courier New"/>
                <a:cs typeface="Courier New"/>
              </a:rPr>
              <a:t>rnorm(100)</a:t>
            </a:r>
            <a:r>
              <a:rPr sz="4500" spc="20" dirty="0">
                <a:latin typeface="Courier New"/>
                <a:cs typeface="Courier New"/>
              </a:rPr>
              <a:t>)</a:t>
            </a:r>
            <a:endParaRPr sz="4500" dirty="0">
              <a:latin typeface="Courier New"/>
              <a:cs typeface="Courier New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847075" y="19948"/>
            <a:ext cx="817435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solidFill>
                  <a:srgbClr val="53585F"/>
                </a:solidFill>
                <a:latin typeface="Arial"/>
                <a:cs typeface="Arial"/>
              </a:rPr>
              <a:t>Slides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spc="35" dirty="0">
                <a:solidFill>
                  <a:srgbClr val="53585F"/>
                </a:solidFill>
                <a:latin typeface="Arial"/>
                <a:cs typeface="Arial"/>
              </a:rPr>
              <a:t>at:</a:t>
            </a:r>
            <a:r>
              <a:rPr sz="4250" spc="-1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4250" u="sng" spc="80" dirty="0">
                <a:solidFill>
                  <a:srgbClr val="53585F"/>
                </a:solidFill>
                <a:uFill>
                  <a:solidFill>
                    <a:srgbClr val="53585F"/>
                  </a:solidFill>
                </a:uFill>
                <a:latin typeface="Arial"/>
                <a:cs typeface="Arial"/>
              </a:rPr>
              <a:t>bit.ly/shiny-quickstart-2</a:t>
            </a:r>
            <a:endParaRPr sz="425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413282" y="1247343"/>
            <a:ext cx="727773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u="none" spc="-160" dirty="0">
                <a:solidFill>
                  <a:srgbClr val="000000"/>
                </a:solidFill>
              </a:rPr>
              <a:t>reactiveValues()</a:t>
            </a:r>
            <a:endParaRPr sz="8250"/>
          </a:p>
        </p:txBody>
      </p:sp>
      <p:sp>
        <p:nvSpPr>
          <p:cNvPr id="12" name="object 12"/>
          <p:cNvSpPr txBox="1"/>
          <p:nvPr/>
        </p:nvSpPr>
        <p:spPr>
          <a:xfrm>
            <a:off x="2211947" y="2594446"/>
            <a:ext cx="15558135" cy="7169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500" spc="-95" dirty="0">
                <a:latin typeface="Arial"/>
                <a:cs typeface="Arial"/>
              </a:rPr>
              <a:t>Creates</a:t>
            </a:r>
            <a:r>
              <a:rPr sz="4500" spc="10" dirty="0">
                <a:latin typeface="Arial"/>
                <a:cs typeface="Arial"/>
              </a:rPr>
              <a:t> </a:t>
            </a:r>
            <a:r>
              <a:rPr sz="4500" spc="-150" dirty="0">
                <a:latin typeface="Arial"/>
                <a:cs typeface="Arial"/>
              </a:rPr>
              <a:t>a</a:t>
            </a:r>
            <a:r>
              <a:rPr sz="4500" spc="10" dirty="0">
                <a:latin typeface="Arial"/>
                <a:cs typeface="Arial"/>
              </a:rPr>
              <a:t> </a:t>
            </a:r>
            <a:r>
              <a:rPr sz="4500" spc="-75" dirty="0">
                <a:latin typeface="Arial"/>
                <a:cs typeface="Arial"/>
              </a:rPr>
              <a:t>list</a:t>
            </a:r>
            <a:r>
              <a:rPr sz="4500" spc="10" dirty="0">
                <a:latin typeface="Arial"/>
                <a:cs typeface="Arial"/>
              </a:rPr>
              <a:t> </a:t>
            </a:r>
            <a:r>
              <a:rPr sz="4500" spc="-30" dirty="0">
                <a:latin typeface="Arial"/>
                <a:cs typeface="Arial"/>
              </a:rPr>
              <a:t>of</a:t>
            </a:r>
            <a:r>
              <a:rPr sz="4500" spc="10" dirty="0">
                <a:latin typeface="Arial"/>
                <a:cs typeface="Arial"/>
              </a:rPr>
              <a:t> </a:t>
            </a:r>
            <a:r>
              <a:rPr sz="4500" spc="-90" dirty="0">
                <a:latin typeface="Arial"/>
                <a:cs typeface="Arial"/>
              </a:rPr>
              <a:t>reactive</a:t>
            </a:r>
            <a:r>
              <a:rPr sz="4500" spc="10" dirty="0">
                <a:latin typeface="Arial"/>
                <a:cs typeface="Arial"/>
              </a:rPr>
              <a:t> </a:t>
            </a:r>
            <a:r>
              <a:rPr sz="4500" spc="-125" dirty="0">
                <a:latin typeface="Arial"/>
                <a:cs typeface="Arial"/>
              </a:rPr>
              <a:t>values</a:t>
            </a:r>
            <a:r>
              <a:rPr sz="4500" spc="5" dirty="0">
                <a:latin typeface="Arial"/>
                <a:cs typeface="Arial"/>
              </a:rPr>
              <a:t> </a:t>
            </a:r>
            <a:r>
              <a:rPr sz="4500" spc="55" dirty="0">
                <a:latin typeface="Arial"/>
                <a:cs typeface="Arial"/>
              </a:rPr>
              <a:t>to</a:t>
            </a:r>
            <a:r>
              <a:rPr sz="4500" spc="10" dirty="0">
                <a:latin typeface="Arial"/>
                <a:cs typeface="Arial"/>
              </a:rPr>
              <a:t> </a:t>
            </a:r>
            <a:r>
              <a:rPr sz="4500" spc="-70" dirty="0">
                <a:latin typeface="Arial"/>
                <a:cs typeface="Arial"/>
              </a:rPr>
              <a:t>manipulate</a:t>
            </a:r>
            <a:r>
              <a:rPr sz="4500" spc="10" dirty="0">
                <a:latin typeface="Arial"/>
                <a:cs typeface="Arial"/>
              </a:rPr>
              <a:t> </a:t>
            </a:r>
            <a:r>
              <a:rPr sz="4500" spc="-60" dirty="0">
                <a:latin typeface="Arial"/>
                <a:cs typeface="Arial"/>
              </a:rPr>
              <a:t>programmatically</a:t>
            </a:r>
            <a:endParaRPr sz="45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942136" y="5234218"/>
            <a:ext cx="5340350" cy="2985770"/>
          </a:xfrm>
          <a:custGeom>
            <a:avLst/>
            <a:gdLst/>
            <a:ahLst/>
            <a:cxnLst/>
            <a:rect l="l" t="t" r="r" b="b"/>
            <a:pathLst>
              <a:path w="5340350" h="2985770">
                <a:moveTo>
                  <a:pt x="5170544" y="817953"/>
                </a:moveTo>
                <a:lnTo>
                  <a:pt x="162840" y="817953"/>
                </a:lnTo>
                <a:lnTo>
                  <a:pt x="119019" y="824211"/>
                </a:lnTo>
                <a:lnTo>
                  <a:pt x="79971" y="841762"/>
                </a:lnTo>
                <a:lnTo>
                  <a:pt x="47120" y="868771"/>
                </a:lnTo>
                <a:lnTo>
                  <a:pt x="21892" y="903403"/>
                </a:lnTo>
                <a:lnTo>
                  <a:pt x="5710" y="943820"/>
                </a:lnTo>
                <a:lnTo>
                  <a:pt x="0" y="988189"/>
                </a:lnTo>
                <a:lnTo>
                  <a:pt x="0" y="2819285"/>
                </a:lnTo>
                <a:lnTo>
                  <a:pt x="5710" y="2863351"/>
                </a:lnTo>
                <a:lnTo>
                  <a:pt x="21892" y="2903010"/>
                </a:lnTo>
                <a:lnTo>
                  <a:pt x="47120" y="2936655"/>
                </a:lnTo>
                <a:lnTo>
                  <a:pt x="79971" y="2962678"/>
                </a:lnTo>
                <a:lnTo>
                  <a:pt x="119019" y="2979471"/>
                </a:lnTo>
                <a:lnTo>
                  <a:pt x="162840" y="2985426"/>
                </a:lnTo>
                <a:lnTo>
                  <a:pt x="5170544" y="2985426"/>
                </a:lnTo>
                <a:lnTo>
                  <a:pt x="5214865" y="2979471"/>
                </a:lnTo>
                <a:lnTo>
                  <a:pt x="5255166" y="2962678"/>
                </a:lnTo>
                <a:lnTo>
                  <a:pt x="5289646" y="2936655"/>
                </a:lnTo>
                <a:lnTo>
                  <a:pt x="5316504" y="2903010"/>
                </a:lnTo>
                <a:lnTo>
                  <a:pt x="5333939" y="2863351"/>
                </a:lnTo>
                <a:lnTo>
                  <a:pt x="5340151" y="2819285"/>
                </a:lnTo>
                <a:lnTo>
                  <a:pt x="5340151" y="988189"/>
                </a:lnTo>
                <a:lnTo>
                  <a:pt x="5333939" y="943820"/>
                </a:lnTo>
                <a:lnTo>
                  <a:pt x="5316504" y="903403"/>
                </a:lnTo>
                <a:lnTo>
                  <a:pt x="5289646" y="868771"/>
                </a:lnTo>
                <a:lnTo>
                  <a:pt x="5255166" y="841762"/>
                </a:lnTo>
                <a:lnTo>
                  <a:pt x="5214865" y="824211"/>
                </a:lnTo>
                <a:lnTo>
                  <a:pt x="5170544" y="817953"/>
                </a:lnTo>
                <a:close/>
              </a:path>
              <a:path w="5340350" h="2985770">
                <a:moveTo>
                  <a:pt x="4361668" y="0"/>
                </a:moveTo>
                <a:lnTo>
                  <a:pt x="4256959" y="817953"/>
                </a:lnTo>
                <a:lnTo>
                  <a:pt x="4466377" y="817953"/>
                </a:lnTo>
                <a:lnTo>
                  <a:pt x="4361668" y="0"/>
                </a:lnTo>
                <a:close/>
              </a:path>
            </a:pathLst>
          </a:custGeom>
          <a:solidFill>
            <a:srgbClr val="036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184644" y="6407044"/>
            <a:ext cx="4848860" cy="143129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89560" marR="5080" indent="-277495">
              <a:lnSpc>
                <a:spcPct val="100000"/>
              </a:lnSpc>
              <a:spcBef>
                <a:spcPts val="114"/>
              </a:spcBef>
            </a:pPr>
            <a:r>
              <a:rPr sz="4600" spc="-125" dirty="0">
                <a:solidFill>
                  <a:srgbClr val="FFFFFF"/>
                </a:solidFill>
                <a:latin typeface="Arial"/>
                <a:cs typeface="Arial"/>
              </a:rPr>
              <a:t>(optional)</a:t>
            </a:r>
            <a:r>
              <a:rPr sz="46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5" dirty="0">
                <a:solidFill>
                  <a:srgbClr val="FFFFFF"/>
                </a:solidFill>
                <a:latin typeface="Arial"/>
                <a:cs typeface="Arial"/>
              </a:rPr>
              <a:t>elements </a:t>
            </a:r>
            <a:r>
              <a:rPr sz="4600" spc="-12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13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46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90" dirty="0">
                <a:solidFill>
                  <a:srgbClr val="FFFFFF"/>
                </a:solidFill>
                <a:latin typeface="Arial"/>
                <a:cs typeface="Arial"/>
              </a:rPr>
              <a:t>add</a:t>
            </a:r>
            <a:r>
              <a:rPr sz="4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13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4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3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46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00" spc="45" dirty="0">
                <a:solidFill>
                  <a:srgbClr val="FFFFFF"/>
                </a:solidFill>
                <a:latin typeface="Arial"/>
                <a:cs typeface="Arial"/>
              </a:rPr>
              <a:t>list</a:t>
            </a:r>
            <a:endParaRPr sz="46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5650" y="335068"/>
            <a:ext cx="10010775" cy="10732770"/>
            <a:chOff x="125650" y="335068"/>
            <a:chExt cx="10010775" cy="10732770"/>
          </a:xfrm>
        </p:grpSpPr>
        <p:sp>
          <p:nvSpPr>
            <p:cNvPr id="3" name="object 3"/>
            <p:cNvSpPr/>
            <p:nvPr/>
          </p:nvSpPr>
          <p:spPr>
            <a:xfrm>
              <a:off x="125641" y="586377"/>
              <a:ext cx="9748520" cy="10481945"/>
            </a:xfrm>
            <a:custGeom>
              <a:avLst/>
              <a:gdLst/>
              <a:ahLst/>
              <a:cxnLst/>
              <a:rect l="l" t="t" r="r" b="b"/>
              <a:pathLst>
                <a:path w="9748520" h="10481945">
                  <a:moveTo>
                    <a:pt x="9748393" y="0"/>
                  </a:moveTo>
                  <a:lnTo>
                    <a:pt x="0" y="0"/>
                  </a:lnTo>
                  <a:lnTo>
                    <a:pt x="0" y="10230053"/>
                  </a:lnTo>
                  <a:lnTo>
                    <a:pt x="0" y="10481348"/>
                  </a:lnTo>
                  <a:lnTo>
                    <a:pt x="9748393" y="10481348"/>
                  </a:lnTo>
                  <a:lnTo>
                    <a:pt x="9748393" y="10230053"/>
                  </a:lnTo>
                  <a:lnTo>
                    <a:pt x="9748393" y="0"/>
                  </a:lnTo>
                  <a:close/>
                </a:path>
              </a:pathLst>
            </a:custGeom>
            <a:solidFill>
              <a:srgbClr val="DCDE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87422" y="335068"/>
              <a:ext cx="9748520" cy="10481945"/>
            </a:xfrm>
            <a:custGeom>
              <a:avLst/>
              <a:gdLst/>
              <a:ahLst/>
              <a:cxnLst/>
              <a:rect l="l" t="t" r="r" b="b"/>
              <a:pathLst>
                <a:path w="9748520" h="10481945">
                  <a:moveTo>
                    <a:pt x="0" y="0"/>
                  </a:moveTo>
                  <a:lnTo>
                    <a:pt x="9748394" y="0"/>
                  </a:lnTo>
                  <a:lnTo>
                    <a:pt x="9748394" y="10481356"/>
                  </a:lnTo>
                  <a:lnTo>
                    <a:pt x="0" y="104813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22056" y="564678"/>
            <a:ext cx="3282950" cy="2077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250" dirty="0">
                <a:solidFill>
                  <a:srgbClr val="A6AAA9"/>
                </a:solidFill>
                <a:latin typeface="Courier New"/>
                <a:cs typeface="Courier New"/>
              </a:rPr>
              <a:t>#</a:t>
            </a:r>
            <a:r>
              <a:rPr sz="2250" spc="-1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250" dirty="0">
                <a:solidFill>
                  <a:srgbClr val="A6AAA9"/>
                </a:solidFill>
                <a:latin typeface="Courier New"/>
                <a:cs typeface="Courier New"/>
              </a:rPr>
              <a:t>08-reactiveValues</a:t>
            </a:r>
            <a:endParaRPr sz="2250">
              <a:latin typeface="Courier New"/>
              <a:cs typeface="Courier New"/>
            </a:endParaRPr>
          </a:p>
          <a:p>
            <a:pPr marR="521334">
              <a:lnSpc>
                <a:spcPct val="249200"/>
              </a:lnSpc>
            </a:pPr>
            <a:r>
              <a:rPr sz="2250" dirty="0">
                <a:solidFill>
                  <a:srgbClr val="A6AAA9"/>
                </a:solidFill>
                <a:latin typeface="Courier New"/>
                <a:cs typeface="Courier New"/>
              </a:rPr>
              <a:t>library(shiny) </a:t>
            </a:r>
            <a:r>
              <a:rPr sz="2250" spc="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250" dirty="0">
                <a:solidFill>
                  <a:srgbClr val="A6AAA9"/>
                </a:solidFill>
                <a:latin typeface="Courier New"/>
                <a:cs typeface="Courier New"/>
              </a:rPr>
              <a:t>ui</a:t>
            </a:r>
            <a:r>
              <a:rPr sz="2250" spc="-1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250" dirty="0">
                <a:solidFill>
                  <a:srgbClr val="A6AAA9"/>
                </a:solidFill>
                <a:latin typeface="Courier New"/>
                <a:cs typeface="Courier New"/>
              </a:rPr>
              <a:t>&lt;-</a:t>
            </a:r>
            <a:r>
              <a:rPr sz="2250" spc="-1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250" dirty="0">
                <a:solidFill>
                  <a:srgbClr val="A6AAA9"/>
                </a:solidFill>
                <a:latin typeface="Courier New"/>
                <a:cs typeface="Courier New"/>
              </a:rPr>
              <a:t>fluidPage(</a:t>
            </a:r>
            <a:endParaRPr sz="2250">
              <a:latin typeface="Courier New"/>
              <a:cs typeface="Courier New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550838"/>
              </p:ext>
            </p:extLst>
          </p:nvPr>
        </p:nvGraphicFramePr>
        <p:xfrm>
          <a:off x="690306" y="2911475"/>
          <a:ext cx="9013823" cy="2411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34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73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67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41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110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2212">
                <a:tc>
                  <a:txBody>
                    <a:bodyPr/>
                    <a:lstStyle/>
                    <a:p>
                      <a:pPr marL="375920">
                        <a:lnSpc>
                          <a:spcPts val="2540"/>
                        </a:lnSpc>
                      </a:pPr>
                      <a:r>
                        <a:rPr sz="22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actionButton(inputId</a:t>
                      </a:r>
                      <a:r>
                        <a:rPr sz="22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endParaRPr sz="22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540"/>
                        </a:lnSpc>
                      </a:pPr>
                      <a:r>
                        <a:rPr sz="22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"norm",</a:t>
                      </a:r>
                      <a:endParaRPr sz="22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540"/>
                        </a:lnSpc>
                      </a:pPr>
                      <a:r>
                        <a:rPr sz="22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label</a:t>
                      </a:r>
                      <a:endParaRPr sz="22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40"/>
                        </a:lnSpc>
                      </a:pPr>
                      <a:r>
                        <a:rPr sz="22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endParaRPr sz="22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2540"/>
                        </a:lnSpc>
                      </a:pPr>
                      <a:r>
                        <a:rPr sz="22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"Normal"),</a:t>
                      </a:r>
                      <a:endParaRPr sz="22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4790">
                <a:tc>
                  <a:txBody>
                    <a:bodyPr/>
                    <a:lstStyle/>
                    <a:p>
                      <a:pPr marL="37592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2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actionButton(inputId</a:t>
                      </a:r>
                      <a:r>
                        <a:rPr sz="2250" spc="-5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endParaRPr sz="2250">
                        <a:latin typeface="Courier New"/>
                        <a:cs typeface="Courier New"/>
                      </a:endParaRPr>
                    </a:p>
                    <a:p>
                      <a:pPr marL="37592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22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plotOutput("hist")</a:t>
                      </a:r>
                      <a:endParaRPr sz="2250">
                        <a:latin typeface="Courier New"/>
                        <a:cs typeface="Courier New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22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endParaRPr sz="2250">
                        <a:latin typeface="Courier New"/>
                        <a:cs typeface="Courier New"/>
                      </a:endParaRPr>
                    </a:p>
                  </a:txBody>
                  <a:tcPr marL="0" marR="0" marT="266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2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"unif",</a:t>
                      </a:r>
                      <a:endParaRPr sz="2250">
                        <a:latin typeface="Courier New"/>
                        <a:cs typeface="Courier New"/>
                      </a:endParaRPr>
                    </a:p>
                  </a:txBody>
                  <a:tcPr marL="0" marR="0" marT="266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2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label</a:t>
                      </a:r>
                      <a:endParaRPr sz="2250">
                        <a:latin typeface="Courier New"/>
                        <a:cs typeface="Courier New"/>
                      </a:endParaRPr>
                    </a:p>
                  </a:txBody>
                  <a:tcPr marL="0" marR="0" marT="266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2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endParaRPr sz="2250">
                        <a:latin typeface="Courier New"/>
                        <a:cs typeface="Courier New"/>
                      </a:endParaRPr>
                    </a:p>
                  </a:txBody>
                  <a:tcPr marL="0" marR="0" marT="266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2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"Uniform"),</a:t>
                      </a:r>
                      <a:endParaRPr sz="2250">
                        <a:latin typeface="Courier New"/>
                        <a:cs typeface="Courier New"/>
                      </a:endParaRPr>
                    </a:p>
                  </a:txBody>
                  <a:tcPr marL="0" marR="0" marT="2667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090">
                <a:tc>
                  <a:txBody>
                    <a:bodyPr/>
                    <a:lstStyle/>
                    <a:p>
                      <a:pPr marL="31750">
                        <a:lnSpc>
                          <a:spcPts val="2680"/>
                        </a:lnSpc>
                        <a:spcBef>
                          <a:spcPts val="1889"/>
                        </a:spcBef>
                      </a:pPr>
                      <a:r>
                        <a:rPr sz="22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server</a:t>
                      </a:r>
                      <a:r>
                        <a:rPr sz="22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&lt;-</a:t>
                      </a:r>
                      <a:r>
                        <a:rPr sz="2250" spc="1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2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function(input,</a:t>
                      </a:r>
                      <a:endParaRPr sz="2250">
                        <a:latin typeface="Courier New"/>
                        <a:cs typeface="Courier New"/>
                      </a:endParaRPr>
                    </a:p>
                  </a:txBody>
                  <a:tcPr marL="0" marR="0" marT="240029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72085">
                        <a:lnSpc>
                          <a:spcPts val="2680"/>
                        </a:lnSpc>
                        <a:spcBef>
                          <a:spcPts val="1889"/>
                        </a:spcBef>
                      </a:pPr>
                      <a:r>
                        <a:rPr sz="22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output)</a:t>
                      </a:r>
                      <a:endParaRPr sz="2250">
                        <a:latin typeface="Courier New"/>
                        <a:cs typeface="Courier New"/>
                      </a:endParaRPr>
                    </a:p>
                  </a:txBody>
                  <a:tcPr marL="0" marR="0" marT="240029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172085">
                        <a:lnSpc>
                          <a:spcPts val="2680"/>
                        </a:lnSpc>
                        <a:spcBef>
                          <a:spcPts val="1889"/>
                        </a:spcBef>
                      </a:pPr>
                      <a:r>
                        <a:rPr sz="22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2250">
                        <a:latin typeface="Courier New"/>
                        <a:cs typeface="Courier New"/>
                      </a:endParaRPr>
                    </a:p>
                  </a:txBody>
                  <a:tcPr marL="0" marR="0" marT="240029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066283" y="5691225"/>
            <a:ext cx="6724650" cy="368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250" dirty="0">
                <a:solidFill>
                  <a:srgbClr val="A6AAA9"/>
                </a:solidFill>
                <a:latin typeface="Courier New"/>
                <a:cs typeface="Courier New"/>
              </a:rPr>
              <a:t>rv</a:t>
            </a:r>
            <a:r>
              <a:rPr sz="2250" spc="1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250" dirty="0">
                <a:solidFill>
                  <a:srgbClr val="A6AAA9"/>
                </a:solidFill>
                <a:latin typeface="Courier New"/>
                <a:cs typeface="Courier New"/>
              </a:rPr>
              <a:t>&lt;-</a:t>
            </a:r>
            <a:r>
              <a:rPr sz="2250" spc="2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250" dirty="0">
                <a:solidFill>
                  <a:srgbClr val="A6AAA9"/>
                </a:solidFill>
                <a:latin typeface="Courier New"/>
                <a:cs typeface="Courier New"/>
              </a:rPr>
              <a:t>reactiveValues(data</a:t>
            </a:r>
            <a:r>
              <a:rPr sz="2250" spc="1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250" dirty="0">
                <a:solidFill>
                  <a:srgbClr val="A6AAA9"/>
                </a:solidFill>
                <a:latin typeface="Courier New"/>
                <a:cs typeface="Courier New"/>
              </a:rPr>
              <a:t>=</a:t>
            </a:r>
            <a:r>
              <a:rPr sz="2250" spc="2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250" dirty="0">
                <a:solidFill>
                  <a:srgbClr val="A6AAA9"/>
                </a:solidFill>
                <a:latin typeface="Courier New"/>
                <a:cs typeface="Courier New"/>
              </a:rPr>
              <a:t>rnorm(100))</a:t>
            </a:r>
            <a:endParaRPr sz="2250">
              <a:latin typeface="Courier New"/>
              <a:cs typeface="Courier New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034533" y="6578866"/>
          <a:ext cx="8839833" cy="7594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48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4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66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62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929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16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9730">
                <a:tc>
                  <a:txBody>
                    <a:bodyPr/>
                    <a:lstStyle/>
                    <a:p>
                      <a:pPr marL="31750">
                        <a:lnSpc>
                          <a:spcPts val="2540"/>
                        </a:lnSpc>
                      </a:pPr>
                      <a:r>
                        <a:rPr sz="22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observeEvent(input$norm,</a:t>
                      </a:r>
                      <a:endParaRPr sz="22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40"/>
                        </a:lnSpc>
                      </a:pPr>
                      <a:r>
                        <a:rPr sz="22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22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2540"/>
                        </a:lnSpc>
                      </a:pPr>
                      <a:r>
                        <a:rPr sz="2250" b="1" dirty="0">
                          <a:solidFill>
                            <a:srgbClr val="0B5D18"/>
                          </a:solidFill>
                          <a:latin typeface="Courier New"/>
                          <a:cs typeface="Courier New"/>
                        </a:rPr>
                        <a:t>rv$data</a:t>
                      </a:r>
                      <a:endParaRPr sz="22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40"/>
                        </a:lnSpc>
                      </a:pPr>
                      <a:r>
                        <a:rPr sz="2250" b="1" dirty="0">
                          <a:solidFill>
                            <a:srgbClr val="0B5D18"/>
                          </a:solidFill>
                          <a:latin typeface="Courier New"/>
                          <a:cs typeface="Courier New"/>
                        </a:rPr>
                        <a:t>&lt;-</a:t>
                      </a:r>
                      <a:endParaRPr sz="22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ts val="2540"/>
                        </a:lnSpc>
                      </a:pPr>
                      <a:r>
                        <a:rPr sz="2250" b="1" dirty="0">
                          <a:solidFill>
                            <a:srgbClr val="0B5D18"/>
                          </a:solidFill>
                          <a:latin typeface="Courier New"/>
                          <a:cs typeface="Courier New"/>
                        </a:rPr>
                        <a:t>rnorm(100)</a:t>
                      </a:r>
                      <a:endParaRPr sz="22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540"/>
                        </a:lnSpc>
                      </a:pPr>
                      <a:r>
                        <a:rPr sz="22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})</a:t>
                      </a:r>
                      <a:endParaRPr sz="22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730">
                <a:tc>
                  <a:txBody>
                    <a:bodyPr/>
                    <a:lstStyle/>
                    <a:p>
                      <a:pPr marL="31750">
                        <a:lnSpc>
                          <a:spcPts val="2680"/>
                        </a:lnSpc>
                        <a:spcBef>
                          <a:spcPts val="210"/>
                        </a:spcBef>
                      </a:pPr>
                      <a:r>
                        <a:rPr sz="22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observeEvent(input$unif,</a:t>
                      </a:r>
                      <a:endParaRPr sz="2250">
                        <a:latin typeface="Courier New"/>
                        <a:cs typeface="Courier New"/>
                      </a:endParaRPr>
                    </a:p>
                  </a:txBody>
                  <a:tcPr marL="0" marR="0" marT="266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80"/>
                        </a:lnSpc>
                        <a:spcBef>
                          <a:spcPts val="210"/>
                        </a:spcBef>
                      </a:pPr>
                      <a:r>
                        <a:rPr sz="22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2250">
                        <a:latin typeface="Courier New"/>
                        <a:cs typeface="Courier New"/>
                      </a:endParaRPr>
                    </a:p>
                  </a:txBody>
                  <a:tcPr marL="0" marR="0" marT="266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2680"/>
                        </a:lnSpc>
                        <a:spcBef>
                          <a:spcPts val="210"/>
                        </a:spcBef>
                      </a:pPr>
                      <a:r>
                        <a:rPr sz="2250" b="1" dirty="0">
                          <a:solidFill>
                            <a:srgbClr val="0B5D18"/>
                          </a:solidFill>
                          <a:latin typeface="Courier New"/>
                          <a:cs typeface="Courier New"/>
                        </a:rPr>
                        <a:t>rv$data</a:t>
                      </a:r>
                      <a:endParaRPr sz="2250">
                        <a:latin typeface="Courier New"/>
                        <a:cs typeface="Courier New"/>
                      </a:endParaRPr>
                    </a:p>
                  </a:txBody>
                  <a:tcPr marL="0" marR="0" marT="266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80"/>
                        </a:lnSpc>
                        <a:spcBef>
                          <a:spcPts val="210"/>
                        </a:spcBef>
                      </a:pPr>
                      <a:r>
                        <a:rPr sz="2250" b="1" dirty="0">
                          <a:solidFill>
                            <a:srgbClr val="0B5D18"/>
                          </a:solidFill>
                          <a:latin typeface="Courier New"/>
                          <a:cs typeface="Courier New"/>
                        </a:rPr>
                        <a:t>&lt;-</a:t>
                      </a:r>
                      <a:endParaRPr sz="2250">
                        <a:latin typeface="Courier New"/>
                        <a:cs typeface="Courier New"/>
                      </a:endParaRPr>
                    </a:p>
                  </a:txBody>
                  <a:tcPr marL="0" marR="0" marT="266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ts val="2680"/>
                        </a:lnSpc>
                        <a:spcBef>
                          <a:spcPts val="210"/>
                        </a:spcBef>
                      </a:pPr>
                      <a:r>
                        <a:rPr sz="2250" b="1" dirty="0">
                          <a:solidFill>
                            <a:srgbClr val="0B5D18"/>
                          </a:solidFill>
                          <a:latin typeface="Courier New"/>
                          <a:cs typeface="Courier New"/>
                        </a:rPr>
                        <a:t>runif(100)</a:t>
                      </a:r>
                      <a:endParaRPr sz="2250">
                        <a:latin typeface="Courier New"/>
                        <a:cs typeface="Courier New"/>
                      </a:endParaRPr>
                    </a:p>
                  </a:txBody>
                  <a:tcPr marL="0" marR="0" marT="26670" marB="0">
                    <a:solidFill>
                      <a:srgbClr val="F0F2F4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680"/>
                        </a:lnSpc>
                        <a:spcBef>
                          <a:spcPts val="210"/>
                        </a:spcBef>
                      </a:pPr>
                      <a:r>
                        <a:rPr sz="2250" dirty="0">
                          <a:solidFill>
                            <a:srgbClr val="A6AAA9"/>
                          </a:solidFill>
                          <a:latin typeface="Courier New"/>
                          <a:cs typeface="Courier New"/>
                        </a:rPr>
                        <a:t>})</a:t>
                      </a:r>
                      <a:endParaRPr sz="2250">
                        <a:latin typeface="Courier New"/>
                        <a:cs typeface="Courier New"/>
                      </a:endParaRPr>
                    </a:p>
                  </a:txBody>
                  <a:tcPr marL="0" marR="0" marT="26670" marB="0">
                    <a:solidFill>
                      <a:srgbClr val="F0F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722056" y="7743099"/>
            <a:ext cx="5864860" cy="2588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88340" marR="865505" indent="-344805">
              <a:lnSpc>
                <a:spcPct val="124600"/>
              </a:lnSpc>
              <a:spcBef>
                <a:spcPts val="100"/>
              </a:spcBef>
            </a:pPr>
            <a:r>
              <a:rPr sz="2250" dirty="0">
                <a:solidFill>
                  <a:srgbClr val="A6AAA9"/>
                </a:solidFill>
                <a:latin typeface="Courier New"/>
                <a:cs typeface="Courier New"/>
              </a:rPr>
              <a:t>output$hist</a:t>
            </a:r>
            <a:r>
              <a:rPr sz="2250" spc="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250" dirty="0">
                <a:solidFill>
                  <a:srgbClr val="A6AAA9"/>
                </a:solidFill>
                <a:latin typeface="Courier New"/>
                <a:cs typeface="Courier New"/>
              </a:rPr>
              <a:t>&lt;-</a:t>
            </a:r>
            <a:r>
              <a:rPr sz="2250" spc="1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250" dirty="0">
                <a:solidFill>
                  <a:srgbClr val="A6AAA9"/>
                </a:solidFill>
                <a:latin typeface="Courier New"/>
                <a:cs typeface="Courier New"/>
              </a:rPr>
              <a:t>renderPlot({ </a:t>
            </a:r>
            <a:r>
              <a:rPr sz="2250" spc="-1335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250" dirty="0">
                <a:solidFill>
                  <a:srgbClr val="A6AAA9"/>
                </a:solidFill>
                <a:latin typeface="Courier New"/>
                <a:cs typeface="Courier New"/>
              </a:rPr>
              <a:t>hist(rv$data)</a:t>
            </a:r>
            <a:endParaRPr sz="2250">
              <a:latin typeface="Courier New"/>
              <a:cs typeface="Courier New"/>
            </a:endParaRPr>
          </a:p>
          <a:p>
            <a:pPr marL="344170">
              <a:lnSpc>
                <a:spcPct val="100000"/>
              </a:lnSpc>
              <a:spcBef>
                <a:spcPts val="660"/>
              </a:spcBef>
            </a:pPr>
            <a:r>
              <a:rPr sz="2250" dirty="0">
                <a:solidFill>
                  <a:srgbClr val="A6AAA9"/>
                </a:solidFill>
                <a:latin typeface="Courier New"/>
                <a:cs typeface="Courier New"/>
              </a:rPr>
              <a:t>})</a:t>
            </a:r>
            <a:endParaRPr sz="22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665"/>
              </a:spcBef>
            </a:pPr>
            <a:r>
              <a:rPr sz="2250" dirty="0">
                <a:solidFill>
                  <a:srgbClr val="A6AAA9"/>
                </a:solidFill>
                <a:latin typeface="Courier New"/>
                <a:cs typeface="Courier New"/>
              </a:rPr>
              <a:t>}</a:t>
            </a:r>
            <a:endParaRPr sz="22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2250" dirty="0">
                <a:solidFill>
                  <a:srgbClr val="A6AAA9"/>
                </a:solidFill>
                <a:latin typeface="Courier New"/>
                <a:cs typeface="Courier New"/>
              </a:rPr>
              <a:t>shinyApp(ui</a:t>
            </a:r>
            <a:r>
              <a:rPr sz="2250" spc="1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250" dirty="0">
                <a:solidFill>
                  <a:srgbClr val="A6AAA9"/>
                </a:solidFill>
                <a:latin typeface="Courier New"/>
                <a:cs typeface="Courier New"/>
              </a:rPr>
              <a:t>=</a:t>
            </a:r>
            <a:r>
              <a:rPr sz="2250" spc="1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250" dirty="0">
                <a:solidFill>
                  <a:srgbClr val="A6AAA9"/>
                </a:solidFill>
                <a:latin typeface="Courier New"/>
                <a:cs typeface="Courier New"/>
              </a:rPr>
              <a:t>ui,</a:t>
            </a:r>
            <a:r>
              <a:rPr sz="2250" spc="1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250" dirty="0">
                <a:solidFill>
                  <a:srgbClr val="A6AAA9"/>
                </a:solidFill>
                <a:latin typeface="Courier New"/>
                <a:cs typeface="Courier New"/>
              </a:rPr>
              <a:t>server</a:t>
            </a:r>
            <a:r>
              <a:rPr sz="2250" spc="1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250" dirty="0">
                <a:solidFill>
                  <a:srgbClr val="A6AAA9"/>
                </a:solidFill>
                <a:latin typeface="Courier New"/>
                <a:cs typeface="Courier New"/>
              </a:rPr>
              <a:t>=</a:t>
            </a:r>
            <a:r>
              <a:rPr sz="2250" spc="10" dirty="0">
                <a:solidFill>
                  <a:srgbClr val="A6AAA9"/>
                </a:solidFill>
                <a:latin typeface="Courier New"/>
                <a:cs typeface="Courier New"/>
              </a:rPr>
              <a:t> </a:t>
            </a:r>
            <a:r>
              <a:rPr sz="2250" dirty="0">
                <a:solidFill>
                  <a:srgbClr val="A6AAA9"/>
                </a:solidFill>
                <a:latin typeface="Courier New"/>
                <a:cs typeface="Courier New"/>
              </a:rPr>
              <a:t>server)</a:t>
            </a:r>
            <a:endParaRPr sz="2250">
              <a:latin typeface="Courier New"/>
              <a:cs typeface="Courier New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38915" y="73296"/>
            <a:ext cx="8565184" cy="11235260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609672" y="1438785"/>
            <a:ext cx="1088517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619500" algn="l"/>
              </a:tabLst>
            </a:pPr>
            <a:r>
              <a:rPr sz="8250" spc="-5" dirty="0">
                <a:latin typeface="Arial"/>
                <a:cs typeface="Arial"/>
              </a:rPr>
              <a:t>Recap:	</a:t>
            </a:r>
            <a:r>
              <a:rPr sz="8250" spc="-160" dirty="0">
                <a:latin typeface="Arial"/>
                <a:cs typeface="Arial"/>
              </a:rPr>
              <a:t>reactiveValues()</a:t>
            </a:r>
            <a:endParaRPr sz="825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1776710">
              <a:lnSpc>
                <a:spcPct val="100000"/>
              </a:lnSpc>
              <a:spcBef>
                <a:spcPts val="135"/>
              </a:spcBef>
            </a:pPr>
            <a:r>
              <a:rPr u="none" spc="15" dirty="0"/>
              <a:t>Slides</a:t>
            </a:r>
            <a:r>
              <a:rPr u="none" spc="-10" dirty="0"/>
              <a:t> </a:t>
            </a:r>
            <a:r>
              <a:rPr u="none" spc="35" dirty="0"/>
              <a:t>at:</a:t>
            </a:r>
            <a:r>
              <a:rPr u="none" spc="-10" dirty="0"/>
              <a:t> </a:t>
            </a:r>
            <a:r>
              <a:rPr spc="80" dirty="0"/>
              <a:t>bit.ly/shiny-quickstart-2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159960" y="6071503"/>
            <a:ext cx="10702290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95"/>
              </a:spcBef>
            </a:pPr>
            <a:r>
              <a:rPr sz="4100" spc="-145" dirty="0">
                <a:latin typeface="Arial"/>
                <a:cs typeface="Arial"/>
              </a:rPr>
              <a:t>You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35" dirty="0">
                <a:latin typeface="Arial"/>
                <a:cs typeface="Arial"/>
              </a:rPr>
              <a:t>can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25" dirty="0">
                <a:latin typeface="Arial"/>
                <a:cs typeface="Arial"/>
              </a:rPr>
              <a:t>manipulate</a:t>
            </a:r>
            <a:r>
              <a:rPr sz="4100" spc="5" dirty="0">
                <a:latin typeface="Arial"/>
                <a:cs typeface="Arial"/>
              </a:rPr>
              <a:t> these </a:t>
            </a:r>
            <a:r>
              <a:rPr sz="4100" spc="-20" dirty="0">
                <a:latin typeface="Arial"/>
                <a:cs typeface="Arial"/>
              </a:rPr>
              <a:t>values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-40" dirty="0">
                <a:latin typeface="Arial"/>
                <a:cs typeface="Arial"/>
              </a:rPr>
              <a:t>(usually</a:t>
            </a:r>
            <a:r>
              <a:rPr sz="4100" spc="5" dirty="0">
                <a:latin typeface="Arial"/>
                <a:cs typeface="Arial"/>
              </a:rPr>
              <a:t> </a:t>
            </a:r>
            <a:r>
              <a:rPr sz="4100" spc="80" dirty="0">
                <a:latin typeface="Arial"/>
                <a:cs typeface="Arial"/>
              </a:rPr>
              <a:t>with </a:t>
            </a:r>
            <a:r>
              <a:rPr sz="4100" spc="-1125" dirty="0">
                <a:latin typeface="Arial"/>
                <a:cs typeface="Arial"/>
              </a:rPr>
              <a:t> </a:t>
            </a:r>
            <a:r>
              <a:rPr sz="4100" spc="-60" dirty="0">
                <a:latin typeface="Arial"/>
                <a:cs typeface="Arial"/>
              </a:rPr>
              <a:t>observeEvent())</a:t>
            </a:r>
            <a:endParaRPr sz="4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58931" y="6432852"/>
            <a:ext cx="223329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260" dirty="0">
                <a:solidFill>
                  <a:srgbClr val="70BF41"/>
                </a:solidFill>
                <a:latin typeface="Courier New"/>
                <a:cs typeface="Courier New"/>
              </a:rPr>
              <a:t>rv$dat</a:t>
            </a:r>
            <a:r>
              <a:rPr sz="3300" b="1" spc="5" dirty="0">
                <a:solidFill>
                  <a:srgbClr val="70BF41"/>
                </a:solidFill>
                <a:latin typeface="Courier New"/>
                <a:cs typeface="Courier New"/>
              </a:rPr>
              <a:t>a</a:t>
            </a:r>
            <a:r>
              <a:rPr sz="3300" b="1" spc="-525" dirty="0">
                <a:solidFill>
                  <a:srgbClr val="70BF41"/>
                </a:solidFill>
                <a:latin typeface="Courier New"/>
                <a:cs typeface="Courier New"/>
              </a:rPr>
              <a:t> </a:t>
            </a:r>
            <a:r>
              <a:rPr sz="3300" b="1" spc="-260" dirty="0">
                <a:solidFill>
                  <a:srgbClr val="70BF41"/>
                </a:solidFill>
                <a:latin typeface="Courier New"/>
                <a:cs typeface="Courier New"/>
              </a:rPr>
              <a:t>&lt;-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59960" y="3880413"/>
            <a:ext cx="9479280" cy="129286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15"/>
              </a:spcBef>
            </a:pPr>
            <a:r>
              <a:rPr sz="4100" spc="-70" dirty="0">
                <a:latin typeface="Arial"/>
                <a:cs typeface="Arial"/>
              </a:rPr>
              <a:t>reactiveValues()</a:t>
            </a:r>
            <a:r>
              <a:rPr sz="4100" spc="10" dirty="0">
                <a:latin typeface="Arial"/>
                <a:cs typeface="Arial"/>
              </a:rPr>
              <a:t> </a:t>
            </a:r>
            <a:r>
              <a:rPr sz="4100" spc="5" dirty="0">
                <a:latin typeface="Arial"/>
                <a:cs typeface="Arial"/>
              </a:rPr>
              <a:t>creates</a:t>
            </a:r>
            <a:r>
              <a:rPr sz="4100" spc="15" dirty="0">
                <a:latin typeface="Arial"/>
                <a:cs typeface="Arial"/>
              </a:rPr>
              <a:t> </a:t>
            </a:r>
            <a:r>
              <a:rPr sz="4100" spc="-70" dirty="0">
                <a:latin typeface="Arial"/>
                <a:cs typeface="Arial"/>
              </a:rPr>
              <a:t>a</a:t>
            </a:r>
            <a:r>
              <a:rPr sz="4100" spc="10" dirty="0">
                <a:latin typeface="Arial"/>
                <a:cs typeface="Arial"/>
              </a:rPr>
              <a:t> </a:t>
            </a:r>
            <a:r>
              <a:rPr sz="4100" spc="40" dirty="0">
                <a:latin typeface="Arial"/>
                <a:cs typeface="Arial"/>
              </a:rPr>
              <a:t>list</a:t>
            </a:r>
            <a:r>
              <a:rPr sz="4100" spc="15" dirty="0">
                <a:latin typeface="Arial"/>
                <a:cs typeface="Arial"/>
              </a:rPr>
              <a:t> </a:t>
            </a:r>
            <a:r>
              <a:rPr sz="4100" spc="80" dirty="0">
                <a:latin typeface="Arial"/>
                <a:cs typeface="Arial"/>
              </a:rPr>
              <a:t>of</a:t>
            </a:r>
            <a:r>
              <a:rPr sz="4100" spc="10" dirty="0">
                <a:latin typeface="Arial"/>
                <a:cs typeface="Arial"/>
              </a:rPr>
              <a:t> </a:t>
            </a:r>
            <a:r>
              <a:rPr sz="4100" b="1" spc="15" dirty="0">
                <a:solidFill>
                  <a:srgbClr val="164F86"/>
                </a:solidFill>
                <a:latin typeface="Arial"/>
                <a:cs typeface="Arial"/>
              </a:rPr>
              <a:t>reactive </a:t>
            </a:r>
            <a:r>
              <a:rPr sz="4100" b="1" spc="-1125" dirty="0">
                <a:solidFill>
                  <a:srgbClr val="164F86"/>
                </a:solidFill>
                <a:latin typeface="Arial"/>
                <a:cs typeface="Arial"/>
              </a:rPr>
              <a:t> </a:t>
            </a:r>
            <a:r>
              <a:rPr sz="4100" b="1" spc="-30" dirty="0">
                <a:solidFill>
                  <a:srgbClr val="164F86"/>
                </a:solidFill>
                <a:latin typeface="Arial"/>
                <a:cs typeface="Arial"/>
              </a:rPr>
              <a:t>values</a:t>
            </a:r>
            <a:endParaRPr sz="41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092186" y="4074326"/>
            <a:ext cx="1230630" cy="928369"/>
            <a:chOff x="4092186" y="4074326"/>
            <a:chExt cx="1230630" cy="928369"/>
          </a:xfrm>
        </p:grpSpPr>
        <p:sp>
          <p:nvSpPr>
            <p:cNvPr id="12" name="object 12"/>
            <p:cNvSpPr/>
            <p:nvPr/>
          </p:nvSpPr>
          <p:spPr>
            <a:xfrm>
              <a:off x="4362880" y="4168564"/>
              <a:ext cx="739775" cy="739775"/>
            </a:xfrm>
            <a:custGeom>
              <a:avLst/>
              <a:gdLst/>
              <a:ahLst/>
              <a:cxnLst/>
              <a:rect l="l" t="t" r="r" b="b"/>
              <a:pathLst>
                <a:path w="739775" h="739775">
                  <a:moveTo>
                    <a:pt x="631838" y="107874"/>
                  </a:moveTo>
                  <a:lnTo>
                    <a:pt x="662659" y="142778"/>
                  </a:lnTo>
                  <a:lnTo>
                    <a:pt x="688344" y="180382"/>
                  </a:lnTo>
                  <a:lnTo>
                    <a:pt x="708891" y="220196"/>
                  </a:lnTo>
                  <a:lnTo>
                    <a:pt x="724302" y="261728"/>
                  </a:lnTo>
                  <a:lnTo>
                    <a:pt x="734576" y="304488"/>
                  </a:lnTo>
                  <a:lnTo>
                    <a:pt x="739713" y="347985"/>
                  </a:lnTo>
                  <a:lnTo>
                    <a:pt x="739713" y="391727"/>
                  </a:lnTo>
                  <a:lnTo>
                    <a:pt x="734576" y="435224"/>
                  </a:lnTo>
                  <a:lnTo>
                    <a:pt x="724302" y="477984"/>
                  </a:lnTo>
                  <a:lnTo>
                    <a:pt x="708891" y="519516"/>
                  </a:lnTo>
                  <a:lnTo>
                    <a:pt x="688344" y="559330"/>
                  </a:lnTo>
                  <a:lnTo>
                    <a:pt x="662659" y="596934"/>
                  </a:lnTo>
                  <a:lnTo>
                    <a:pt x="631838" y="631838"/>
                  </a:lnTo>
                  <a:lnTo>
                    <a:pt x="596934" y="662659"/>
                  </a:lnTo>
                  <a:lnTo>
                    <a:pt x="559330" y="688344"/>
                  </a:lnTo>
                  <a:lnTo>
                    <a:pt x="519516" y="708891"/>
                  </a:lnTo>
                  <a:lnTo>
                    <a:pt x="477984" y="724302"/>
                  </a:lnTo>
                  <a:lnTo>
                    <a:pt x="435224" y="734576"/>
                  </a:lnTo>
                  <a:lnTo>
                    <a:pt x="391727" y="739713"/>
                  </a:lnTo>
                  <a:lnTo>
                    <a:pt x="347985" y="739713"/>
                  </a:lnTo>
                  <a:lnTo>
                    <a:pt x="304488" y="734576"/>
                  </a:lnTo>
                  <a:lnTo>
                    <a:pt x="261728" y="724302"/>
                  </a:lnTo>
                  <a:lnTo>
                    <a:pt x="220196" y="708891"/>
                  </a:lnTo>
                  <a:lnTo>
                    <a:pt x="180382" y="688344"/>
                  </a:lnTo>
                  <a:lnTo>
                    <a:pt x="142778" y="662659"/>
                  </a:lnTo>
                  <a:lnTo>
                    <a:pt x="107874" y="631838"/>
                  </a:lnTo>
                  <a:lnTo>
                    <a:pt x="77053" y="596934"/>
                  </a:lnTo>
                  <a:lnTo>
                    <a:pt x="51368" y="559330"/>
                  </a:lnTo>
                  <a:lnTo>
                    <a:pt x="30821" y="519516"/>
                  </a:lnTo>
                  <a:lnTo>
                    <a:pt x="15410" y="477984"/>
                  </a:lnTo>
                  <a:lnTo>
                    <a:pt x="5136" y="435224"/>
                  </a:lnTo>
                  <a:lnTo>
                    <a:pt x="0" y="391727"/>
                  </a:lnTo>
                  <a:lnTo>
                    <a:pt x="0" y="347985"/>
                  </a:lnTo>
                  <a:lnTo>
                    <a:pt x="5136" y="304488"/>
                  </a:lnTo>
                  <a:lnTo>
                    <a:pt x="15410" y="261728"/>
                  </a:lnTo>
                  <a:lnTo>
                    <a:pt x="30821" y="220196"/>
                  </a:lnTo>
                  <a:lnTo>
                    <a:pt x="51368" y="180382"/>
                  </a:lnTo>
                  <a:lnTo>
                    <a:pt x="77053" y="142778"/>
                  </a:lnTo>
                  <a:lnTo>
                    <a:pt x="107874" y="107874"/>
                  </a:lnTo>
                  <a:lnTo>
                    <a:pt x="142778" y="77053"/>
                  </a:lnTo>
                  <a:lnTo>
                    <a:pt x="180382" y="51368"/>
                  </a:lnTo>
                  <a:lnTo>
                    <a:pt x="220196" y="30821"/>
                  </a:lnTo>
                  <a:lnTo>
                    <a:pt x="261728" y="15410"/>
                  </a:lnTo>
                  <a:lnTo>
                    <a:pt x="304488" y="5136"/>
                  </a:lnTo>
                  <a:lnTo>
                    <a:pt x="347985" y="0"/>
                  </a:lnTo>
                  <a:lnTo>
                    <a:pt x="391727" y="0"/>
                  </a:lnTo>
                  <a:lnTo>
                    <a:pt x="435224" y="5136"/>
                  </a:lnTo>
                  <a:lnTo>
                    <a:pt x="477984" y="15410"/>
                  </a:lnTo>
                  <a:lnTo>
                    <a:pt x="519516" y="30821"/>
                  </a:lnTo>
                  <a:lnTo>
                    <a:pt x="559330" y="51368"/>
                  </a:lnTo>
                  <a:lnTo>
                    <a:pt x="596934" y="77053"/>
                  </a:lnTo>
                  <a:lnTo>
                    <a:pt x="631838" y="107874"/>
                  </a:lnTo>
                  <a:close/>
                </a:path>
              </a:pathLst>
            </a:custGeom>
            <a:ln w="188475">
              <a:solidFill>
                <a:srgbClr val="51A7F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92186" y="4153190"/>
              <a:ext cx="616868" cy="49496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178793" y="4423851"/>
              <a:ext cx="381635" cy="191135"/>
            </a:xfrm>
            <a:custGeom>
              <a:avLst/>
              <a:gdLst/>
              <a:ahLst/>
              <a:cxnLst/>
              <a:rect l="l" t="t" r="r" b="b"/>
              <a:pathLst>
                <a:path w="381635" h="191135">
                  <a:moveTo>
                    <a:pt x="190532" y="0"/>
                  </a:moveTo>
                  <a:lnTo>
                    <a:pt x="0" y="190532"/>
                  </a:lnTo>
                  <a:lnTo>
                    <a:pt x="381064" y="190532"/>
                  </a:lnTo>
                  <a:lnTo>
                    <a:pt x="190532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05430" y="4437075"/>
              <a:ext cx="616868" cy="49496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903453" y="4487249"/>
              <a:ext cx="381635" cy="191135"/>
            </a:xfrm>
            <a:custGeom>
              <a:avLst/>
              <a:gdLst/>
              <a:ahLst/>
              <a:cxnLst/>
              <a:rect l="l" t="t" r="r" b="b"/>
              <a:pathLst>
                <a:path w="381635" h="191135">
                  <a:moveTo>
                    <a:pt x="381064" y="0"/>
                  </a:moveTo>
                  <a:lnTo>
                    <a:pt x="0" y="0"/>
                  </a:lnTo>
                  <a:lnTo>
                    <a:pt x="190532" y="190532"/>
                  </a:lnTo>
                  <a:lnTo>
                    <a:pt x="381064" y="0"/>
                  </a:lnTo>
                  <a:close/>
                </a:path>
              </a:pathLst>
            </a:custGeom>
            <a:solidFill>
              <a:srgbClr val="51A7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1776710">
              <a:lnSpc>
                <a:spcPct val="100000"/>
              </a:lnSpc>
              <a:spcBef>
                <a:spcPts val="135"/>
              </a:spcBef>
            </a:pPr>
            <a:r>
              <a:rPr u="none" spc="15" dirty="0"/>
              <a:t>Slides</a:t>
            </a:r>
            <a:r>
              <a:rPr u="none" spc="-10" dirty="0"/>
              <a:t> </a:t>
            </a:r>
            <a:r>
              <a:rPr u="none" spc="35" dirty="0"/>
              <a:t>at:</a:t>
            </a:r>
            <a:r>
              <a:rPr u="none" spc="-10" dirty="0"/>
              <a:t> </a:t>
            </a:r>
            <a:r>
              <a:rPr spc="80" dirty="0"/>
              <a:t>bit.ly/shiny-quickstart-2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968322" y="6581694"/>
            <a:ext cx="1312545" cy="3930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00" spc="5" dirty="0">
                <a:latin typeface="Courier New"/>
                <a:cs typeface="Courier New"/>
              </a:rPr>
              <a:t>input$x</a:t>
            </a:r>
            <a:endParaRPr sz="24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67371" y="6602495"/>
            <a:ext cx="2289175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15" dirty="0">
                <a:latin typeface="Courier New"/>
                <a:cs typeface="Courier New"/>
              </a:rPr>
              <a:t>expression()</a:t>
            </a:r>
            <a:endParaRPr sz="2450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189647" y="4667920"/>
            <a:ext cx="9323705" cy="3970654"/>
            <a:chOff x="5189647" y="4667920"/>
            <a:chExt cx="9323705" cy="3970654"/>
          </a:xfrm>
        </p:grpSpPr>
        <p:sp>
          <p:nvSpPr>
            <p:cNvPr id="10" name="object 10"/>
            <p:cNvSpPr/>
            <p:nvPr/>
          </p:nvSpPr>
          <p:spPr>
            <a:xfrm>
              <a:off x="5308738" y="6640256"/>
              <a:ext cx="3335654" cy="313690"/>
            </a:xfrm>
            <a:custGeom>
              <a:avLst/>
              <a:gdLst/>
              <a:ahLst/>
              <a:cxnLst/>
              <a:rect l="l" t="t" r="r" b="b"/>
              <a:pathLst>
                <a:path w="3335654" h="313690">
                  <a:moveTo>
                    <a:pt x="2952789" y="0"/>
                  </a:moveTo>
                  <a:lnTo>
                    <a:pt x="2952789" y="61110"/>
                  </a:lnTo>
                  <a:lnTo>
                    <a:pt x="0" y="61110"/>
                  </a:lnTo>
                  <a:lnTo>
                    <a:pt x="0" y="249586"/>
                  </a:lnTo>
                  <a:lnTo>
                    <a:pt x="2952789" y="249586"/>
                  </a:lnTo>
                  <a:lnTo>
                    <a:pt x="2952789" y="313433"/>
                  </a:lnTo>
                  <a:lnTo>
                    <a:pt x="3335568" y="156716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0365C0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10297" y="5092796"/>
              <a:ext cx="1766570" cy="1695450"/>
            </a:xfrm>
            <a:custGeom>
              <a:avLst/>
              <a:gdLst/>
              <a:ahLst/>
              <a:cxnLst/>
              <a:rect l="l" t="t" r="r" b="b"/>
              <a:pathLst>
                <a:path w="1766570" h="1695450">
                  <a:moveTo>
                    <a:pt x="0" y="1688390"/>
                  </a:moveTo>
                  <a:lnTo>
                    <a:pt x="50493" y="1692224"/>
                  </a:lnTo>
                  <a:lnTo>
                    <a:pt x="100910" y="1694475"/>
                  </a:lnTo>
                  <a:lnTo>
                    <a:pt x="151218" y="1695156"/>
                  </a:lnTo>
                  <a:lnTo>
                    <a:pt x="201384" y="1694279"/>
                  </a:lnTo>
                  <a:lnTo>
                    <a:pt x="251374" y="1691857"/>
                  </a:lnTo>
                  <a:lnTo>
                    <a:pt x="301154" y="1687901"/>
                  </a:lnTo>
                  <a:lnTo>
                    <a:pt x="350693" y="1682424"/>
                  </a:lnTo>
                  <a:lnTo>
                    <a:pt x="399955" y="1675439"/>
                  </a:lnTo>
                  <a:lnTo>
                    <a:pt x="448909" y="1666958"/>
                  </a:lnTo>
                  <a:lnTo>
                    <a:pt x="497521" y="1656993"/>
                  </a:lnTo>
                  <a:lnTo>
                    <a:pt x="545758" y="1645556"/>
                  </a:lnTo>
                  <a:lnTo>
                    <a:pt x="593586" y="1632660"/>
                  </a:lnTo>
                  <a:lnTo>
                    <a:pt x="640972" y="1618317"/>
                  </a:lnTo>
                  <a:lnTo>
                    <a:pt x="687883" y="1602539"/>
                  </a:lnTo>
                  <a:lnTo>
                    <a:pt x="734286" y="1585339"/>
                  </a:lnTo>
                  <a:lnTo>
                    <a:pt x="780147" y="1566729"/>
                  </a:lnTo>
                  <a:lnTo>
                    <a:pt x="825434" y="1546722"/>
                  </a:lnTo>
                  <a:lnTo>
                    <a:pt x="870113" y="1525329"/>
                  </a:lnTo>
                  <a:lnTo>
                    <a:pt x="914150" y="1502563"/>
                  </a:lnTo>
                  <a:lnTo>
                    <a:pt x="957513" y="1478436"/>
                  </a:lnTo>
                  <a:lnTo>
                    <a:pt x="1000168" y="1452961"/>
                  </a:lnTo>
                  <a:lnTo>
                    <a:pt x="1042082" y="1426151"/>
                  </a:lnTo>
                  <a:lnTo>
                    <a:pt x="1083222" y="1398016"/>
                  </a:lnTo>
                  <a:lnTo>
                    <a:pt x="1123554" y="1368570"/>
                  </a:lnTo>
                  <a:lnTo>
                    <a:pt x="1163045" y="1337825"/>
                  </a:lnTo>
                  <a:lnTo>
                    <a:pt x="1201663" y="1305793"/>
                  </a:lnTo>
                  <a:lnTo>
                    <a:pt x="1239373" y="1272487"/>
                  </a:lnTo>
                  <a:lnTo>
                    <a:pt x="1276143" y="1237918"/>
                  </a:lnTo>
                  <a:lnTo>
                    <a:pt x="1311939" y="1202100"/>
                  </a:lnTo>
                  <a:lnTo>
                    <a:pt x="1345857" y="1165993"/>
                  </a:lnTo>
                  <a:lnTo>
                    <a:pt x="1378554" y="1128975"/>
                  </a:lnTo>
                  <a:lnTo>
                    <a:pt x="1410017" y="1091077"/>
                  </a:lnTo>
                  <a:lnTo>
                    <a:pt x="1440234" y="1052332"/>
                  </a:lnTo>
                  <a:lnTo>
                    <a:pt x="1469195" y="1012771"/>
                  </a:lnTo>
                  <a:lnTo>
                    <a:pt x="1496886" y="972426"/>
                  </a:lnTo>
                  <a:lnTo>
                    <a:pt x="1523296" y="931327"/>
                  </a:lnTo>
                  <a:lnTo>
                    <a:pt x="1548412" y="889508"/>
                  </a:lnTo>
                  <a:lnTo>
                    <a:pt x="1572224" y="846999"/>
                  </a:lnTo>
                  <a:lnTo>
                    <a:pt x="1594719" y="803832"/>
                  </a:lnTo>
                  <a:lnTo>
                    <a:pt x="1615886" y="760039"/>
                  </a:lnTo>
                  <a:lnTo>
                    <a:pt x="1635711" y="715651"/>
                  </a:lnTo>
                  <a:lnTo>
                    <a:pt x="1654184" y="670701"/>
                  </a:lnTo>
                  <a:lnTo>
                    <a:pt x="1671293" y="625219"/>
                  </a:lnTo>
                  <a:lnTo>
                    <a:pt x="1687025" y="579237"/>
                  </a:lnTo>
                  <a:lnTo>
                    <a:pt x="1701369" y="532788"/>
                  </a:lnTo>
                  <a:lnTo>
                    <a:pt x="1714313" y="485902"/>
                  </a:lnTo>
                  <a:lnTo>
                    <a:pt x="1725845" y="438611"/>
                  </a:lnTo>
                  <a:lnTo>
                    <a:pt x="1735953" y="390947"/>
                  </a:lnTo>
                  <a:lnTo>
                    <a:pt x="1744625" y="342942"/>
                  </a:lnTo>
                  <a:lnTo>
                    <a:pt x="1751849" y="294627"/>
                  </a:lnTo>
                  <a:lnTo>
                    <a:pt x="1757613" y="246033"/>
                  </a:lnTo>
                  <a:lnTo>
                    <a:pt x="1761906" y="197193"/>
                  </a:lnTo>
                  <a:lnTo>
                    <a:pt x="1764716" y="148138"/>
                  </a:lnTo>
                  <a:lnTo>
                    <a:pt x="1766030" y="98900"/>
                  </a:lnTo>
                  <a:lnTo>
                    <a:pt x="1765837" y="49510"/>
                  </a:lnTo>
                  <a:lnTo>
                    <a:pt x="1764125" y="0"/>
                  </a:lnTo>
                </a:path>
              </a:pathLst>
            </a:custGeom>
            <a:ln w="240830">
              <a:solidFill>
                <a:srgbClr val="0365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903621" y="4667920"/>
              <a:ext cx="337820" cy="433705"/>
            </a:xfrm>
            <a:custGeom>
              <a:avLst/>
              <a:gdLst/>
              <a:ahLst/>
              <a:cxnLst/>
              <a:rect l="l" t="t" r="r" b="b"/>
              <a:pathLst>
                <a:path w="337820" h="433704">
                  <a:moveTo>
                    <a:pt x="146627" y="0"/>
                  </a:moveTo>
                  <a:lnTo>
                    <a:pt x="0" y="433578"/>
                  </a:lnTo>
                  <a:lnTo>
                    <a:pt x="337774" y="415876"/>
                  </a:lnTo>
                  <a:lnTo>
                    <a:pt x="146627" y="0"/>
                  </a:lnTo>
                  <a:close/>
                </a:path>
              </a:pathLst>
            </a:custGeom>
            <a:solidFill>
              <a:srgbClr val="0365C0">
                <a:alpha val="5026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182905" y="6640256"/>
              <a:ext cx="3330575" cy="313690"/>
            </a:xfrm>
            <a:custGeom>
              <a:avLst/>
              <a:gdLst/>
              <a:ahLst/>
              <a:cxnLst/>
              <a:rect l="l" t="t" r="r" b="b"/>
              <a:pathLst>
                <a:path w="3330575" h="313690">
                  <a:moveTo>
                    <a:pt x="2952789" y="0"/>
                  </a:moveTo>
                  <a:lnTo>
                    <a:pt x="2952789" y="61110"/>
                  </a:lnTo>
                  <a:lnTo>
                    <a:pt x="0" y="61110"/>
                  </a:lnTo>
                  <a:lnTo>
                    <a:pt x="0" y="249586"/>
                  </a:lnTo>
                  <a:lnTo>
                    <a:pt x="2952789" y="249586"/>
                  </a:lnTo>
                  <a:lnTo>
                    <a:pt x="2952789" y="313433"/>
                  </a:lnTo>
                  <a:lnTo>
                    <a:pt x="3329961" y="156716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0365C0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311953" y="6772378"/>
              <a:ext cx="8887460" cy="1574165"/>
            </a:xfrm>
            <a:custGeom>
              <a:avLst/>
              <a:gdLst/>
              <a:ahLst/>
              <a:cxnLst/>
              <a:rect l="l" t="t" r="r" b="b"/>
              <a:pathLst>
                <a:path w="8887460" h="1574165">
                  <a:moveTo>
                    <a:pt x="0" y="7092"/>
                  </a:moveTo>
                  <a:lnTo>
                    <a:pt x="51557" y="4502"/>
                  </a:lnTo>
                  <a:lnTo>
                    <a:pt x="103115" y="2499"/>
                  </a:lnTo>
                  <a:lnTo>
                    <a:pt x="154669" y="1081"/>
                  </a:lnTo>
                  <a:lnTo>
                    <a:pt x="206214" y="248"/>
                  </a:lnTo>
                  <a:lnTo>
                    <a:pt x="257745" y="0"/>
                  </a:lnTo>
                  <a:lnTo>
                    <a:pt x="309257" y="335"/>
                  </a:lnTo>
                  <a:lnTo>
                    <a:pt x="360745" y="1253"/>
                  </a:lnTo>
                  <a:lnTo>
                    <a:pt x="412204" y="2754"/>
                  </a:lnTo>
                  <a:lnTo>
                    <a:pt x="463630" y="4836"/>
                  </a:lnTo>
                  <a:lnTo>
                    <a:pt x="515017" y="7499"/>
                  </a:lnTo>
                  <a:lnTo>
                    <a:pt x="566361" y="10743"/>
                  </a:lnTo>
                  <a:lnTo>
                    <a:pt x="617656" y="14567"/>
                  </a:lnTo>
                  <a:lnTo>
                    <a:pt x="668899" y="18970"/>
                  </a:lnTo>
                  <a:lnTo>
                    <a:pt x="720083" y="23952"/>
                  </a:lnTo>
                  <a:lnTo>
                    <a:pt x="771204" y="29511"/>
                  </a:lnTo>
                  <a:lnTo>
                    <a:pt x="822257" y="35648"/>
                  </a:lnTo>
                  <a:lnTo>
                    <a:pt x="873237" y="42361"/>
                  </a:lnTo>
                  <a:lnTo>
                    <a:pt x="924139" y="49650"/>
                  </a:lnTo>
                  <a:lnTo>
                    <a:pt x="974959" y="57515"/>
                  </a:lnTo>
                  <a:lnTo>
                    <a:pt x="1025692" y="65954"/>
                  </a:lnTo>
                  <a:lnTo>
                    <a:pt x="1076332" y="74967"/>
                  </a:lnTo>
                  <a:lnTo>
                    <a:pt x="1126874" y="84554"/>
                  </a:lnTo>
                  <a:lnTo>
                    <a:pt x="1177315" y="94713"/>
                  </a:lnTo>
                  <a:lnTo>
                    <a:pt x="1227648" y="105444"/>
                  </a:lnTo>
                  <a:lnTo>
                    <a:pt x="1277869" y="116747"/>
                  </a:lnTo>
                  <a:lnTo>
                    <a:pt x="1327973" y="128621"/>
                  </a:lnTo>
                  <a:lnTo>
                    <a:pt x="1377955" y="141065"/>
                  </a:lnTo>
                  <a:lnTo>
                    <a:pt x="1426398" y="153699"/>
                  </a:lnTo>
                  <a:lnTo>
                    <a:pt x="1474663" y="166839"/>
                  </a:lnTo>
                  <a:lnTo>
                    <a:pt x="1522755" y="180472"/>
                  </a:lnTo>
                  <a:lnTo>
                    <a:pt x="1570680" y="194581"/>
                  </a:lnTo>
                  <a:lnTo>
                    <a:pt x="1618443" y="209153"/>
                  </a:lnTo>
                  <a:lnTo>
                    <a:pt x="1666050" y="224172"/>
                  </a:lnTo>
                  <a:lnTo>
                    <a:pt x="1713505" y="239623"/>
                  </a:lnTo>
                  <a:lnTo>
                    <a:pt x="1760815" y="255491"/>
                  </a:lnTo>
                  <a:lnTo>
                    <a:pt x="1807985" y="271762"/>
                  </a:lnTo>
                  <a:lnTo>
                    <a:pt x="1855020" y="288420"/>
                  </a:lnTo>
                  <a:lnTo>
                    <a:pt x="1901925" y="305451"/>
                  </a:lnTo>
                  <a:lnTo>
                    <a:pt x="1948706" y="322839"/>
                  </a:lnTo>
                  <a:lnTo>
                    <a:pt x="1995368" y="340570"/>
                  </a:lnTo>
                  <a:lnTo>
                    <a:pt x="2041916" y="358628"/>
                  </a:lnTo>
                  <a:lnTo>
                    <a:pt x="2088356" y="376999"/>
                  </a:lnTo>
                  <a:lnTo>
                    <a:pt x="2134694" y="395668"/>
                  </a:lnTo>
                  <a:lnTo>
                    <a:pt x="2180934" y="414620"/>
                  </a:lnTo>
                  <a:lnTo>
                    <a:pt x="2227082" y="433840"/>
                  </a:lnTo>
                  <a:lnTo>
                    <a:pt x="2273144" y="453313"/>
                  </a:lnTo>
                  <a:lnTo>
                    <a:pt x="2319124" y="473024"/>
                  </a:lnTo>
                  <a:lnTo>
                    <a:pt x="2365028" y="492958"/>
                  </a:lnTo>
                  <a:lnTo>
                    <a:pt x="2410862" y="513100"/>
                  </a:lnTo>
                  <a:lnTo>
                    <a:pt x="2456630" y="533435"/>
                  </a:lnTo>
                  <a:lnTo>
                    <a:pt x="2502339" y="553949"/>
                  </a:lnTo>
                  <a:lnTo>
                    <a:pt x="2547993" y="574626"/>
                  </a:lnTo>
                  <a:lnTo>
                    <a:pt x="2593598" y="595451"/>
                  </a:lnTo>
                  <a:lnTo>
                    <a:pt x="2639159" y="616410"/>
                  </a:lnTo>
                  <a:lnTo>
                    <a:pt x="2684682" y="637488"/>
                  </a:lnTo>
                  <a:lnTo>
                    <a:pt x="2730172" y="658669"/>
                  </a:lnTo>
                  <a:lnTo>
                    <a:pt x="2775634" y="679939"/>
                  </a:lnTo>
                  <a:lnTo>
                    <a:pt x="2821074" y="701282"/>
                  </a:lnTo>
                  <a:lnTo>
                    <a:pt x="2866497" y="722685"/>
                  </a:lnTo>
                  <a:lnTo>
                    <a:pt x="2911909" y="744131"/>
                  </a:lnTo>
                  <a:lnTo>
                    <a:pt x="2957314" y="765606"/>
                  </a:lnTo>
                  <a:lnTo>
                    <a:pt x="3002718" y="787096"/>
                  </a:lnTo>
                  <a:lnTo>
                    <a:pt x="3048127" y="808584"/>
                  </a:lnTo>
                  <a:lnTo>
                    <a:pt x="3093546" y="830056"/>
                  </a:lnTo>
                  <a:lnTo>
                    <a:pt x="3138980" y="851498"/>
                  </a:lnTo>
                  <a:lnTo>
                    <a:pt x="3184435" y="872894"/>
                  </a:lnTo>
                  <a:lnTo>
                    <a:pt x="3229916" y="894229"/>
                  </a:lnTo>
                  <a:lnTo>
                    <a:pt x="3275428" y="915488"/>
                  </a:lnTo>
                  <a:lnTo>
                    <a:pt x="3320977" y="936657"/>
                  </a:lnTo>
                  <a:lnTo>
                    <a:pt x="3366568" y="957721"/>
                  </a:lnTo>
                  <a:lnTo>
                    <a:pt x="3412207" y="978664"/>
                  </a:lnTo>
                  <a:lnTo>
                    <a:pt x="3457898" y="999472"/>
                  </a:lnTo>
                  <a:lnTo>
                    <a:pt x="3503648" y="1020129"/>
                  </a:lnTo>
                  <a:lnTo>
                    <a:pt x="3549461" y="1040621"/>
                  </a:lnTo>
                  <a:lnTo>
                    <a:pt x="3595343" y="1060933"/>
                  </a:lnTo>
                  <a:lnTo>
                    <a:pt x="3641300" y="1081050"/>
                  </a:lnTo>
                  <a:lnTo>
                    <a:pt x="3687336" y="1100957"/>
                  </a:lnTo>
                  <a:lnTo>
                    <a:pt x="3733457" y="1120639"/>
                  </a:lnTo>
                  <a:lnTo>
                    <a:pt x="3779669" y="1140080"/>
                  </a:lnTo>
                  <a:lnTo>
                    <a:pt x="3825976" y="1159267"/>
                  </a:lnTo>
                  <a:lnTo>
                    <a:pt x="3872384" y="1178185"/>
                  </a:lnTo>
                  <a:lnTo>
                    <a:pt x="3918899" y="1196817"/>
                  </a:lnTo>
                  <a:lnTo>
                    <a:pt x="3965526" y="1215150"/>
                  </a:lnTo>
                  <a:lnTo>
                    <a:pt x="4012270" y="1233168"/>
                  </a:lnTo>
                  <a:lnTo>
                    <a:pt x="4059137" y="1250857"/>
                  </a:lnTo>
                  <a:lnTo>
                    <a:pt x="4106131" y="1268201"/>
                  </a:lnTo>
                  <a:lnTo>
                    <a:pt x="4153259" y="1285186"/>
                  </a:lnTo>
                  <a:lnTo>
                    <a:pt x="4200526" y="1301796"/>
                  </a:lnTo>
                  <a:lnTo>
                    <a:pt x="4247937" y="1318017"/>
                  </a:lnTo>
                  <a:lnTo>
                    <a:pt x="4295497" y="1333834"/>
                  </a:lnTo>
                  <a:lnTo>
                    <a:pt x="4343212" y="1349231"/>
                  </a:lnTo>
                  <a:lnTo>
                    <a:pt x="4391087" y="1364195"/>
                  </a:lnTo>
                  <a:lnTo>
                    <a:pt x="4439127" y="1378710"/>
                  </a:lnTo>
                  <a:lnTo>
                    <a:pt x="4487339" y="1392760"/>
                  </a:lnTo>
                  <a:lnTo>
                    <a:pt x="4535726" y="1406332"/>
                  </a:lnTo>
                  <a:lnTo>
                    <a:pt x="4584296" y="1419409"/>
                  </a:lnTo>
                  <a:lnTo>
                    <a:pt x="4633052" y="1431978"/>
                  </a:lnTo>
                  <a:lnTo>
                    <a:pt x="4681598" y="1443936"/>
                  </a:lnTo>
                  <a:lnTo>
                    <a:pt x="4730202" y="1455359"/>
                  </a:lnTo>
                  <a:lnTo>
                    <a:pt x="4778860" y="1466248"/>
                  </a:lnTo>
                  <a:lnTo>
                    <a:pt x="4827570" y="1476606"/>
                  </a:lnTo>
                  <a:lnTo>
                    <a:pt x="4876326" y="1486432"/>
                  </a:lnTo>
                  <a:lnTo>
                    <a:pt x="4925125" y="1495728"/>
                  </a:lnTo>
                  <a:lnTo>
                    <a:pt x="4973963" y="1504494"/>
                  </a:lnTo>
                  <a:lnTo>
                    <a:pt x="5022836" y="1512732"/>
                  </a:lnTo>
                  <a:lnTo>
                    <a:pt x="5071740" y="1520442"/>
                  </a:lnTo>
                  <a:lnTo>
                    <a:pt x="5120672" y="1527626"/>
                  </a:lnTo>
                  <a:lnTo>
                    <a:pt x="5169626" y="1534284"/>
                  </a:lnTo>
                  <a:lnTo>
                    <a:pt x="5218600" y="1540418"/>
                  </a:lnTo>
                  <a:lnTo>
                    <a:pt x="5267589" y="1546028"/>
                  </a:lnTo>
                  <a:lnTo>
                    <a:pt x="5316589" y="1551116"/>
                  </a:lnTo>
                  <a:lnTo>
                    <a:pt x="5365597" y="1555682"/>
                  </a:lnTo>
                  <a:lnTo>
                    <a:pt x="5414608" y="1559727"/>
                  </a:lnTo>
                  <a:lnTo>
                    <a:pt x="5463619" y="1563253"/>
                  </a:lnTo>
                  <a:lnTo>
                    <a:pt x="5512625" y="1566260"/>
                  </a:lnTo>
                  <a:lnTo>
                    <a:pt x="5561623" y="1568749"/>
                  </a:lnTo>
                  <a:lnTo>
                    <a:pt x="5610608" y="1570721"/>
                  </a:lnTo>
                  <a:lnTo>
                    <a:pt x="5659578" y="1572178"/>
                  </a:lnTo>
                  <a:lnTo>
                    <a:pt x="5708527" y="1573119"/>
                  </a:lnTo>
                  <a:lnTo>
                    <a:pt x="5757452" y="1573547"/>
                  </a:lnTo>
                  <a:lnTo>
                    <a:pt x="5806349" y="1573462"/>
                  </a:lnTo>
                  <a:lnTo>
                    <a:pt x="5855214" y="1572865"/>
                  </a:lnTo>
                  <a:lnTo>
                    <a:pt x="5904043" y="1571757"/>
                  </a:lnTo>
                  <a:lnTo>
                    <a:pt x="5952832" y="1570139"/>
                  </a:lnTo>
                  <a:lnTo>
                    <a:pt x="6001577" y="1568012"/>
                  </a:lnTo>
                  <a:lnTo>
                    <a:pt x="6050275" y="1565377"/>
                  </a:lnTo>
                  <a:lnTo>
                    <a:pt x="6098920" y="1562235"/>
                  </a:lnTo>
                  <a:lnTo>
                    <a:pt x="6147511" y="1558586"/>
                  </a:lnTo>
                  <a:lnTo>
                    <a:pt x="6196041" y="1554433"/>
                  </a:lnTo>
                  <a:lnTo>
                    <a:pt x="6244508" y="1549775"/>
                  </a:lnTo>
                  <a:lnTo>
                    <a:pt x="6292908" y="1544614"/>
                  </a:lnTo>
                  <a:lnTo>
                    <a:pt x="6341236" y="1538951"/>
                  </a:lnTo>
                  <a:lnTo>
                    <a:pt x="6389488" y="1532787"/>
                  </a:lnTo>
                  <a:lnTo>
                    <a:pt x="6437662" y="1526122"/>
                  </a:lnTo>
                  <a:lnTo>
                    <a:pt x="6485752" y="1518958"/>
                  </a:lnTo>
                  <a:lnTo>
                    <a:pt x="6533755" y="1511296"/>
                  </a:lnTo>
                  <a:lnTo>
                    <a:pt x="6581667" y="1503137"/>
                  </a:lnTo>
                  <a:lnTo>
                    <a:pt x="6629484" y="1494480"/>
                  </a:lnTo>
                  <a:lnTo>
                    <a:pt x="6677201" y="1485329"/>
                  </a:lnTo>
                  <a:lnTo>
                    <a:pt x="6724816" y="1475683"/>
                  </a:lnTo>
                  <a:lnTo>
                    <a:pt x="6772324" y="1465543"/>
                  </a:lnTo>
                  <a:lnTo>
                    <a:pt x="6819721" y="1454911"/>
                  </a:lnTo>
                  <a:lnTo>
                    <a:pt x="6867004" y="1443788"/>
                  </a:lnTo>
                  <a:lnTo>
                    <a:pt x="6914167" y="1432174"/>
                  </a:lnTo>
                  <a:lnTo>
                    <a:pt x="6961208" y="1420070"/>
                  </a:lnTo>
                  <a:lnTo>
                    <a:pt x="7008122" y="1407477"/>
                  </a:lnTo>
                  <a:lnTo>
                    <a:pt x="7054906" y="1394397"/>
                  </a:lnTo>
                  <a:lnTo>
                    <a:pt x="7101555" y="1380831"/>
                  </a:lnTo>
                  <a:lnTo>
                    <a:pt x="7148066" y="1366778"/>
                  </a:lnTo>
                  <a:lnTo>
                    <a:pt x="7194435" y="1352241"/>
                  </a:lnTo>
                  <a:lnTo>
                    <a:pt x="7240657" y="1337220"/>
                  </a:lnTo>
                  <a:lnTo>
                    <a:pt x="7286729" y="1321716"/>
                  </a:lnTo>
                  <a:lnTo>
                    <a:pt x="7332647" y="1305730"/>
                  </a:lnTo>
                  <a:lnTo>
                    <a:pt x="7378406" y="1289263"/>
                  </a:lnTo>
                  <a:lnTo>
                    <a:pt x="7424004" y="1272317"/>
                  </a:lnTo>
                  <a:lnTo>
                    <a:pt x="7469435" y="1254891"/>
                  </a:lnTo>
                  <a:lnTo>
                    <a:pt x="7514697" y="1236988"/>
                  </a:lnTo>
                  <a:lnTo>
                    <a:pt x="7559784" y="1218607"/>
                  </a:lnTo>
                  <a:lnTo>
                    <a:pt x="7604694" y="1199750"/>
                  </a:lnTo>
                  <a:lnTo>
                    <a:pt x="7649422" y="1180419"/>
                  </a:lnTo>
                  <a:lnTo>
                    <a:pt x="7693964" y="1160613"/>
                  </a:lnTo>
                  <a:lnTo>
                    <a:pt x="7738317" y="1140334"/>
                  </a:lnTo>
                  <a:lnTo>
                    <a:pt x="7782476" y="1119583"/>
                  </a:lnTo>
                  <a:lnTo>
                    <a:pt x="7826437" y="1098361"/>
                  </a:lnTo>
                  <a:lnTo>
                    <a:pt x="7870197" y="1076669"/>
                  </a:lnTo>
                  <a:lnTo>
                    <a:pt x="7913752" y="1054507"/>
                  </a:lnTo>
                  <a:lnTo>
                    <a:pt x="7957097" y="1031877"/>
                  </a:lnTo>
                  <a:lnTo>
                    <a:pt x="8000229" y="1008780"/>
                  </a:lnTo>
                  <a:lnTo>
                    <a:pt x="8043144" y="985217"/>
                  </a:lnTo>
                  <a:lnTo>
                    <a:pt x="8085837" y="961188"/>
                  </a:lnTo>
                  <a:lnTo>
                    <a:pt x="8128305" y="936695"/>
                  </a:lnTo>
                  <a:lnTo>
                    <a:pt x="8170544" y="911738"/>
                  </a:lnTo>
                  <a:lnTo>
                    <a:pt x="8212550" y="886319"/>
                  </a:lnTo>
                  <a:lnTo>
                    <a:pt x="8254320" y="860438"/>
                  </a:lnTo>
                  <a:lnTo>
                    <a:pt x="8295848" y="834097"/>
                  </a:lnTo>
                  <a:lnTo>
                    <a:pt x="8337131" y="807297"/>
                  </a:lnTo>
                  <a:lnTo>
                    <a:pt x="8378166" y="780038"/>
                  </a:lnTo>
                  <a:lnTo>
                    <a:pt x="8418948" y="752321"/>
                  </a:lnTo>
                  <a:lnTo>
                    <a:pt x="8459473" y="724147"/>
                  </a:lnTo>
                  <a:lnTo>
                    <a:pt x="8499738" y="695518"/>
                  </a:lnTo>
                  <a:lnTo>
                    <a:pt x="8539738" y="666435"/>
                  </a:lnTo>
                  <a:lnTo>
                    <a:pt x="8579469" y="636897"/>
                  </a:lnTo>
                  <a:lnTo>
                    <a:pt x="8618929" y="606907"/>
                  </a:lnTo>
                  <a:lnTo>
                    <a:pt x="8658111" y="576465"/>
                  </a:lnTo>
                  <a:lnTo>
                    <a:pt x="8697014" y="545572"/>
                  </a:lnTo>
                  <a:lnTo>
                    <a:pt x="8735632" y="514230"/>
                  </a:lnTo>
                  <a:lnTo>
                    <a:pt x="8773962" y="482438"/>
                  </a:lnTo>
                  <a:lnTo>
                    <a:pt x="8812000" y="450199"/>
                  </a:lnTo>
                  <a:lnTo>
                    <a:pt x="8849742" y="417513"/>
                  </a:lnTo>
                  <a:lnTo>
                    <a:pt x="8887183" y="384381"/>
                  </a:lnTo>
                </a:path>
              </a:pathLst>
            </a:custGeom>
            <a:ln w="240830">
              <a:solidFill>
                <a:srgbClr val="0365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081686" y="6870176"/>
              <a:ext cx="429895" cy="410209"/>
            </a:xfrm>
            <a:custGeom>
              <a:avLst/>
              <a:gdLst/>
              <a:ahLst/>
              <a:cxnLst/>
              <a:rect l="l" t="t" r="r" b="b"/>
              <a:pathLst>
                <a:path w="429894" h="410209">
                  <a:moveTo>
                    <a:pt x="429327" y="0"/>
                  </a:moveTo>
                  <a:lnTo>
                    <a:pt x="0" y="158648"/>
                  </a:lnTo>
                  <a:lnTo>
                    <a:pt x="226171" y="410145"/>
                  </a:lnTo>
                  <a:lnTo>
                    <a:pt x="429327" y="0"/>
                  </a:lnTo>
                  <a:close/>
                </a:path>
              </a:pathLst>
            </a:custGeom>
            <a:solidFill>
              <a:srgbClr val="0365C0">
                <a:alpha val="5026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12768" y="8010227"/>
              <a:ext cx="1403098" cy="61778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0512765" y="8010227"/>
              <a:ext cx="1403350" cy="617855"/>
            </a:xfrm>
            <a:custGeom>
              <a:avLst/>
              <a:gdLst/>
              <a:ahLst/>
              <a:cxnLst/>
              <a:rect l="l" t="t" r="r" b="b"/>
              <a:pathLst>
                <a:path w="1403350" h="617854">
                  <a:moveTo>
                    <a:pt x="1155" y="501732"/>
                  </a:moveTo>
                  <a:lnTo>
                    <a:pt x="0" y="122923"/>
                  </a:lnTo>
                  <a:lnTo>
                    <a:pt x="9498" y="76091"/>
                  </a:lnTo>
                  <a:lnTo>
                    <a:pt x="35305" y="36905"/>
                  </a:lnTo>
                  <a:lnTo>
                    <a:pt x="73390" y="9998"/>
                  </a:lnTo>
                  <a:lnTo>
                    <a:pt x="119722" y="0"/>
                  </a:lnTo>
                  <a:lnTo>
                    <a:pt x="1286754" y="0"/>
                  </a:lnTo>
                  <a:lnTo>
                    <a:pt x="1332557" y="9998"/>
                  </a:lnTo>
                  <a:lnTo>
                    <a:pt x="1369481" y="36905"/>
                  </a:lnTo>
                  <a:lnTo>
                    <a:pt x="1394127" y="76091"/>
                  </a:lnTo>
                  <a:lnTo>
                    <a:pt x="1403098" y="122923"/>
                  </a:lnTo>
                  <a:lnTo>
                    <a:pt x="1403098" y="501732"/>
                  </a:lnTo>
                  <a:lnTo>
                    <a:pt x="1394127" y="547490"/>
                  </a:lnTo>
                  <a:lnTo>
                    <a:pt x="1369481" y="584313"/>
                  </a:lnTo>
                  <a:lnTo>
                    <a:pt x="1332557" y="608857"/>
                  </a:lnTo>
                  <a:lnTo>
                    <a:pt x="1286754" y="617782"/>
                  </a:lnTo>
                  <a:lnTo>
                    <a:pt x="119722" y="617782"/>
                  </a:lnTo>
                  <a:lnTo>
                    <a:pt x="73570" y="608857"/>
                  </a:lnTo>
                  <a:lnTo>
                    <a:pt x="35882" y="584313"/>
                  </a:lnTo>
                  <a:lnTo>
                    <a:pt x="10473" y="547490"/>
                  </a:lnTo>
                  <a:lnTo>
                    <a:pt x="1155" y="501732"/>
                  </a:lnTo>
                  <a:close/>
                </a:path>
              </a:pathLst>
            </a:custGeom>
            <a:ln w="20941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275432" y="4120394"/>
            <a:ext cx="1594485" cy="374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50" spc="20" dirty="0">
                <a:solidFill>
                  <a:srgbClr val="53585F"/>
                </a:solidFill>
                <a:latin typeface="Courier New"/>
                <a:cs typeface="Courier New"/>
              </a:rPr>
              <a:t>run(this)</a:t>
            </a:r>
            <a:endParaRPr sz="225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620682" y="8066510"/>
            <a:ext cx="119062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70" dirty="0">
                <a:latin typeface="Calibri"/>
                <a:cs typeface="Calibri"/>
              </a:rPr>
              <a:t>Upda</a:t>
            </a:r>
            <a:r>
              <a:rPr sz="2950" spc="15" dirty="0">
                <a:latin typeface="Calibri"/>
                <a:cs typeface="Calibri"/>
              </a:rPr>
              <a:t>t</a:t>
            </a:r>
            <a:r>
              <a:rPr sz="2950" dirty="0">
                <a:latin typeface="Calibri"/>
                <a:cs typeface="Calibri"/>
              </a:rPr>
              <a:t>e</a:t>
            </a:r>
            <a:endParaRPr sz="29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543516" y="6595737"/>
            <a:ext cx="1591945" cy="4171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spc="10" dirty="0">
                <a:latin typeface="Courier New"/>
                <a:cs typeface="Courier New"/>
              </a:rPr>
              <a:t>output$y</a:t>
            </a:r>
            <a:endParaRPr sz="255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287631" y="1438785"/>
            <a:ext cx="7529195" cy="2736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049145" algn="l"/>
                <a:tab pos="4316730" algn="l"/>
                <a:tab pos="6584950" algn="l"/>
              </a:tabLst>
            </a:pPr>
            <a:r>
              <a:rPr sz="8250" spc="-1085" dirty="0">
                <a:latin typeface="Arial"/>
                <a:cs typeface="Arial"/>
              </a:rPr>
              <a:t>Y</a:t>
            </a:r>
            <a:r>
              <a:rPr sz="8250" spc="70" dirty="0">
                <a:latin typeface="Arial"/>
                <a:cs typeface="Arial"/>
              </a:rPr>
              <a:t>ou</a:t>
            </a:r>
            <a:r>
              <a:rPr sz="8250" dirty="0">
                <a:latin typeface="Arial"/>
                <a:cs typeface="Arial"/>
              </a:rPr>
              <a:t>	</a:t>
            </a:r>
            <a:r>
              <a:rPr sz="8250" spc="140" dirty="0">
                <a:latin typeface="Arial"/>
                <a:cs typeface="Arial"/>
              </a:rPr>
              <a:t>now</a:t>
            </a:r>
            <a:r>
              <a:rPr sz="8250" dirty="0">
                <a:latin typeface="Arial"/>
                <a:cs typeface="Arial"/>
              </a:rPr>
              <a:t>	</a:t>
            </a:r>
            <a:r>
              <a:rPr sz="8250" spc="140" dirty="0">
                <a:latin typeface="Arial"/>
                <a:cs typeface="Arial"/>
              </a:rPr>
              <a:t>how</a:t>
            </a:r>
            <a:r>
              <a:rPr sz="8250" dirty="0">
                <a:latin typeface="Arial"/>
                <a:cs typeface="Arial"/>
              </a:rPr>
              <a:t>	</a:t>
            </a:r>
            <a:r>
              <a:rPr sz="8250" spc="220" dirty="0">
                <a:latin typeface="Arial"/>
                <a:cs typeface="Arial"/>
              </a:rPr>
              <a:t>to</a:t>
            </a:r>
            <a:endParaRPr sz="8250">
              <a:latin typeface="Arial"/>
              <a:cs typeface="Arial"/>
            </a:endParaRPr>
          </a:p>
          <a:p>
            <a:pPr marL="4627245">
              <a:lnSpc>
                <a:spcPct val="100000"/>
              </a:lnSpc>
              <a:spcBef>
                <a:spcPts val="7495"/>
              </a:spcBef>
            </a:pPr>
            <a:r>
              <a:rPr sz="3300" b="1" spc="-275" dirty="0">
                <a:solidFill>
                  <a:srgbClr val="53585F"/>
                </a:solidFill>
                <a:latin typeface="Arial"/>
                <a:cs typeface="Arial"/>
              </a:rPr>
              <a:t>Modularize</a:t>
            </a:r>
            <a:endParaRPr sz="33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683052" y="4749144"/>
            <a:ext cx="2940050" cy="9385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3895"/>
              </a:lnSpc>
              <a:spcBef>
                <a:spcPts val="95"/>
              </a:spcBef>
            </a:pPr>
            <a:r>
              <a:rPr sz="3300" b="1" spc="-310" dirty="0">
                <a:solidFill>
                  <a:srgbClr val="53585F"/>
                </a:solidFill>
                <a:latin typeface="Arial"/>
                <a:cs typeface="Arial"/>
              </a:rPr>
              <a:t>Prevent</a:t>
            </a:r>
            <a:r>
              <a:rPr sz="3300" b="1" spc="-13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300" b="1" spc="-275" dirty="0">
                <a:solidFill>
                  <a:srgbClr val="53585F"/>
                </a:solidFill>
                <a:latin typeface="Arial"/>
                <a:cs typeface="Arial"/>
              </a:rPr>
              <a:t>reactions</a:t>
            </a:r>
            <a:endParaRPr sz="3300">
              <a:latin typeface="Arial"/>
              <a:cs typeface="Arial"/>
            </a:endParaRPr>
          </a:p>
          <a:p>
            <a:pPr algn="ctr">
              <a:lnSpc>
                <a:spcPts val="3295"/>
              </a:lnSpc>
            </a:pPr>
            <a:r>
              <a:rPr sz="2800" spc="-40" dirty="0">
                <a:solidFill>
                  <a:srgbClr val="A6AAA9"/>
                </a:solidFill>
                <a:latin typeface="Arial"/>
                <a:cs typeface="Arial"/>
              </a:rPr>
              <a:t>isolate()</a:t>
            </a:r>
            <a:endParaRPr sz="2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462140" y="2968126"/>
            <a:ext cx="2379345" cy="168021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065" marR="5080" algn="ctr">
              <a:lnSpc>
                <a:spcPts val="3180"/>
              </a:lnSpc>
              <a:spcBef>
                <a:spcPts val="850"/>
              </a:spcBef>
            </a:pPr>
            <a:r>
              <a:rPr sz="3300" b="1" spc="-320" dirty="0">
                <a:solidFill>
                  <a:srgbClr val="53585F"/>
                </a:solidFill>
                <a:latin typeface="Arial"/>
                <a:cs typeface="Arial"/>
              </a:rPr>
              <a:t>Trigger </a:t>
            </a:r>
            <a:r>
              <a:rPr sz="3300" b="1" spc="-31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300" b="1" spc="-215" dirty="0">
                <a:solidFill>
                  <a:srgbClr val="53585F"/>
                </a:solidFill>
                <a:latin typeface="Arial"/>
                <a:cs typeface="Arial"/>
              </a:rPr>
              <a:t>arbitra</a:t>
            </a:r>
            <a:r>
              <a:rPr sz="3300" b="1" spc="-135" dirty="0">
                <a:solidFill>
                  <a:srgbClr val="53585F"/>
                </a:solidFill>
                <a:latin typeface="Arial"/>
                <a:cs typeface="Arial"/>
              </a:rPr>
              <a:t>r</a:t>
            </a:r>
            <a:r>
              <a:rPr sz="3300" b="1" spc="-375" dirty="0">
                <a:solidFill>
                  <a:srgbClr val="53585F"/>
                </a:solidFill>
                <a:latin typeface="Arial"/>
                <a:cs typeface="Arial"/>
              </a:rPr>
              <a:t>y</a:t>
            </a:r>
            <a:r>
              <a:rPr sz="3300" b="1" spc="-13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300" b="1" spc="-355" dirty="0">
                <a:solidFill>
                  <a:srgbClr val="53585F"/>
                </a:solidFill>
                <a:latin typeface="Arial"/>
                <a:cs typeface="Arial"/>
              </a:rPr>
              <a:t>code</a:t>
            </a:r>
            <a:endParaRPr sz="3300">
              <a:latin typeface="Arial"/>
              <a:cs typeface="Arial"/>
            </a:endParaRPr>
          </a:p>
          <a:p>
            <a:pPr marL="12065" marR="5080" algn="ctr">
              <a:lnSpc>
                <a:spcPct val="79000"/>
              </a:lnSpc>
              <a:spcBef>
                <a:spcPts val="605"/>
              </a:spcBef>
            </a:pPr>
            <a:r>
              <a:rPr sz="2800" spc="-35" dirty="0">
                <a:solidFill>
                  <a:srgbClr val="A6AAA9"/>
                </a:solidFill>
                <a:latin typeface="Arial"/>
                <a:cs typeface="Arial"/>
              </a:rPr>
              <a:t>observeEvent()  </a:t>
            </a:r>
            <a:r>
              <a:rPr sz="2800" spc="-40" dirty="0">
                <a:solidFill>
                  <a:srgbClr val="A6AAA9"/>
                </a:solidFill>
                <a:latin typeface="Arial"/>
                <a:cs typeface="Arial"/>
              </a:rPr>
              <a:t>observe()</a:t>
            </a:r>
            <a:endParaRPr sz="28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975164" y="3791200"/>
            <a:ext cx="1069340" cy="386080"/>
          </a:xfrm>
          <a:custGeom>
            <a:avLst/>
            <a:gdLst/>
            <a:ahLst/>
            <a:cxnLst/>
            <a:rect l="l" t="t" r="r" b="b"/>
            <a:pathLst>
              <a:path w="1069339" h="386079">
                <a:moveTo>
                  <a:pt x="1062076" y="385926"/>
                </a:moveTo>
                <a:lnTo>
                  <a:pt x="0" y="19798"/>
                </a:lnTo>
                <a:lnTo>
                  <a:pt x="6825" y="0"/>
                </a:lnTo>
                <a:lnTo>
                  <a:pt x="1068901" y="366128"/>
                </a:lnTo>
                <a:lnTo>
                  <a:pt x="1062076" y="385926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693297" y="9630270"/>
            <a:ext cx="2598420" cy="9385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895"/>
              </a:lnSpc>
              <a:spcBef>
                <a:spcPts val="95"/>
              </a:spcBef>
            </a:pPr>
            <a:r>
              <a:rPr sz="3300" b="1" spc="-310" dirty="0">
                <a:solidFill>
                  <a:srgbClr val="53585F"/>
                </a:solidFill>
                <a:latin typeface="Arial"/>
                <a:cs typeface="Arial"/>
              </a:rPr>
              <a:t>Delay</a:t>
            </a:r>
            <a:r>
              <a:rPr sz="3300" b="1" spc="-13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300" b="1" spc="-275" dirty="0">
                <a:solidFill>
                  <a:srgbClr val="53585F"/>
                </a:solidFill>
                <a:latin typeface="Arial"/>
                <a:cs typeface="Arial"/>
              </a:rPr>
              <a:t>reactions</a:t>
            </a:r>
            <a:endParaRPr sz="3300">
              <a:latin typeface="Arial"/>
              <a:cs typeface="Arial"/>
            </a:endParaRPr>
          </a:p>
          <a:p>
            <a:pPr marL="82550">
              <a:lnSpc>
                <a:spcPts val="3295"/>
              </a:lnSpc>
            </a:pPr>
            <a:r>
              <a:rPr sz="2800" spc="-35" dirty="0">
                <a:solidFill>
                  <a:srgbClr val="A6AAA9"/>
                </a:solidFill>
                <a:latin typeface="Arial"/>
                <a:cs typeface="Arial"/>
              </a:rPr>
              <a:t>eventReactive()</a:t>
            </a:r>
            <a:endParaRPr sz="28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0210082" y="8772423"/>
            <a:ext cx="449580" cy="930910"/>
          </a:xfrm>
          <a:custGeom>
            <a:avLst/>
            <a:gdLst/>
            <a:ahLst/>
            <a:cxnLst/>
            <a:rect l="l" t="t" r="r" b="b"/>
            <a:pathLst>
              <a:path w="449579" h="930909">
                <a:moveTo>
                  <a:pt x="0" y="921997"/>
                </a:moveTo>
                <a:lnTo>
                  <a:pt x="430082" y="0"/>
                </a:lnTo>
                <a:lnTo>
                  <a:pt x="449061" y="8852"/>
                </a:lnTo>
                <a:lnTo>
                  <a:pt x="18978" y="930850"/>
                </a:lnTo>
                <a:lnTo>
                  <a:pt x="0" y="921997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866718" y="7777109"/>
            <a:ext cx="2749550" cy="134302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18745" marR="5080" indent="-106680" algn="just">
              <a:lnSpc>
                <a:spcPct val="87800"/>
              </a:lnSpc>
              <a:spcBef>
                <a:spcPts val="580"/>
              </a:spcBef>
            </a:pPr>
            <a:r>
              <a:rPr sz="3300" b="1" spc="-300" dirty="0">
                <a:solidFill>
                  <a:srgbClr val="53585F"/>
                </a:solidFill>
                <a:latin typeface="Arial"/>
                <a:cs typeface="Arial"/>
              </a:rPr>
              <a:t>Create</a:t>
            </a:r>
            <a:r>
              <a:rPr sz="3300" b="1" spc="-13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300" b="1" spc="-340" dirty="0">
                <a:solidFill>
                  <a:srgbClr val="53585F"/>
                </a:solidFill>
                <a:latin typeface="Arial"/>
                <a:cs typeface="Arial"/>
              </a:rPr>
              <a:t>your</a:t>
            </a:r>
            <a:r>
              <a:rPr sz="3300" b="1" spc="-13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300" b="1" spc="-405" dirty="0">
                <a:solidFill>
                  <a:srgbClr val="53585F"/>
                </a:solidFill>
                <a:latin typeface="Arial"/>
                <a:cs typeface="Arial"/>
              </a:rPr>
              <a:t>o</a:t>
            </a:r>
            <a:r>
              <a:rPr sz="3300" b="1" spc="-215" dirty="0">
                <a:solidFill>
                  <a:srgbClr val="53585F"/>
                </a:solidFill>
                <a:latin typeface="Arial"/>
                <a:cs typeface="Arial"/>
              </a:rPr>
              <a:t>wn  </a:t>
            </a:r>
            <a:r>
              <a:rPr sz="3300" b="1" spc="-250" dirty="0">
                <a:solidFill>
                  <a:srgbClr val="53585F"/>
                </a:solidFill>
                <a:latin typeface="Arial"/>
                <a:cs typeface="Arial"/>
              </a:rPr>
              <a:t>reactive</a:t>
            </a:r>
            <a:r>
              <a:rPr sz="3300" b="1" spc="-13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300" b="1" spc="-265" dirty="0">
                <a:solidFill>
                  <a:srgbClr val="53585F"/>
                </a:solidFill>
                <a:latin typeface="Arial"/>
                <a:cs typeface="Arial"/>
              </a:rPr>
              <a:t>values  </a:t>
            </a:r>
            <a:r>
              <a:rPr sz="2800" spc="-55" dirty="0">
                <a:solidFill>
                  <a:srgbClr val="A6AAA9"/>
                </a:solidFill>
                <a:latin typeface="Arial"/>
                <a:cs typeface="Arial"/>
              </a:rPr>
              <a:t>reactiveValues()</a:t>
            </a:r>
            <a:endParaRPr sz="28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293700" y="7089988"/>
            <a:ext cx="1037590" cy="656590"/>
          </a:xfrm>
          <a:custGeom>
            <a:avLst/>
            <a:gdLst/>
            <a:ahLst/>
            <a:cxnLst/>
            <a:rect l="l" t="t" r="r" b="b"/>
            <a:pathLst>
              <a:path w="1037589" h="656590">
                <a:moveTo>
                  <a:pt x="0" y="638551"/>
                </a:moveTo>
                <a:lnTo>
                  <a:pt x="1026127" y="0"/>
                </a:lnTo>
                <a:lnTo>
                  <a:pt x="1037192" y="17780"/>
                </a:lnTo>
                <a:lnTo>
                  <a:pt x="11064" y="656331"/>
                </a:lnTo>
                <a:lnTo>
                  <a:pt x="0" y="638551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049968" y="4051960"/>
            <a:ext cx="1575435" cy="9385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895"/>
              </a:lnSpc>
              <a:spcBef>
                <a:spcPts val="95"/>
              </a:spcBef>
            </a:pPr>
            <a:r>
              <a:rPr sz="3300" b="1" spc="-275" dirty="0">
                <a:solidFill>
                  <a:srgbClr val="53585F"/>
                </a:solidFill>
                <a:latin typeface="Arial"/>
                <a:cs typeface="Arial"/>
              </a:rPr>
              <a:t>reactions</a:t>
            </a:r>
            <a:endParaRPr sz="3300">
              <a:latin typeface="Arial"/>
              <a:cs typeface="Arial"/>
            </a:endParaRPr>
          </a:p>
          <a:p>
            <a:pPr marL="71755">
              <a:lnSpc>
                <a:spcPts val="3295"/>
              </a:lnSpc>
            </a:pPr>
            <a:r>
              <a:rPr sz="2800" spc="-45" dirty="0">
                <a:solidFill>
                  <a:srgbClr val="A6AAA9"/>
                </a:solidFill>
                <a:latin typeface="Arial"/>
                <a:cs typeface="Arial"/>
              </a:rPr>
              <a:t>reactive()</a:t>
            </a:r>
            <a:endParaRPr sz="28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0795240" y="5020277"/>
            <a:ext cx="389890" cy="1496060"/>
          </a:xfrm>
          <a:custGeom>
            <a:avLst/>
            <a:gdLst/>
            <a:ahLst/>
            <a:cxnLst/>
            <a:rect l="l" t="t" r="r" b="b"/>
            <a:pathLst>
              <a:path w="389890" h="1496059">
                <a:moveTo>
                  <a:pt x="0" y="1490737"/>
                </a:moveTo>
                <a:lnTo>
                  <a:pt x="368988" y="0"/>
                </a:lnTo>
                <a:lnTo>
                  <a:pt x="389316" y="5031"/>
                </a:lnTo>
                <a:lnTo>
                  <a:pt x="20328" y="1495769"/>
                </a:lnTo>
                <a:lnTo>
                  <a:pt x="0" y="1490737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5639367" y="7766583"/>
            <a:ext cx="2536825" cy="134302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 marR="5080" algn="ctr">
              <a:lnSpc>
                <a:spcPct val="87800"/>
              </a:lnSpc>
              <a:spcBef>
                <a:spcPts val="580"/>
              </a:spcBef>
            </a:pPr>
            <a:r>
              <a:rPr sz="3300" b="1" spc="-350" dirty="0">
                <a:solidFill>
                  <a:srgbClr val="53585F"/>
                </a:solidFill>
                <a:latin typeface="Arial"/>
                <a:cs typeface="Arial"/>
              </a:rPr>
              <a:t>Render </a:t>
            </a:r>
            <a:r>
              <a:rPr sz="3300" b="1" spc="-345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300" b="1" spc="-250" dirty="0">
                <a:solidFill>
                  <a:srgbClr val="53585F"/>
                </a:solidFill>
                <a:latin typeface="Arial"/>
                <a:cs typeface="Arial"/>
              </a:rPr>
              <a:t>reactive</a:t>
            </a:r>
            <a:r>
              <a:rPr sz="3300" b="1" spc="-130" dirty="0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sz="3300" b="1" spc="-265" dirty="0">
                <a:solidFill>
                  <a:srgbClr val="53585F"/>
                </a:solidFill>
                <a:latin typeface="Arial"/>
                <a:cs typeface="Arial"/>
              </a:rPr>
              <a:t>output  </a:t>
            </a:r>
            <a:r>
              <a:rPr sz="2800" spc="-65" dirty="0">
                <a:solidFill>
                  <a:srgbClr val="A6AAA9"/>
                </a:solidFill>
                <a:latin typeface="Arial"/>
                <a:cs typeface="Arial"/>
              </a:rPr>
              <a:t>render*()</a:t>
            </a:r>
            <a:endParaRPr sz="28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5345303" y="7173166"/>
            <a:ext cx="751840" cy="751840"/>
          </a:xfrm>
          <a:custGeom>
            <a:avLst/>
            <a:gdLst/>
            <a:ahLst/>
            <a:cxnLst/>
            <a:rect l="l" t="t" r="r" b="b"/>
            <a:pathLst>
              <a:path w="751840" h="751840">
                <a:moveTo>
                  <a:pt x="14808" y="0"/>
                </a:moveTo>
                <a:lnTo>
                  <a:pt x="751746" y="736938"/>
                </a:lnTo>
                <a:lnTo>
                  <a:pt x="736938" y="751746"/>
                </a:lnTo>
                <a:lnTo>
                  <a:pt x="0" y="14808"/>
                </a:lnTo>
                <a:lnTo>
                  <a:pt x="14808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dirty="0"/>
              <a:t>©</a:t>
            </a:r>
            <a:r>
              <a:rPr spc="-20" dirty="0"/>
              <a:t> </a:t>
            </a:r>
            <a:r>
              <a:rPr u="sng" dirty="0">
                <a:uFill>
                  <a:solidFill>
                    <a:srgbClr val="C0C0C0"/>
                  </a:solidFill>
                </a:uFill>
              </a:rPr>
              <a:t>CC</a:t>
            </a:r>
            <a:r>
              <a:rPr spc="-15" dirty="0"/>
              <a:t> </a:t>
            </a:r>
            <a:r>
              <a:rPr dirty="0"/>
              <a:t>2015</a:t>
            </a:r>
            <a:r>
              <a:rPr spc="-15" dirty="0"/>
              <a:t> </a:t>
            </a:r>
            <a:r>
              <a:rPr dirty="0"/>
              <a:t>RStudio,</a:t>
            </a:r>
            <a:r>
              <a:rPr spc="-15" dirty="0"/>
              <a:t> </a:t>
            </a:r>
            <a:r>
              <a:rPr dirty="0"/>
              <a:t>Inc.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26042" y="3443502"/>
            <a:ext cx="10052050" cy="39446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11910"/>
              </a:lnSpc>
              <a:spcBef>
                <a:spcPts val="110"/>
              </a:spcBef>
            </a:pPr>
            <a:r>
              <a:rPr sz="11450" u="none" spc="290" dirty="0">
                <a:solidFill>
                  <a:srgbClr val="C0C0C0"/>
                </a:solidFill>
                <a:latin typeface="Palatino Linotype"/>
                <a:cs typeface="Palatino Linotype"/>
              </a:rPr>
              <a:t>Work</a:t>
            </a:r>
            <a:r>
              <a:rPr sz="11450" u="none" spc="-40" dirty="0">
                <a:solidFill>
                  <a:srgbClr val="C0C0C0"/>
                </a:solidFill>
                <a:latin typeface="Palatino Linotype"/>
                <a:cs typeface="Palatino Linotype"/>
              </a:rPr>
              <a:t> </a:t>
            </a:r>
            <a:r>
              <a:rPr sz="11450" u="none" spc="555" dirty="0">
                <a:solidFill>
                  <a:srgbClr val="C0C0C0"/>
                </a:solidFill>
                <a:latin typeface="Palatino Linotype"/>
                <a:cs typeface="Palatino Linotype"/>
              </a:rPr>
              <a:t>with</a:t>
            </a:r>
            <a:r>
              <a:rPr sz="11450" u="none" spc="-35" dirty="0">
                <a:solidFill>
                  <a:srgbClr val="C0C0C0"/>
                </a:solidFill>
                <a:latin typeface="Palatino Linotype"/>
                <a:cs typeface="Palatino Linotype"/>
              </a:rPr>
              <a:t> </a:t>
            </a:r>
            <a:r>
              <a:rPr sz="11450" u="none" spc="685" dirty="0">
                <a:solidFill>
                  <a:srgbClr val="C0C0C0"/>
                </a:solidFill>
                <a:latin typeface="Palatino Linotype"/>
                <a:cs typeface="Palatino Linotype"/>
              </a:rPr>
              <a:t>the</a:t>
            </a:r>
            <a:endParaRPr sz="11450">
              <a:latin typeface="Palatino Linotype"/>
              <a:cs typeface="Palatino Linotype"/>
            </a:endParaRPr>
          </a:p>
          <a:p>
            <a:pPr marL="126364">
              <a:lnSpc>
                <a:spcPts val="18930"/>
              </a:lnSpc>
            </a:pPr>
            <a:r>
              <a:rPr sz="17300" u="none" spc="380" dirty="0">
                <a:solidFill>
                  <a:srgbClr val="FFFFFF"/>
                </a:solidFill>
                <a:latin typeface="Palatino Linotype"/>
                <a:cs typeface="Palatino Linotype"/>
              </a:rPr>
              <a:t>HTML</a:t>
            </a:r>
            <a:r>
              <a:rPr sz="17300" u="none" spc="-7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7300" u="none" spc="40" dirty="0">
                <a:solidFill>
                  <a:srgbClr val="FFFFFF"/>
                </a:solidFill>
                <a:latin typeface="Palatino Linotype"/>
                <a:cs typeface="Palatino Linotype"/>
              </a:rPr>
              <a:t>UI</a:t>
            </a:r>
            <a:endParaRPr sz="173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934085"/>
            <a:chOff x="0" y="0"/>
            <a:chExt cx="20104100" cy="934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9335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20104100" cy="838200"/>
            </a:xfrm>
            <a:custGeom>
              <a:avLst/>
              <a:gdLst/>
              <a:ahLst/>
              <a:cxnLst/>
              <a:rect l="l" t="t" r="r" b="b"/>
              <a:pathLst>
                <a:path w="20104100" h="838200">
                  <a:moveTo>
                    <a:pt x="20104099" y="0"/>
                  </a:moveTo>
                  <a:lnTo>
                    <a:pt x="0" y="0"/>
                  </a:lnTo>
                  <a:lnTo>
                    <a:pt x="0" y="837670"/>
                  </a:lnTo>
                  <a:lnTo>
                    <a:pt x="20104099" y="837670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083" y="73840"/>
              <a:ext cx="1958055" cy="68823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u="none" spc="15" dirty="0"/>
              <a:t>Slides</a:t>
            </a:r>
            <a:r>
              <a:rPr u="none" spc="-10" dirty="0"/>
              <a:t> </a:t>
            </a:r>
            <a:r>
              <a:rPr u="none" spc="35" dirty="0"/>
              <a:t>at:</a:t>
            </a:r>
            <a:r>
              <a:rPr u="none" spc="-10" dirty="0"/>
              <a:t> </a:t>
            </a:r>
            <a:r>
              <a:rPr spc="80" dirty="0"/>
              <a:t>bit.ly/shiny-quickstart-3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753062" y="1438785"/>
            <a:ext cx="6598284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493645" algn="l"/>
              </a:tabLst>
            </a:pPr>
            <a:r>
              <a:rPr sz="8250" spc="-45" dirty="0">
                <a:latin typeface="Arial"/>
                <a:cs typeface="Arial"/>
              </a:rPr>
              <a:t>User	</a:t>
            </a:r>
            <a:r>
              <a:rPr sz="8250" spc="10" dirty="0">
                <a:latin typeface="Arial"/>
                <a:cs typeface="Arial"/>
              </a:rPr>
              <a:t>Interface</a:t>
            </a:r>
            <a:endParaRPr sz="825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7199" y="3141265"/>
            <a:ext cx="5308738" cy="7507624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6272060" y="6217084"/>
            <a:ext cx="1790700" cy="1258570"/>
          </a:xfrm>
          <a:custGeom>
            <a:avLst/>
            <a:gdLst/>
            <a:ahLst/>
            <a:cxnLst/>
            <a:rect l="l" t="t" r="r" b="b"/>
            <a:pathLst>
              <a:path w="1790700" h="1258570">
                <a:moveTo>
                  <a:pt x="984263" y="0"/>
                </a:moveTo>
                <a:lnTo>
                  <a:pt x="984263" y="264394"/>
                </a:lnTo>
                <a:lnTo>
                  <a:pt x="0" y="264394"/>
                </a:lnTo>
                <a:lnTo>
                  <a:pt x="0" y="997356"/>
                </a:lnTo>
                <a:lnTo>
                  <a:pt x="984263" y="997356"/>
                </a:lnTo>
                <a:lnTo>
                  <a:pt x="984263" y="1258121"/>
                </a:lnTo>
                <a:lnTo>
                  <a:pt x="1790528" y="629061"/>
                </a:lnTo>
                <a:lnTo>
                  <a:pt x="984263" y="0"/>
                </a:lnTo>
                <a:close/>
              </a:path>
            </a:pathLst>
          </a:custGeom>
          <a:solidFill>
            <a:srgbClr val="00882B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8191290" y="3247635"/>
            <a:ext cx="11447145" cy="7342505"/>
            <a:chOff x="8191290" y="3247635"/>
            <a:chExt cx="11447145" cy="734250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91290" y="3247635"/>
              <a:ext cx="11446677" cy="734208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53534" y="3516636"/>
              <a:ext cx="10722186" cy="661759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5854232" y="11010034"/>
            <a:ext cx="1633220" cy="172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20"/>
              </a:lnSpc>
            </a:pP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©</a:t>
            </a:r>
            <a:r>
              <a:rPr sz="1150" spc="-20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u="sng" dirty="0">
                <a:solidFill>
                  <a:srgbClr val="C0C0C0"/>
                </a:solidFill>
                <a:uFill>
                  <a:solidFill>
                    <a:srgbClr val="C0C0C0"/>
                  </a:solidFill>
                </a:uFill>
                <a:latin typeface="Arial"/>
                <a:cs typeface="Arial"/>
              </a:rPr>
              <a:t>CC</a:t>
            </a:r>
            <a:r>
              <a:rPr sz="1150" spc="-1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2015</a:t>
            </a:r>
            <a:r>
              <a:rPr sz="1150" spc="-1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RStudio,</a:t>
            </a:r>
            <a:r>
              <a:rPr sz="1150" spc="-15" dirty="0">
                <a:solidFill>
                  <a:srgbClr val="C0C0C0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C0C0C0"/>
                </a:solidFill>
                <a:latin typeface="Arial"/>
                <a:cs typeface="Arial"/>
              </a:rPr>
              <a:t>Inc.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</TotalTime>
  <Words>7749</Words>
  <Application>Microsoft Office PowerPoint</Application>
  <PresentationFormat>Custom</PresentationFormat>
  <Paragraphs>1300</Paragraphs>
  <Slides>145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145</vt:i4>
      </vt:variant>
    </vt:vector>
  </HeadingPairs>
  <TitlesOfParts>
    <vt:vector size="154" baseType="lpstr">
      <vt:lpstr>SimSun</vt:lpstr>
      <vt:lpstr>Arial</vt:lpstr>
      <vt:lpstr>Calibri</vt:lpstr>
      <vt:lpstr>Courier New</vt:lpstr>
      <vt:lpstr>Georgia</vt:lpstr>
      <vt:lpstr>Palatino Linotype</vt:lpstr>
      <vt:lpstr>Times New Roman</vt:lpstr>
      <vt:lpstr>Verdana</vt:lpstr>
      <vt:lpstr>Office Theme</vt:lpstr>
      <vt:lpstr>L02: Interactive Data Visualization with R-Shiny </vt:lpstr>
      <vt:lpstr>R-Shiny</vt:lpstr>
      <vt:lpstr>Outline</vt:lpstr>
      <vt:lpstr>Rshiny - Documentation and Resources</vt:lpstr>
      <vt:lpstr>How to start with Shiny</vt:lpstr>
      <vt:lpstr>Understand the  architecture</vt:lpstr>
      <vt:lpstr>Understand the  architecture</vt:lpstr>
      <vt:lpstr>App template The shortest viable shiny app</vt:lpstr>
      <vt:lpstr>Build your app around Inputs and  Outputs</vt:lpstr>
      <vt:lpstr>Slides at: bit.ly/shiny-quickstart-1</vt:lpstr>
      <vt:lpstr>Slides at: bit.ly/shiny-quickstart-1</vt:lpstr>
      <vt:lpstr>Add elements to your app as arguments to fluidPage()</vt:lpstr>
      <vt:lpstr>Inputs</vt:lpstr>
      <vt:lpstr>Create an input with an input function.</vt:lpstr>
      <vt:lpstr>checkboxGroupInput() dateInput()</vt:lpstr>
      <vt:lpstr>Syntax</vt:lpstr>
      <vt:lpstr>Outputs</vt:lpstr>
      <vt:lpstr>Slides at: bit.ly/shiny-quickstart-1</vt:lpstr>
      <vt:lpstr>Slides at: bit.ly/shiny-quickstart-1</vt:lpstr>
      <vt:lpstr>*Output()</vt:lpstr>
      <vt:lpstr>Recap</vt:lpstr>
      <vt:lpstr>Tell the</vt:lpstr>
      <vt:lpstr>Use 3 rules to write the server function</vt:lpstr>
      <vt:lpstr>1</vt:lpstr>
      <vt:lpstr>1</vt:lpstr>
      <vt:lpstr>2</vt:lpstr>
      <vt:lpstr>Use the render*() function that creates the type of  output you wish to make.</vt:lpstr>
      <vt:lpstr>render*() Builds reactive output to display in UI</vt:lpstr>
      <vt:lpstr>2</vt:lpstr>
      <vt:lpstr>2</vt:lpstr>
      <vt:lpstr>3</vt:lpstr>
      <vt:lpstr>3</vt:lpstr>
      <vt:lpstr>Input values</vt:lpstr>
      <vt:lpstr>Input values</vt:lpstr>
      <vt:lpstr>Reactivity 101</vt:lpstr>
      <vt:lpstr>input$num</vt:lpstr>
      <vt:lpstr>input$num</vt:lpstr>
      <vt:lpstr>Recap: Server</vt:lpstr>
      <vt:lpstr>What is  Reactivity?</vt:lpstr>
      <vt:lpstr>Slides at: bit.ly/shiny-quickstart-2</vt:lpstr>
      <vt:lpstr>Slides at: bit.ly/shiny-quickstart-2</vt:lpstr>
      <vt:lpstr>Begin with reactive values</vt:lpstr>
      <vt:lpstr>Syntax</vt:lpstr>
      <vt:lpstr>Slides at: bit.ly/shiny-quickstart-2</vt:lpstr>
      <vt:lpstr>Reactive values work together with reactive functions.  You cannot call a reactive value from outside of one.</vt:lpstr>
      <vt:lpstr>Think of reactivity in R as a two step process</vt:lpstr>
      <vt:lpstr>Think of reactivity in R as a two step process</vt:lpstr>
      <vt:lpstr>Slides at: bit.ly/shiny-quickstart-2</vt:lpstr>
      <vt:lpstr>Reactive  toolkit (7 indispensible functions)</vt:lpstr>
      <vt:lpstr>Reactive functions</vt:lpstr>
      <vt:lpstr>Display output  with render*()</vt:lpstr>
      <vt:lpstr>Render functions build output to display in the app</vt:lpstr>
      <vt:lpstr>render*() Builds reactive output to display in UI</vt:lpstr>
      <vt:lpstr>render*() Builds reactive output to display in UI</vt:lpstr>
      <vt:lpstr>PowerPoint Presentation</vt:lpstr>
      <vt:lpstr>input$num</vt:lpstr>
      <vt:lpstr>input$num</vt:lpstr>
      <vt:lpstr>Slides at: bit.ly/shiny-quickstart-2</vt:lpstr>
      <vt:lpstr>Modularize code  with reactive()</vt:lpstr>
      <vt:lpstr>PowerPoint Presentation</vt:lpstr>
      <vt:lpstr>input$num</vt:lpstr>
      <vt:lpstr>input$num</vt:lpstr>
      <vt:lpstr>input$num</vt:lpstr>
      <vt:lpstr>input$num</vt:lpstr>
      <vt:lpstr>input$num</vt:lpstr>
      <vt:lpstr>reactive()</vt:lpstr>
      <vt:lpstr>PowerPoint Presentation</vt:lpstr>
      <vt:lpstr>A reactive expression is special in two ways</vt:lpstr>
      <vt:lpstr>Recap: reactive()</vt:lpstr>
      <vt:lpstr>Prevent reactions  with isolate()</vt:lpstr>
      <vt:lpstr>Can we prevent</vt:lpstr>
      <vt:lpstr>isolate()</vt:lpstr>
      <vt:lpstr>PowerPoint Presentation</vt:lpstr>
      <vt:lpstr>input$num</vt:lpstr>
      <vt:lpstr>input$num</vt:lpstr>
      <vt:lpstr>Recap: isolate()</vt:lpstr>
      <vt:lpstr>Trigger code with observeEvent()</vt:lpstr>
      <vt:lpstr>Slides at: bit.ly/shiny-quickstart-2</vt:lpstr>
      <vt:lpstr>Action buttons</vt:lpstr>
      <vt:lpstr># 05-actionButton</vt:lpstr>
      <vt:lpstr>observeEvent()</vt:lpstr>
      <vt:lpstr>observe()</vt:lpstr>
      <vt:lpstr>Slides at: bit.ly/shiny-quickstart-2</vt:lpstr>
      <vt:lpstr>Delay reactions with eventReactive()</vt:lpstr>
      <vt:lpstr>PowerPoint Presentation</vt:lpstr>
      <vt:lpstr>Can we prevent the</vt:lpstr>
      <vt:lpstr>eventReactive()</vt:lpstr>
      <vt:lpstr>PowerPoint Presentation</vt:lpstr>
      <vt:lpstr>input$go</vt:lpstr>
      <vt:lpstr>input$go</vt:lpstr>
      <vt:lpstr>Slides at: bit.ly/shiny-quickstart-2</vt:lpstr>
      <vt:lpstr>Manage state with reactiveValues()</vt:lpstr>
      <vt:lpstr>Slides at: bit.ly/shiny-quickstart-2</vt:lpstr>
      <vt:lpstr>reactiveValues()</vt:lpstr>
      <vt:lpstr>PowerPoint Presentation</vt:lpstr>
      <vt:lpstr>Slides at: bit.ly/shiny-quickstart-2</vt:lpstr>
      <vt:lpstr>Slides at: bit.ly/shiny-quickstart-2</vt:lpstr>
      <vt:lpstr>Work with the HTML UI</vt:lpstr>
      <vt:lpstr>Slides at: bit.ly/shiny-quickstart-3</vt:lpstr>
      <vt:lpstr>The HTML that builds the user interface for  your app</vt:lpstr>
      <vt:lpstr>library(shiny)</vt:lpstr>
      <vt:lpstr>sliderInput(inputId = "num",</vt:lpstr>
      <vt:lpstr>Slides at: bit.ly/shiny-quickstart-3</vt:lpstr>
      <vt:lpstr>static content</vt:lpstr>
      <vt:lpstr>Slides at: bit.ly/shiny-quickstart-3</vt:lpstr>
      <vt:lpstr>PowerPoint Presentation</vt:lpstr>
      <vt:lpstr>How do you add  content to a web page?</vt:lpstr>
      <vt:lpstr>tags syntax</vt:lpstr>
      <vt:lpstr>Slides at: bit.ly/shiny-quickstart-3</vt:lpstr>
      <vt:lpstr>Slides at: bit.ly/shiny-quickstart-3</vt:lpstr>
      <vt:lpstr>Slides at: bit.ly/shiny-quickstart-3</vt:lpstr>
      <vt:lpstr>Slides at: bit.ly/shiny-quickstart-3</vt:lpstr>
      <vt:lpstr>Create a</vt:lpstr>
      <vt:lpstr>Slides at: bit.ly/shiny-quickstart-3</vt:lpstr>
      <vt:lpstr>Slides at: bit.ly/shiny-quickstart-3</vt:lpstr>
      <vt:lpstr>Layout functions</vt:lpstr>
      <vt:lpstr>fluidRow() fluidRow() adds rows to the grid. Each new  row goes below the previous rows.</vt:lpstr>
      <vt:lpstr>column()</vt:lpstr>
      <vt:lpstr>To place an element in the grid, call it as an  argument of a layout function</vt:lpstr>
      <vt:lpstr>Slides at: bit.ly/shiny-quickstart-3</vt:lpstr>
      <vt:lpstr>Slides at: bit.ly/shiny-quickstart-3</vt:lpstr>
      <vt:lpstr>PowerPoint Presentation</vt:lpstr>
      <vt:lpstr>Slides at: bit.ly/shiny-quickstart-3</vt:lpstr>
      <vt:lpstr>Panels Panels to group multiple elements into a single unit  with its own properties.</vt:lpstr>
      <vt:lpstr>wellPanel() Groups elements into a grey "well"</vt:lpstr>
      <vt:lpstr>wellPanel() Groups elements into a grey "well"</vt:lpstr>
      <vt:lpstr>absolutePanel()  Panel position set rigidly  (absolutely), not fluidly</vt:lpstr>
      <vt:lpstr>tabPanel()</vt:lpstr>
      <vt:lpstr>Slides at: bit.ly/shiny-quickstart-3</vt:lpstr>
      <vt:lpstr>tabsetPanel()</vt:lpstr>
      <vt:lpstr>Slides at: bit.ly/shiny-quickstart-3</vt:lpstr>
      <vt:lpstr>navlistPanel()</vt:lpstr>
      <vt:lpstr>navlistPanel()</vt:lpstr>
      <vt:lpstr>Slides at: bit.ly/shiny-quickstart-3</vt:lpstr>
      <vt:lpstr>The Shiny Layout Guide</vt:lpstr>
      <vt:lpstr>Use a  prepackaged layout</vt:lpstr>
      <vt:lpstr>sidebarLayout()</vt:lpstr>
      <vt:lpstr># fixedPage() Creates a page that defaults to a width of 724, 940, or  1170 pixels (depending on browser window)</vt:lpstr>
      <vt:lpstr>navbarPage()</vt:lpstr>
      <vt:lpstr>Slides at: bit.ly/shiny-quickstart-3</vt:lpstr>
      <vt:lpstr>Slides at: bit.ly/shiny-quickstart-3</vt:lpstr>
      <vt:lpstr>navbarMenu()</vt:lpstr>
      <vt:lpstr>dashboardPage()</vt:lpstr>
      <vt:lpstr>shinydashboard http://rstudio.github.io/shinydashboard/</vt:lpstr>
      <vt:lpstr>Recap: Prepackaged Layouts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L02: Interactive Data Visualization with R-Shiny </dc:title>
  <cp:lastModifiedBy>Nikolay Simakov</cp:lastModifiedBy>
  <cp:revision>5</cp:revision>
  <dcterms:created xsi:type="dcterms:W3CDTF">2022-02-11T19:55:46Z</dcterms:created>
  <dcterms:modified xsi:type="dcterms:W3CDTF">2022-09-14T19:25:55Z</dcterms:modified>
</cp:coreProperties>
</file>